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10.05.2017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Proje Yönetimi </a:t>
            </a:r>
            <a:endParaRPr lang="tr-TR" sz="2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000" b="1" dirty="0" smtClean="0">
                <a:latin typeface="Times New Roman" pitchFamily="18" charset="0"/>
                <a:cs typeface="Times New Roman" pitchFamily="18" charset="0"/>
              </a:rPr>
              <a:t>Temel Adımları </a:t>
            </a:r>
            <a:endParaRPr lang="tr-TR" sz="20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Hangi hedefin dışarıda bırakılacağına karar verilirken, bir dizi soruya cevap verilmesi gerekir:</a:t>
            </a:r>
          </a:p>
          <a:p>
            <a:pPr algn="just">
              <a:buNone/>
            </a:pPr>
            <a:endParaRPr lang="tr-TR" sz="2000" dirty="0" smtClean="0">
              <a:latin typeface="Times New Roman" pitchFamily="18" charset="0"/>
              <a:cs typeface="Times New Roman" pitchFamily="18" charset="0"/>
            </a:endParaRPr>
          </a:p>
          <a:p>
            <a:pPr marL="457200" indent="-457200" algn="just">
              <a:buAutoNum type="arabicPeriod"/>
            </a:pPr>
            <a:r>
              <a:rPr lang="tr-TR" sz="2000" dirty="0" smtClean="0">
                <a:latin typeface="Times New Roman" pitchFamily="18" charset="0"/>
                <a:cs typeface="Times New Roman" pitchFamily="18" charset="0"/>
              </a:rPr>
              <a:t>İstenilen </a:t>
            </a:r>
            <a:r>
              <a:rPr lang="tr-TR" sz="2000" dirty="0" smtClean="0">
                <a:latin typeface="Times New Roman" pitchFamily="18" charset="0"/>
                <a:cs typeface="Times New Roman" pitchFamily="18" charset="0"/>
              </a:rPr>
              <a:t>dönüşüm, en etkili olarak hangi yoldan giderek ya da yöntemi kullanarak sağlanabilir</a:t>
            </a:r>
            <a:r>
              <a:rPr lang="tr-TR" sz="2000" dirty="0" smtClean="0">
                <a:latin typeface="Times New Roman" pitchFamily="18" charset="0"/>
                <a:cs typeface="Times New Roman" pitchFamily="18" charset="0"/>
              </a:rPr>
              <a:t>?</a:t>
            </a:r>
          </a:p>
          <a:p>
            <a:pPr marL="457200" indent="-457200" algn="just">
              <a:buNone/>
            </a:pPr>
            <a:r>
              <a:rPr lang="tr-TR" sz="2000" dirty="0" smtClean="0">
                <a:latin typeface="Times New Roman" pitchFamily="18" charset="0"/>
                <a:cs typeface="Times New Roman" pitchFamily="18" charset="0"/>
              </a:rPr>
              <a:t>Riski en düşük olan yöntem hangisidir?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Sürdürülebilirlik açısından ilgili paydaşları en iyi kapsayan yöntem hangisidir?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Hangi yöntem kurumsal kapasite gelişimini sağlamakta daha üstündür?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Hangi yöntem cinsiyet eşitsizliğini azaltıcıdır ve dezavantajlı grupların lehinedir?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Hangi yol maliyet-bütçe-fizibilite açısından en olumlu olanıdır? </a:t>
            </a:r>
            <a:endParaRPr lang="tr-TR" sz="2000" dirty="0" smtClean="0">
              <a:latin typeface="Times New Roman" pitchFamily="18" charset="0"/>
              <a:cs typeface="Times New Roman" pitchFamily="18" charset="0"/>
            </a:endParaRPr>
          </a:p>
          <a:p>
            <a:pPr marL="457200" indent="-457200" algn="just">
              <a:buNone/>
            </a:pPr>
            <a:r>
              <a:rPr lang="tr-TR" sz="2000" dirty="0" smtClean="0">
                <a:latin typeface="Times New Roman" pitchFamily="18" charset="0"/>
                <a:cs typeface="Times New Roman" pitchFamily="18" charset="0"/>
              </a:rPr>
              <a:t>Çevreye yönelik en olumlu etkiler yaratan yol hangisidir? </a:t>
            </a:r>
            <a:endParaRPr lang="tr-TR" sz="2000" dirty="0" smtClean="0">
              <a:latin typeface="Times New Roman" pitchFamily="18" charset="0"/>
              <a:cs typeface="Times New Roman" pitchFamily="18" charset="0"/>
            </a:endParaRPr>
          </a:p>
          <a:p>
            <a:pPr marL="457200" indent="-457200" algn="just">
              <a:buAutoNum type="arabicPeriod"/>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2. Stratejinizi etkileyebilecek iç ve dış faktörler nelerdir? </a:t>
            </a: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grubunun güçlü ve zayıf yönleri nelerdir</a:t>
            </a:r>
            <a:r>
              <a:rPr lang="tr-TR" sz="2000" dirty="0" smtClean="0">
                <a:latin typeface="Times New Roman" pitchFamily="18" charset="0"/>
                <a:cs typeface="Times New Roman" pitchFamily="18" charset="0"/>
              </a:rPr>
              <a:t>?</a:t>
            </a:r>
          </a:p>
          <a:p>
            <a:pPr algn="just">
              <a:buNone/>
            </a:pPr>
            <a:r>
              <a:rPr lang="tr-TR" sz="2000" dirty="0" smtClean="0">
                <a:latin typeface="Times New Roman" pitchFamily="18" charset="0"/>
                <a:cs typeface="Times New Roman" pitchFamily="18" charset="0"/>
              </a:rPr>
              <a:t>Hedefinize ulaşmak isterken önünüze çıkabilecek fırsatlar ya da tehditler neler olabilir?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Bunları dikkate alarak bir strateji analizi yaptığımızda hedef ağacında yer alan fakat projeyle gerçekleşmesi güç görünen konuları dışarıda bırakıyor, geri kalanlar ile projemize devam ediyoruz.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098" name="Resim 5"/>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5122" name="Picture 2" descr="C:\Users\sbf\Desktop\Strateji+Ağacı+ile+Strateji+Analizi.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6146" name="Picture 2" descr="C:\Users\sbf\Desktop\STRATEJİ+ANALİZİ+AMAÇ+ARAÇ+İstihdam+Artıyor.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7170" name="Picture 2" descr="C:\Users\sbf\Desktop\STRATEJİ+ANALİZİ+SONUÇLARINDAN+MÜDAHALE+MANTIĞI’NA+GEÇİŞ.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Strateji analizi birçok bakımdan zor bir süreçtir, çünkü kayda değer miktarda bilgiyi sentezlemeyi ve daha sonra izlenebilecek strateji ya da stratejilere ilişkin karmaşık bir yargıya varmayı gerektirir.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Pratikte</a:t>
            </a:r>
            <a:r>
              <a:rPr lang="tr-TR" sz="2000" dirty="0" smtClean="0">
                <a:latin typeface="Times New Roman" pitchFamily="18" charset="0"/>
                <a:cs typeface="Times New Roman" pitchFamily="18" charset="0"/>
              </a:rPr>
              <a:t>, farklı paydaşların çıkarları, siyasi talepleri ve eldeki kaynaklar gibi kısıtlamaları dengelemek önemli bir uzlaşma çabasını beraberinde </a:t>
            </a:r>
            <a:r>
              <a:rPr lang="tr-TR" sz="2000" dirty="0" smtClean="0">
                <a:latin typeface="Times New Roman" pitchFamily="18" charset="0"/>
                <a:cs typeface="Times New Roman" pitchFamily="18" charset="0"/>
              </a:rPr>
              <a:t>getirir.</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Paydaş Analizi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Proje döngüsü yönetiminin durum analizi kısmında, sorun, hedef ve strateji analizinden sonra paydaş analizi yapılır.</a:t>
            </a: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Paydaş analizi, durum analizi aşamasında projenin sonuçlarından doğrudan ya da dolaylı olarak, olumlu ve olumsuz etkilenecek olan, kişi, grup ve kuruluşların belirlenmesine yarar. </a:t>
            </a:r>
            <a:endParaRPr lang="tr-TR" sz="2000" i="1" dirty="0" smtClean="0">
              <a:latin typeface="Times New Roman" pitchFamily="18" charset="0"/>
              <a:cs typeface="Times New Roman" pitchFamily="18" charset="0"/>
            </a:endParaRPr>
          </a:p>
          <a:p>
            <a:pPr algn="just">
              <a:buNone/>
            </a:pPr>
            <a:endParaRPr lang="tr-TR" sz="2000" i="1"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Belirlenen paydaşların, özellikle projeyle ilişkilerini de analiz etmemizi sağlar; farklı paydaşlar arasında oluşabilecek çatışmaları da öngörmemize yarar</a:t>
            </a:r>
            <a:r>
              <a:rPr lang="tr-TR" sz="2000" i="1" dirty="0" smtClean="0">
                <a:latin typeface="Times New Roman" pitchFamily="18" charset="0"/>
                <a:cs typeface="Times New Roman" pitchFamily="18" charset="0"/>
              </a:rPr>
              <a:t>.</a:t>
            </a:r>
          </a:p>
          <a:p>
            <a:pPr algn="just">
              <a:buNone/>
            </a:pPr>
            <a:endParaRPr lang="tr-TR" sz="2000" i="1"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Ayrıca, bu sorunun çözümünden zarar görebilecek, yani kaybedecek, dolayısıyla da projeye karşı çıkabilecek olanları belirlememize, bunun yanı sıra sorunun çözümünden faydalanabilecek ve çözüme katkıda bulunabilecek olan paydaşları da belirlememize katkısı olur. </a:t>
            </a:r>
            <a:endParaRPr lang="tr-TR" sz="2000" i="1" dirty="0" smtClean="0">
              <a:latin typeface="Times New Roman" pitchFamily="18" charset="0"/>
              <a:cs typeface="Times New Roman" pitchFamily="18" charset="0"/>
            </a:endParaRPr>
          </a:p>
          <a:p>
            <a:pPr algn="just">
              <a:buNone/>
            </a:pPr>
            <a:endParaRPr lang="tr-TR" sz="2000" i="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Paydaş analizi </a:t>
            </a:r>
            <a:r>
              <a:rPr lang="tr-TR" sz="2000" b="1" dirty="0" smtClean="0">
                <a:latin typeface="Times New Roman" pitchFamily="18" charset="0"/>
                <a:cs typeface="Times New Roman" pitchFamily="18" charset="0"/>
              </a:rPr>
              <a:t>“Kimin sorunu?” </a:t>
            </a:r>
            <a:r>
              <a:rPr lang="tr-TR" sz="2000" dirty="0" smtClean="0">
                <a:latin typeface="Times New Roman" pitchFamily="18" charset="0"/>
                <a:cs typeface="Times New Roman" pitchFamily="18" charset="0"/>
              </a:rPr>
              <a:t>ve soruna yönelik bir müdahale stratejisi geliştirildiğinde </a:t>
            </a:r>
            <a:r>
              <a:rPr lang="tr-TR" sz="2000" b="1" dirty="0" smtClean="0">
                <a:latin typeface="Times New Roman" pitchFamily="18" charset="0"/>
                <a:cs typeface="Times New Roman" pitchFamily="18" charset="0"/>
              </a:rPr>
              <a:t>“Kim yararlanacak” </a:t>
            </a:r>
            <a:r>
              <a:rPr lang="tr-TR" sz="2000" dirty="0" smtClean="0">
                <a:latin typeface="Times New Roman" pitchFamily="18" charset="0"/>
                <a:cs typeface="Times New Roman" pitchFamily="18" charset="0"/>
              </a:rPr>
              <a:t>sorularının sorulmasıdır.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nedenle paydaş analizi proje tasarımının en önemli </a:t>
            </a:r>
            <a:r>
              <a:rPr lang="tr-TR" sz="2000" dirty="0" err="1" smtClean="0">
                <a:latin typeface="Times New Roman" pitchFamily="18" charset="0"/>
                <a:cs typeface="Times New Roman" pitchFamily="18" charset="0"/>
              </a:rPr>
              <a:t>ögelerinden</a:t>
            </a:r>
            <a:r>
              <a:rPr lang="tr-TR" sz="2000" dirty="0" smtClean="0">
                <a:latin typeface="Times New Roman" pitchFamily="18" charset="0"/>
                <a:cs typeface="Times New Roman" pitchFamily="18" charset="0"/>
              </a:rPr>
              <a:t> birini oluşturur.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Paydaş, gerçekleştirmek istediğiniz toplumsal dönüşümden doğrudan ya da dolaylı olarak etkilenecek ve bu süreci etkileyebilecek olan herkestir.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Bireyler, gruplar, topluluklar veya kurumlar paydaş olabilirler.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Paydaşlar çözülmek istenen sorunun niteliğine bağlı olarak değişirler.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a:t>
            </a:r>
            <a:r>
              <a:rPr lang="tr-TR" sz="2000" dirty="0" smtClean="0">
                <a:latin typeface="Times New Roman" pitchFamily="18" charset="0"/>
                <a:cs typeface="Times New Roman" pitchFamily="18" charset="0"/>
              </a:rPr>
              <a:t>kişiler yaş, cinsiyet, eğitim, etnik köken, din ve meslek olarak birbirlerinden farlılık gösterirler; hane halkları, hane halkı reisinin cinsiyeti, medeni durum, gelir, iş durumlarına göre farklılaşırlar; topluluklar ise yer, sahip olunan kaynaklar, altyapıya ve hizmetlere erişim açısından farklılaşırlar.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Hedef Analizi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Proje döngüsü yönetiminde durum analizi olan ilk kısmın ikinci aşaması, sorun analizinden sonra, hedef analizidir.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Hedef analizinde sorun ağacındaki “olumsuz durumlar”, “olumlu durumlar” olarak ifade edilen çözümlere dönüştürülür.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“çocuklar sağlıklı beslenmiyor” ifadesi, “çocuklar sağlıklı besleniyor” ifadesine dönüştürülerek hedef analizine başlanır.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Hedef ağacı, elde edilen bu kazanımların gelecekte istenen durumun açık görüntüsünü sağlama amacıyla kullanılan bir yöntemdir</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graphicFrame>
        <p:nvGraphicFramePr>
          <p:cNvPr id="5" name="4 Tablo"/>
          <p:cNvGraphicFramePr>
            <a:graphicFrameLocks noGrp="1"/>
          </p:cNvGraphicFramePr>
          <p:nvPr/>
        </p:nvGraphicFramePr>
        <p:xfrm>
          <a:off x="251519" y="188639"/>
          <a:ext cx="8640961" cy="6552729"/>
        </p:xfrm>
        <a:graphic>
          <a:graphicData uri="http://schemas.openxmlformats.org/drawingml/2006/table">
            <a:tbl>
              <a:tblPr/>
              <a:tblGrid>
                <a:gridCol w="2880321"/>
                <a:gridCol w="3672408"/>
                <a:gridCol w="2088232"/>
              </a:tblGrid>
              <a:tr h="700833">
                <a:tc>
                  <a:txBody>
                    <a:bodyPr/>
                    <a:lstStyle/>
                    <a:p>
                      <a:pPr marL="68580"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marL="68580" indent="226695" algn="just">
                        <a:lnSpc>
                          <a:spcPct val="115000"/>
                        </a:lnSpc>
                        <a:spcAft>
                          <a:spcPts val="0"/>
                        </a:spcAft>
                      </a:pPr>
                      <a:r>
                        <a:rPr lang="tr-TR" sz="1200" b="1" dirty="0">
                          <a:latin typeface="Times New Roman" pitchFamily="18" charset="0"/>
                          <a:ea typeface="Times New Roman"/>
                          <a:cs typeface="Times New Roman" pitchFamily="18" charset="0"/>
                        </a:rPr>
                        <a:t>PAYDAŞLAR</a:t>
                      </a:r>
                      <a:endParaRPr lang="tr-TR" sz="1200" dirty="0">
                        <a:latin typeface="Times New Roman" pitchFamily="18" charset="0"/>
                        <a:ea typeface="Times New Roman"/>
                        <a:cs typeface="Times New Roman" pitchFamily="18" charset="0"/>
                      </a:endParaRPr>
                    </a:p>
                  </a:txBody>
                  <a:tcPr marL="11516" marR="115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68580"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marL="68580" indent="226695" algn="just">
                        <a:lnSpc>
                          <a:spcPct val="115000"/>
                        </a:lnSpc>
                        <a:spcAft>
                          <a:spcPts val="0"/>
                        </a:spcAft>
                      </a:pPr>
                      <a:r>
                        <a:rPr lang="tr-TR" sz="1200" b="1" dirty="0">
                          <a:latin typeface="Times New Roman" pitchFamily="18" charset="0"/>
                          <a:ea typeface="Times New Roman"/>
                          <a:cs typeface="Times New Roman" pitchFamily="18" charset="0"/>
                        </a:rPr>
                        <a:t>İLGİLERİ</a:t>
                      </a:r>
                      <a:endParaRPr lang="tr-TR" sz="1200" dirty="0">
                        <a:latin typeface="Times New Roman" pitchFamily="18" charset="0"/>
                        <a:ea typeface="Times New Roman"/>
                        <a:cs typeface="Times New Roman" pitchFamily="18" charset="0"/>
                      </a:endParaRPr>
                    </a:p>
                  </a:txBody>
                  <a:tcPr marL="11516" marR="115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68580" indent="226695" algn="just">
                        <a:lnSpc>
                          <a:spcPct val="115000"/>
                        </a:lnSpc>
                        <a:spcAft>
                          <a:spcPts val="0"/>
                        </a:spcAft>
                      </a:pPr>
                      <a:endParaRPr lang="tr-TR" sz="1200">
                        <a:latin typeface="Times New Roman" pitchFamily="18" charset="0"/>
                        <a:ea typeface="Times New Roman"/>
                        <a:cs typeface="Times New Roman" pitchFamily="18" charset="0"/>
                      </a:endParaRPr>
                    </a:p>
                    <a:p>
                      <a:pPr marL="68580" indent="226695" algn="just">
                        <a:lnSpc>
                          <a:spcPct val="115000"/>
                        </a:lnSpc>
                        <a:spcAft>
                          <a:spcPts val="0"/>
                        </a:spcAft>
                      </a:pPr>
                      <a:r>
                        <a:rPr lang="tr-TR" sz="1200" b="1">
                          <a:latin typeface="Times New Roman" pitchFamily="18" charset="0"/>
                          <a:ea typeface="Times New Roman"/>
                          <a:cs typeface="Times New Roman" pitchFamily="18" charset="0"/>
                        </a:rPr>
                        <a:t>KATILIM DURUMU</a:t>
                      </a:r>
                      <a:endParaRPr lang="tr-TR" sz="1200">
                        <a:latin typeface="Times New Roman" pitchFamily="18" charset="0"/>
                        <a:ea typeface="Times New Roman"/>
                        <a:cs typeface="Times New Roman" pitchFamily="18" charset="0"/>
                      </a:endParaRPr>
                    </a:p>
                  </a:txBody>
                  <a:tcPr marL="11516" marR="115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409431">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b="1" dirty="0">
                          <a:latin typeface="Times New Roman" pitchFamily="18" charset="0"/>
                          <a:ea typeface="Times New Roman"/>
                          <a:cs typeface="Times New Roman" pitchFamily="18" charset="0"/>
                        </a:rPr>
                        <a:t>BİRİNCİL PAYDAŞLAR</a:t>
                      </a: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Öğrenciler 	</a:t>
                      </a:r>
                    </a:p>
                    <a:p>
                      <a:pPr indent="226695" algn="just">
                        <a:lnSpc>
                          <a:spcPct val="115000"/>
                        </a:lnSpc>
                        <a:spcAft>
                          <a:spcPts val="0"/>
                        </a:spcAft>
                      </a:pPr>
                      <a:r>
                        <a:rPr lang="tr-TR" sz="1200" dirty="0">
                          <a:latin typeface="Times New Roman" pitchFamily="18" charset="0"/>
                          <a:ea typeface="Times New Roman"/>
                          <a:cs typeface="Times New Roman" pitchFamily="18" charset="0"/>
                        </a:rPr>
                        <a:t>Okul İdaresi</a:t>
                      </a:r>
                    </a:p>
                    <a:p>
                      <a:pPr indent="226695" algn="just">
                        <a:lnSpc>
                          <a:spcPct val="115000"/>
                        </a:lnSpc>
                        <a:spcAft>
                          <a:spcPts val="0"/>
                        </a:spcAft>
                      </a:pPr>
                      <a:r>
                        <a:rPr lang="tr-TR" sz="1200" dirty="0">
                          <a:latin typeface="Times New Roman" pitchFamily="18" charset="0"/>
                          <a:ea typeface="Times New Roman"/>
                          <a:cs typeface="Times New Roman" pitchFamily="18" charset="0"/>
                        </a:rPr>
                        <a:t>Veliler</a:t>
                      </a:r>
                    </a:p>
                    <a:p>
                      <a:pPr indent="226695" algn="just">
                        <a:lnSpc>
                          <a:spcPct val="115000"/>
                        </a:lnSpc>
                        <a:spcAft>
                          <a:spcPts val="0"/>
                        </a:spcAft>
                      </a:pPr>
                      <a:r>
                        <a:rPr lang="tr-TR" sz="1200" dirty="0">
                          <a:latin typeface="Times New Roman" pitchFamily="18" charset="0"/>
                          <a:ea typeface="Times New Roman"/>
                          <a:cs typeface="Times New Roman" pitchFamily="18" charset="0"/>
                        </a:rPr>
                        <a:t>Öğretmenler</a:t>
                      </a: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Sağlıklı beslenecek</a:t>
                      </a:r>
                    </a:p>
                    <a:p>
                      <a:pPr indent="226695" algn="just">
                        <a:lnSpc>
                          <a:spcPct val="115000"/>
                        </a:lnSpc>
                        <a:spcAft>
                          <a:spcPts val="0"/>
                        </a:spcAft>
                      </a:pPr>
                      <a:r>
                        <a:rPr lang="tr-TR" sz="1200" dirty="0">
                          <a:latin typeface="Times New Roman" pitchFamily="18" charset="0"/>
                          <a:ea typeface="Times New Roman"/>
                          <a:cs typeface="Times New Roman" pitchFamily="18" charset="0"/>
                        </a:rPr>
                        <a:t>Okul başarısı </a:t>
                      </a:r>
                      <a:r>
                        <a:rPr lang="tr-TR" sz="1200" dirty="0" smtClean="0">
                          <a:latin typeface="Times New Roman" pitchFamily="18" charset="0"/>
                          <a:ea typeface="Times New Roman"/>
                          <a:cs typeface="Times New Roman" pitchFamily="18" charset="0"/>
                        </a:rPr>
                        <a:t>artacak </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Çocuğun </a:t>
                      </a:r>
                      <a:r>
                        <a:rPr lang="tr-TR" sz="1200" dirty="0">
                          <a:latin typeface="Times New Roman" pitchFamily="18" charset="0"/>
                          <a:ea typeface="Times New Roman"/>
                          <a:cs typeface="Times New Roman" pitchFamily="18" charset="0"/>
                        </a:rPr>
                        <a:t>beslenmesi ekonomik ve sağlıklı olacak</a:t>
                      </a:r>
                    </a:p>
                    <a:p>
                      <a:pPr indent="226695" algn="just">
                        <a:lnSpc>
                          <a:spcPct val="115000"/>
                        </a:lnSpc>
                        <a:spcAft>
                          <a:spcPts val="0"/>
                        </a:spcAft>
                      </a:pPr>
                      <a:r>
                        <a:rPr lang="tr-TR" sz="1200" dirty="0">
                          <a:latin typeface="Times New Roman" pitchFamily="18" charset="0"/>
                          <a:ea typeface="Times New Roman"/>
                          <a:cs typeface="Times New Roman" pitchFamily="18" charset="0"/>
                        </a:rPr>
                        <a:t>Dersler verimli geçecek</a:t>
                      </a: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Bilgilendirme</a:t>
                      </a:r>
                    </a:p>
                    <a:p>
                      <a:pPr indent="226695" algn="just">
                        <a:lnSpc>
                          <a:spcPct val="115000"/>
                        </a:lnSpc>
                        <a:spcAft>
                          <a:spcPts val="0"/>
                        </a:spcAft>
                      </a:pPr>
                      <a:r>
                        <a:rPr lang="tr-TR" sz="1200" dirty="0">
                          <a:latin typeface="Times New Roman" pitchFamily="18" charset="0"/>
                          <a:ea typeface="Times New Roman"/>
                          <a:cs typeface="Times New Roman" pitchFamily="18" charset="0"/>
                        </a:rPr>
                        <a:t>İşbirliği</a:t>
                      </a:r>
                    </a:p>
                    <a:p>
                      <a:pPr indent="226695" algn="just">
                        <a:lnSpc>
                          <a:spcPct val="115000"/>
                        </a:lnSpc>
                        <a:spcAft>
                          <a:spcPts val="0"/>
                        </a:spcAft>
                      </a:pPr>
                      <a:r>
                        <a:rPr lang="tr-TR" sz="1200" dirty="0">
                          <a:latin typeface="Times New Roman" pitchFamily="18" charset="0"/>
                          <a:ea typeface="Times New Roman"/>
                          <a:cs typeface="Times New Roman" pitchFamily="18" charset="0"/>
                        </a:rPr>
                        <a:t>İşbirliği</a:t>
                      </a:r>
                    </a:p>
                    <a:p>
                      <a:pPr indent="226695" algn="just">
                        <a:lnSpc>
                          <a:spcPct val="115000"/>
                        </a:lnSpc>
                        <a:spcAft>
                          <a:spcPts val="0"/>
                        </a:spcAft>
                      </a:pPr>
                      <a:r>
                        <a:rPr lang="tr-TR" sz="1200" dirty="0">
                          <a:latin typeface="Times New Roman" pitchFamily="18" charset="0"/>
                          <a:ea typeface="Times New Roman"/>
                          <a:cs typeface="Times New Roman" pitchFamily="18" charset="0"/>
                        </a:rPr>
                        <a:t>İşbirliği</a:t>
                      </a: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564">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b="1" dirty="0">
                          <a:latin typeface="Times New Roman" pitchFamily="18" charset="0"/>
                          <a:ea typeface="Times New Roman"/>
                          <a:cs typeface="Times New Roman" pitchFamily="18" charset="0"/>
                        </a:rPr>
                        <a:t>İKİNCİL PAYDAŞLAR</a:t>
                      </a: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Okul-Aile birliği</a:t>
                      </a:r>
                    </a:p>
                    <a:p>
                      <a:pPr indent="226695" algn="just">
                        <a:lnSpc>
                          <a:spcPct val="115000"/>
                        </a:lnSpc>
                        <a:spcAft>
                          <a:spcPts val="0"/>
                        </a:spcAft>
                      </a:pPr>
                      <a:r>
                        <a:rPr lang="tr-TR" sz="1200" dirty="0">
                          <a:latin typeface="Times New Roman" pitchFamily="18" charset="0"/>
                          <a:ea typeface="Times New Roman"/>
                          <a:cs typeface="Times New Roman" pitchFamily="18" charset="0"/>
                        </a:rPr>
                        <a:t>Kantinciler</a:t>
                      </a:r>
                    </a:p>
                    <a:p>
                      <a:pPr indent="226695" algn="just">
                        <a:lnSpc>
                          <a:spcPct val="115000"/>
                        </a:lnSpc>
                        <a:spcAft>
                          <a:spcPts val="0"/>
                        </a:spcAft>
                      </a:pPr>
                      <a:r>
                        <a:rPr lang="tr-TR" sz="1200" dirty="0">
                          <a:latin typeface="Times New Roman" pitchFamily="18" charset="0"/>
                          <a:ea typeface="Times New Roman"/>
                          <a:cs typeface="Times New Roman" pitchFamily="18" charset="0"/>
                        </a:rPr>
                        <a:t>Seyyar yiyecek satıcıları</a:t>
                      </a:r>
                    </a:p>
                    <a:p>
                      <a:pPr indent="226695" algn="just">
                        <a:lnSpc>
                          <a:spcPct val="115000"/>
                        </a:lnSpc>
                        <a:spcAft>
                          <a:spcPts val="0"/>
                        </a:spcAft>
                      </a:pPr>
                      <a:r>
                        <a:rPr lang="tr-TR" sz="1200" dirty="0">
                          <a:latin typeface="Times New Roman" pitchFamily="18" charset="0"/>
                          <a:ea typeface="Times New Roman"/>
                          <a:cs typeface="Times New Roman" pitchFamily="18" charset="0"/>
                        </a:rPr>
                        <a:t>Lokanta pastane gibi esnaf</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MEB</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Sağlık Bakanlığı</a:t>
                      </a:r>
                    </a:p>
                    <a:p>
                      <a:pPr indent="226695" algn="l">
                        <a:lnSpc>
                          <a:spcPct val="115000"/>
                        </a:lnSpc>
                        <a:spcAft>
                          <a:spcPts val="0"/>
                        </a:spcAft>
                      </a:pPr>
                      <a:r>
                        <a:rPr lang="tr-TR" sz="1200" dirty="0" smtClean="0">
                          <a:latin typeface="Times New Roman" pitchFamily="18" charset="0"/>
                          <a:ea typeface="Times New Roman"/>
                          <a:cs typeface="Times New Roman" pitchFamily="18" charset="0"/>
                        </a:rPr>
                        <a:t>Sosyal </a:t>
                      </a:r>
                      <a:r>
                        <a:rPr lang="tr-TR" sz="1200" dirty="0">
                          <a:latin typeface="Times New Roman" pitchFamily="18" charset="0"/>
                          <a:ea typeface="Times New Roman"/>
                          <a:cs typeface="Times New Roman" pitchFamily="18" charset="0"/>
                        </a:rPr>
                        <a:t>Yardımlaşma ve </a:t>
                      </a:r>
                      <a:r>
                        <a:rPr lang="tr-TR" sz="1200" dirty="0" smtClean="0">
                          <a:latin typeface="Times New Roman" pitchFamily="18" charset="0"/>
                          <a:ea typeface="Times New Roman"/>
                          <a:cs typeface="Times New Roman" pitchFamily="18" charset="0"/>
                        </a:rPr>
                        <a:t>Dayanışma Vakfı</a:t>
                      </a:r>
                      <a:endParaRPr lang="tr-TR" sz="1200" dirty="0">
                        <a:latin typeface="Times New Roman" pitchFamily="18" charset="0"/>
                        <a:ea typeface="Times New Roman"/>
                        <a:cs typeface="Times New Roman" pitchFamily="18" charset="0"/>
                      </a:endParaRP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Etkin çalışma yapacak</a:t>
                      </a:r>
                    </a:p>
                    <a:p>
                      <a:pPr indent="226695" algn="just">
                        <a:lnSpc>
                          <a:spcPct val="115000"/>
                        </a:lnSpc>
                        <a:spcAft>
                          <a:spcPts val="0"/>
                        </a:spcAft>
                      </a:pPr>
                      <a:r>
                        <a:rPr lang="tr-TR" sz="1200" dirty="0">
                          <a:latin typeface="Times New Roman" pitchFamily="18" charset="0"/>
                          <a:ea typeface="Times New Roman"/>
                          <a:cs typeface="Times New Roman" pitchFamily="18" charset="0"/>
                        </a:rPr>
                        <a:t>Geliri azalacak</a:t>
                      </a:r>
                    </a:p>
                    <a:p>
                      <a:pPr indent="226695" algn="just">
                        <a:lnSpc>
                          <a:spcPct val="115000"/>
                        </a:lnSpc>
                        <a:spcAft>
                          <a:spcPts val="0"/>
                        </a:spcAft>
                      </a:pPr>
                      <a:r>
                        <a:rPr lang="tr-TR" sz="1200" dirty="0">
                          <a:latin typeface="Times New Roman" pitchFamily="18" charset="0"/>
                          <a:ea typeface="Times New Roman"/>
                          <a:cs typeface="Times New Roman" pitchFamily="18" charset="0"/>
                        </a:rPr>
                        <a:t>Geliri azalacak</a:t>
                      </a:r>
                    </a:p>
                    <a:p>
                      <a:pPr indent="226695" algn="just">
                        <a:lnSpc>
                          <a:spcPct val="115000"/>
                        </a:lnSpc>
                        <a:spcAft>
                          <a:spcPts val="0"/>
                        </a:spcAft>
                      </a:pPr>
                      <a:r>
                        <a:rPr lang="tr-TR" sz="1200" dirty="0">
                          <a:latin typeface="Times New Roman" pitchFamily="18" charset="0"/>
                          <a:ea typeface="Times New Roman"/>
                          <a:cs typeface="Times New Roman" pitchFamily="18" charset="0"/>
                        </a:rPr>
                        <a:t>Geliri azalacak</a:t>
                      </a:r>
                    </a:p>
                    <a:p>
                      <a:pPr indent="226695" algn="just">
                        <a:lnSpc>
                          <a:spcPct val="115000"/>
                        </a:lnSpc>
                        <a:spcAft>
                          <a:spcPts val="0"/>
                        </a:spcAft>
                      </a:pPr>
                      <a:r>
                        <a:rPr lang="tr-TR" sz="1200" dirty="0">
                          <a:latin typeface="Times New Roman" pitchFamily="18" charset="0"/>
                          <a:ea typeface="Times New Roman"/>
                          <a:cs typeface="Times New Roman" pitchFamily="18" charset="0"/>
                        </a:rPr>
                        <a:t>Yasal </a:t>
                      </a:r>
                      <a:r>
                        <a:rPr lang="tr-TR" sz="1200" dirty="0" smtClean="0">
                          <a:latin typeface="Times New Roman" pitchFamily="18" charset="0"/>
                          <a:ea typeface="Times New Roman"/>
                          <a:cs typeface="Times New Roman" pitchFamily="18" charset="0"/>
                        </a:rPr>
                        <a:t>dayanak</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Beslenmeye </a:t>
                      </a:r>
                      <a:r>
                        <a:rPr lang="tr-TR" sz="1200" dirty="0">
                          <a:latin typeface="Times New Roman" pitchFamily="18" charset="0"/>
                          <a:ea typeface="Times New Roman"/>
                          <a:cs typeface="Times New Roman" pitchFamily="18" charset="0"/>
                        </a:rPr>
                        <a:t>ilişkin hastalıklar </a:t>
                      </a:r>
                      <a:r>
                        <a:rPr lang="tr-TR" sz="1200" dirty="0" smtClean="0">
                          <a:latin typeface="Times New Roman" pitchFamily="18" charset="0"/>
                          <a:ea typeface="Times New Roman"/>
                          <a:cs typeface="Times New Roman" pitchFamily="18" charset="0"/>
                        </a:rPr>
                        <a:t>azalacak</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Fonları </a:t>
                      </a:r>
                      <a:r>
                        <a:rPr lang="tr-TR" sz="1200" dirty="0">
                          <a:latin typeface="Times New Roman" pitchFamily="18" charset="0"/>
                          <a:ea typeface="Times New Roman"/>
                          <a:cs typeface="Times New Roman" pitchFamily="18" charset="0"/>
                        </a:rPr>
                        <a:t>amacına uygun ve etkin </a:t>
                      </a:r>
                      <a:r>
                        <a:rPr lang="tr-TR" sz="1200" dirty="0" smtClean="0">
                          <a:latin typeface="Times New Roman" pitchFamily="18" charset="0"/>
                          <a:ea typeface="Times New Roman"/>
                          <a:cs typeface="Times New Roman" pitchFamily="18" charset="0"/>
                        </a:rPr>
                        <a:t>kullanılacak </a:t>
                      </a:r>
                      <a:endParaRPr lang="tr-TR" sz="1200" dirty="0">
                        <a:latin typeface="Times New Roman" pitchFamily="18" charset="0"/>
                        <a:ea typeface="Times New Roman"/>
                        <a:cs typeface="Times New Roman" pitchFamily="18" charset="0"/>
                      </a:endParaRP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dirty="0">
                          <a:latin typeface="Times New Roman" pitchFamily="18" charset="0"/>
                          <a:ea typeface="Times New Roman"/>
                          <a:cs typeface="Times New Roman" pitchFamily="18" charset="0"/>
                        </a:rPr>
                        <a:t>İşbirliği</a:t>
                      </a:r>
                    </a:p>
                    <a:p>
                      <a:pPr indent="226695" algn="just">
                        <a:lnSpc>
                          <a:spcPct val="115000"/>
                        </a:lnSpc>
                        <a:spcAft>
                          <a:spcPts val="0"/>
                        </a:spcAft>
                      </a:pPr>
                      <a:r>
                        <a:rPr lang="tr-TR" sz="1200" dirty="0">
                          <a:latin typeface="Times New Roman" pitchFamily="18" charset="0"/>
                          <a:ea typeface="Times New Roman"/>
                          <a:cs typeface="Times New Roman" pitchFamily="18" charset="0"/>
                        </a:rPr>
                        <a:t>Bilgilendirme</a:t>
                      </a:r>
                    </a:p>
                    <a:p>
                      <a:pPr indent="226695" algn="just">
                        <a:lnSpc>
                          <a:spcPct val="115000"/>
                        </a:lnSpc>
                        <a:spcAft>
                          <a:spcPts val="0"/>
                        </a:spcAft>
                      </a:pPr>
                      <a:r>
                        <a:rPr lang="tr-TR" sz="1200" dirty="0">
                          <a:latin typeface="Times New Roman" pitchFamily="18" charset="0"/>
                          <a:ea typeface="Times New Roman"/>
                          <a:cs typeface="Times New Roman" pitchFamily="18" charset="0"/>
                        </a:rPr>
                        <a:t>Bilgilendirme</a:t>
                      </a:r>
                    </a:p>
                    <a:p>
                      <a:pPr indent="226695" algn="just">
                        <a:lnSpc>
                          <a:spcPct val="115000"/>
                        </a:lnSpc>
                        <a:spcAft>
                          <a:spcPts val="0"/>
                        </a:spcAft>
                      </a:pPr>
                      <a:r>
                        <a:rPr lang="tr-TR" sz="1200" dirty="0">
                          <a:latin typeface="Times New Roman" pitchFamily="18" charset="0"/>
                          <a:ea typeface="Times New Roman"/>
                          <a:cs typeface="Times New Roman" pitchFamily="18" charset="0"/>
                        </a:rPr>
                        <a:t>Bilgilendirme</a:t>
                      </a:r>
                    </a:p>
                    <a:p>
                      <a:pPr indent="226695" algn="just">
                        <a:lnSpc>
                          <a:spcPct val="115000"/>
                        </a:lnSpc>
                        <a:spcAft>
                          <a:spcPts val="0"/>
                        </a:spcAft>
                      </a:pPr>
                      <a:r>
                        <a:rPr lang="tr-TR" sz="1200" dirty="0">
                          <a:latin typeface="Times New Roman" pitchFamily="18" charset="0"/>
                          <a:ea typeface="Times New Roman"/>
                          <a:cs typeface="Times New Roman" pitchFamily="18" charset="0"/>
                        </a:rPr>
                        <a:t>Danışma</a:t>
                      </a:r>
                    </a:p>
                    <a:p>
                      <a:pPr indent="226695" algn="just">
                        <a:lnSpc>
                          <a:spcPct val="115000"/>
                        </a:lnSpc>
                        <a:spcAft>
                          <a:spcPts val="0"/>
                        </a:spcAft>
                      </a:pPr>
                      <a:r>
                        <a:rPr lang="tr-TR" sz="1200" dirty="0">
                          <a:latin typeface="Times New Roman" pitchFamily="18" charset="0"/>
                          <a:ea typeface="Times New Roman"/>
                          <a:cs typeface="Times New Roman" pitchFamily="18" charset="0"/>
                        </a:rPr>
                        <a:t>Danışma</a:t>
                      </a:r>
                    </a:p>
                    <a:p>
                      <a:pPr indent="226695" algn="just">
                        <a:lnSpc>
                          <a:spcPct val="115000"/>
                        </a:lnSpc>
                        <a:spcAft>
                          <a:spcPts val="0"/>
                        </a:spcAft>
                      </a:pPr>
                      <a:r>
                        <a:rPr lang="tr-TR" sz="1200" dirty="0">
                          <a:latin typeface="Times New Roman" pitchFamily="18" charset="0"/>
                          <a:ea typeface="Times New Roman"/>
                          <a:cs typeface="Times New Roman" pitchFamily="18" charset="0"/>
                        </a:rPr>
                        <a:t>İşbirliği</a:t>
                      </a: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8901">
                <a:tc gridSpan="3">
                  <a:txBody>
                    <a:bodyPr/>
                    <a:lstStyle/>
                    <a:p>
                      <a:pPr indent="226695" algn="just">
                        <a:lnSpc>
                          <a:spcPct val="115000"/>
                        </a:lnSpc>
                        <a:spcAft>
                          <a:spcPts val="0"/>
                        </a:spcAft>
                      </a:pPr>
                      <a:endParaRPr lang="tr-TR" sz="1200" dirty="0">
                        <a:latin typeface="Times New Roman" pitchFamily="18" charset="0"/>
                        <a:ea typeface="Times New Roman"/>
                        <a:cs typeface="Times New Roman" pitchFamily="18" charset="0"/>
                      </a:endParaRPr>
                    </a:p>
                    <a:p>
                      <a:pPr indent="226695" algn="just">
                        <a:lnSpc>
                          <a:spcPct val="115000"/>
                        </a:lnSpc>
                        <a:spcAft>
                          <a:spcPts val="0"/>
                        </a:spcAft>
                      </a:pPr>
                      <a:r>
                        <a:rPr lang="tr-TR" sz="1200" b="1" dirty="0">
                          <a:latin typeface="Times New Roman" pitchFamily="18" charset="0"/>
                          <a:ea typeface="Times New Roman"/>
                          <a:cs typeface="Times New Roman" pitchFamily="18" charset="0"/>
                        </a:rPr>
                        <a:t>Paydaş analizinin kontrol </a:t>
                      </a:r>
                      <a:r>
                        <a:rPr lang="tr-TR" sz="1200" b="1" dirty="0" smtClean="0">
                          <a:latin typeface="Times New Roman" pitchFamily="18" charset="0"/>
                          <a:ea typeface="Times New Roman"/>
                          <a:cs typeface="Times New Roman" pitchFamily="18" charset="0"/>
                        </a:rPr>
                        <a:t>edilmesi</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Paydaşlar </a:t>
                      </a:r>
                      <a:r>
                        <a:rPr lang="tr-TR" sz="1200" dirty="0">
                          <a:latin typeface="Times New Roman" pitchFamily="18" charset="0"/>
                          <a:ea typeface="Times New Roman"/>
                          <a:cs typeface="Times New Roman" pitchFamily="18" charset="0"/>
                        </a:rPr>
                        <a:t>var. Kantinciler ve Esnaflar-bilgilendirme-ürün çeşitliliği, olası çatışma var ancak bilgilendirerek ve ikna ederek </a:t>
                      </a:r>
                      <a:r>
                        <a:rPr lang="tr-TR" sz="1200" dirty="0" smtClean="0">
                          <a:latin typeface="Times New Roman" pitchFamily="18" charset="0"/>
                          <a:ea typeface="Times New Roman"/>
                          <a:cs typeface="Times New Roman" pitchFamily="18" charset="0"/>
                        </a:rPr>
                        <a:t>aşılabilir.</a:t>
                      </a:r>
                    </a:p>
                    <a:p>
                      <a:pPr indent="226695" algn="just">
                        <a:lnSpc>
                          <a:spcPct val="115000"/>
                        </a:lnSpc>
                        <a:spcAft>
                          <a:spcPts val="0"/>
                        </a:spcAft>
                      </a:pPr>
                      <a:r>
                        <a:rPr lang="tr-TR" sz="1200" dirty="0" smtClean="0">
                          <a:latin typeface="Times New Roman" pitchFamily="18" charset="0"/>
                          <a:ea typeface="Times New Roman"/>
                          <a:cs typeface="Times New Roman" pitchFamily="18" charset="0"/>
                        </a:rPr>
                        <a:t>Cinsiyet </a:t>
                      </a:r>
                      <a:r>
                        <a:rPr lang="tr-TR" sz="1200" dirty="0">
                          <a:latin typeface="Times New Roman" pitchFamily="18" charset="0"/>
                          <a:ea typeface="Times New Roman"/>
                          <a:cs typeface="Times New Roman" pitchFamily="18" charset="0"/>
                        </a:rPr>
                        <a:t>rollerimizin herhangi bir etkisi yoktur. Okul aile birliğinin sosyal yardımlaşma vakfı vb. STK ile birlikte MEB ve Sağlık Bak. Yasal izin</a:t>
                      </a:r>
                      <a:r>
                        <a:rPr lang="tr-TR" sz="1200" dirty="0" smtClean="0">
                          <a:latin typeface="Times New Roman" pitchFamily="18" charset="0"/>
                          <a:ea typeface="Times New Roman"/>
                          <a:cs typeface="Times New Roman" pitchFamily="18" charset="0"/>
                        </a:rPr>
                        <a:t>. </a:t>
                      </a:r>
                      <a:endParaRPr lang="tr-TR" sz="1200" dirty="0">
                        <a:latin typeface="Times New Roman" pitchFamily="18" charset="0"/>
                        <a:ea typeface="Times New Roman"/>
                        <a:cs typeface="Times New Roman" pitchFamily="18" charset="0"/>
                      </a:endParaRPr>
                    </a:p>
                  </a:txBody>
                  <a:tcPr marL="17768" marR="177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lgn="just">
              <a:buNone/>
            </a:pPr>
            <a:r>
              <a:rPr lang="tr-TR" sz="2000" dirty="0" smtClean="0">
                <a:latin typeface="Times New Roman" pitchFamily="18" charset="0"/>
                <a:cs typeface="Times New Roman" pitchFamily="18" charset="0"/>
              </a:rPr>
              <a:t>Örneğimizde de görüldüğü gibi, paydaşları kendi aralarında birincil paydaşlar, ikincil paydaşlar ve ortaklar olarak üçe ayırmak, analizi </a:t>
            </a:r>
            <a:r>
              <a:rPr lang="tr-TR" sz="2000" dirty="0" smtClean="0">
                <a:latin typeface="Times New Roman" pitchFamily="18" charset="0"/>
                <a:cs typeface="Times New Roman" pitchFamily="18" charset="0"/>
              </a:rPr>
              <a:t>kolaylaştırır.</a:t>
            </a: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Birincil Paydaşlar: Öngörülen süreçten, doğrudan olumlu ya da olumsuz etkilenecek olanlardır. Projenin ulaşmaya çalıştığı hedef grup(</a:t>
            </a:r>
            <a:r>
              <a:rPr lang="tr-TR" sz="2000" i="1" dirty="0" err="1" smtClean="0">
                <a:latin typeface="Times New Roman" pitchFamily="18" charset="0"/>
                <a:cs typeface="Times New Roman" pitchFamily="18" charset="0"/>
              </a:rPr>
              <a:t>lar</a:t>
            </a:r>
            <a:r>
              <a:rPr lang="tr-TR" sz="2000" i="1" dirty="0" smtClean="0">
                <a:latin typeface="Times New Roman" pitchFamily="18" charset="0"/>
                <a:cs typeface="Times New Roman" pitchFamily="18" charset="0"/>
              </a:rPr>
              <a:t>) ve doğrudan yararlanıcılar da birincil paydaşlardır.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İkincil Paydaşlar: Projenin çözmeye çalışacağı sorunla ilgili olarak çıkarları olan veya aracı konumdaki diğer tüm kişi ve kuruluşları kapsar. Bu sorunun çözümünden dolaylı olarak etkilenecek olanlar, fon veren kuruluşlar, ilgili resmi kuruluşlar ve diğer sivil toplum örgütleri ikincil paydaşlardır.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Ortaklar</a:t>
            </a:r>
            <a:r>
              <a:rPr lang="tr-TR" sz="2000" i="1" dirty="0" smtClean="0">
                <a:latin typeface="Times New Roman" pitchFamily="18" charset="0"/>
                <a:cs typeface="Times New Roman" pitchFamily="18" charset="0"/>
              </a:rPr>
              <a:t>: Gerçekleştirilmek istenen dönüşümü yaratacak olan kurumlardır</a:t>
            </a:r>
            <a:r>
              <a:rPr lang="tr-TR" sz="2000" i="1" dirty="0" smtClean="0">
                <a:latin typeface="Times New Roman" pitchFamily="18" charset="0"/>
                <a:cs typeface="Times New Roman" pitchFamily="18" charset="0"/>
              </a:rPr>
              <a:t>.</a:t>
            </a:r>
          </a:p>
          <a:p>
            <a:pPr algn="just">
              <a:buNone/>
            </a:pPr>
            <a:endParaRPr lang="tr-TR" sz="2000" i="1"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Paydaşlar proje sürecini farklı şekillerde ve düzeylerde etkileyebilirler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Hedef gruplar genelde paydaşlar arasında en güçsüz olanlardır.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 yüzden özellikle hedef grupların bilgiye ulaşmaları kolaylaştırılmalı ve toplumsal hiyerarşideki yerleri dolayısıyla, diğer paydaşların oluşturabileceği zararlara engel olunmalıdır.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Özellikle ikincil paydaşların kaynakları daha fazla olduğu için (para, zaman, siyasi güç vb.) süreci etkilemeleri de daha kolaydır. </a:t>
            </a: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Dolayısıyla paydaş analizi sonucunda ortaya çıkan paydaşların farklı düzeylerde katılımlarını sağlayacak faaliyetlerinin de, projenin başından itibaren göz önünde bulundurulması gerekir.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Temel Adımları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marL="457200" indent="-457200" algn="just">
              <a:buAutoNum type="arabicPeriod"/>
            </a:pPr>
            <a:r>
              <a:rPr lang="tr-TR" sz="2000" dirty="0" smtClean="0">
                <a:latin typeface="Times New Roman" pitchFamily="18" charset="0"/>
                <a:cs typeface="Times New Roman" pitchFamily="18" charset="0"/>
              </a:rPr>
              <a:t>Belirlenen </a:t>
            </a:r>
            <a:r>
              <a:rPr lang="tr-TR" sz="2000" dirty="0" smtClean="0">
                <a:latin typeface="Times New Roman" pitchFamily="18" charset="0"/>
                <a:cs typeface="Times New Roman" pitchFamily="18" charset="0"/>
              </a:rPr>
              <a:t>sorunlar ortadan kaldırıldığında, gelecekteki durumun nasıl olacağının tanımlanması</a:t>
            </a:r>
            <a:r>
              <a:rPr lang="tr-TR" sz="2000" dirty="0" smtClean="0">
                <a:latin typeface="Times New Roman" pitchFamily="18" charset="0"/>
                <a:cs typeface="Times New Roman" pitchFamily="18" charset="0"/>
              </a:rPr>
              <a:t>,</a:t>
            </a:r>
          </a:p>
          <a:p>
            <a:pPr marL="457200" indent="-457200" algn="just">
              <a:buAutoNum type="arabicPeriod"/>
            </a:pPr>
            <a:endParaRPr lang="tr-TR" sz="2000" dirty="0" smtClean="0">
              <a:latin typeface="Times New Roman" pitchFamily="18" charset="0"/>
              <a:cs typeface="Times New Roman" pitchFamily="18" charset="0"/>
            </a:endParaRPr>
          </a:p>
          <a:p>
            <a:pPr marL="457200" indent="-457200" algn="just">
              <a:buFont typeface="Arial" pitchFamily="34" charset="0"/>
              <a:buAutoNum type="arabicPeriod"/>
            </a:pPr>
            <a:r>
              <a:rPr lang="tr-TR" sz="2000" dirty="0" smtClean="0">
                <a:latin typeface="Times New Roman" pitchFamily="18" charset="0"/>
                <a:cs typeface="Times New Roman" pitchFamily="18" charset="0"/>
              </a:rPr>
              <a:t>Hedefler </a:t>
            </a:r>
            <a:r>
              <a:rPr lang="tr-TR" sz="2000" dirty="0" smtClean="0">
                <a:latin typeface="Times New Roman" pitchFamily="18" charset="0"/>
                <a:cs typeface="Times New Roman" pitchFamily="18" charset="0"/>
              </a:rPr>
              <a:t>hiyerarşisinin ve hedeflerin gerçekçiliğinin kontrol edilmesi</a:t>
            </a:r>
            <a:r>
              <a:rPr lang="tr-TR" sz="2000" dirty="0" smtClean="0">
                <a:latin typeface="Times New Roman" pitchFamily="18" charset="0"/>
                <a:cs typeface="Times New Roman" pitchFamily="18" charset="0"/>
              </a:rPr>
              <a:t>,</a:t>
            </a:r>
          </a:p>
          <a:p>
            <a:pPr marL="457200" indent="-457200" algn="just">
              <a:buFont typeface="Arial" pitchFamily="34" charset="0"/>
              <a:buAutoNum type="arabicPeriod"/>
            </a:pPr>
            <a:endParaRPr lang="tr-TR" sz="2000" dirty="0" smtClean="0">
              <a:latin typeface="Times New Roman" pitchFamily="18" charset="0"/>
              <a:cs typeface="Times New Roman" pitchFamily="18" charset="0"/>
            </a:endParaRPr>
          </a:p>
          <a:p>
            <a:pPr marL="457200" indent="-457200" algn="just">
              <a:buFont typeface="Arial" pitchFamily="34" charset="0"/>
              <a:buAutoNum type="arabicPeriod"/>
            </a:pPr>
            <a:r>
              <a:rPr lang="tr-TR" sz="2000" dirty="0" smtClean="0">
                <a:latin typeface="Times New Roman" pitchFamily="18" charset="0"/>
                <a:cs typeface="Times New Roman" pitchFamily="18" charset="0"/>
              </a:rPr>
              <a:t>Araç-amaç </a:t>
            </a:r>
            <a:r>
              <a:rPr lang="tr-TR" sz="2000" dirty="0" smtClean="0">
                <a:latin typeface="Times New Roman" pitchFamily="18" charset="0"/>
                <a:cs typeface="Times New Roman" pitchFamily="18" charset="0"/>
              </a:rPr>
              <a:t>ilişkilerinin hedef ağacı kullanarak gösterilmesi.</a:t>
            </a:r>
          </a:p>
          <a:p>
            <a:pPr marL="457200" indent="-457200" algn="just">
              <a:buFont typeface="Arial" pitchFamily="34" charset="0"/>
              <a:buAutoNum type="arabicPeriod"/>
            </a:pPr>
            <a:endParaRPr lang="tr-TR" sz="2000" dirty="0" smtClean="0">
              <a:latin typeface="Times New Roman" pitchFamily="18" charset="0"/>
              <a:cs typeface="Times New Roman" pitchFamily="18" charset="0"/>
            </a:endParaRPr>
          </a:p>
          <a:p>
            <a:pPr marL="457200" indent="-457200" algn="just">
              <a:buNone/>
            </a:pPr>
            <a:endParaRPr lang="tr-TR" sz="2000" dirty="0" smtClean="0">
              <a:latin typeface="Times New Roman" pitchFamily="18" charset="0"/>
              <a:cs typeface="Times New Roman" pitchFamily="18" charset="0"/>
            </a:endParaRPr>
          </a:p>
          <a:p>
            <a:pPr marL="457200" indent="-457200" algn="just">
              <a:buFont typeface="Arial" pitchFamily="34" charset="0"/>
              <a:buAutoNum type="arabicPeriod"/>
            </a:pPr>
            <a:endParaRPr lang="tr-TR" sz="2000" dirty="0" smtClean="0">
              <a:latin typeface="Times New Roman" pitchFamily="18" charset="0"/>
              <a:cs typeface="Times New Roman" pitchFamily="18" charset="0"/>
            </a:endParaRPr>
          </a:p>
          <a:p>
            <a:pPr marL="457200" indent="-457200" algn="just">
              <a:buFont typeface="Arial" pitchFamily="34" charset="0"/>
              <a:buAutoNum type="arabicPeriod"/>
            </a:pPr>
            <a:endParaRPr lang="tr-TR" sz="2000" dirty="0" smtClean="0">
              <a:latin typeface="Times New Roman" pitchFamily="18" charset="0"/>
              <a:cs typeface="Times New Roman" pitchFamily="18" charset="0"/>
            </a:endParaRPr>
          </a:p>
          <a:p>
            <a:pPr marL="457200" indent="-457200" algn="just">
              <a:buAutoNum type="arabicPeriod"/>
            </a:pPr>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a:p>
        </p:txBody>
      </p:sp>
      <p:pic>
        <p:nvPicPr>
          <p:cNvPr id="1026" name="Resim 4"/>
          <p:cNvPicPr>
            <a:picLocks noChangeAspect="1" noChangeArrowheads="1"/>
          </p:cNvPicPr>
          <p:nvPr/>
        </p:nvPicPr>
        <p:blipFill>
          <a:blip r:embed="rId2" cstate="print"/>
          <a:srcRect/>
          <a:stretch>
            <a:fillRect/>
          </a:stretch>
        </p:blipFill>
        <p:spPr bwMode="auto">
          <a:xfrm>
            <a:off x="0" y="188640"/>
            <a:ext cx="9036496" cy="666936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sbf\Desktop\HEDEF+ANALİZİ+AMAÇ+ARAÇ+İstihdam+Artıyor.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3074" name="Picture 2" descr="C:\Users\sbf\Desktop\hedef+analizi+Problem+Hedef+Yüksek+Oranlı+Bebek+ve+Çocuk+Ölümleri.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400" b="1" dirty="0" smtClean="0">
                <a:latin typeface="Times New Roman" pitchFamily="18" charset="0"/>
                <a:cs typeface="Times New Roman" pitchFamily="18" charset="0"/>
              </a:rPr>
              <a:t>Strateji Analizi </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Sorun analizi ve hedef analizinin yapılması süresince temel ve alt sorunlar ve bu sorunlar çözülürse ortaya çıkacak durum resmedilmeye </a:t>
            </a:r>
            <a:r>
              <a:rPr lang="tr-TR" sz="2000" dirty="0" smtClean="0">
                <a:latin typeface="Times New Roman" pitchFamily="18" charset="0"/>
                <a:cs typeface="Times New Roman" pitchFamily="18" charset="0"/>
              </a:rPr>
              <a:t>çalışılır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Bir temel sorunun çözülmesine katkıda bulunulmasında ya da aynı hedefe ulaşılmasında birkaç değişik yol olduğu görülmektedir.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Hedef ağacındaki her alt hedefler kümesi, temel sorunun çözülmesine katkıda bulunacak yol ya da yöntemleri göstermiştir.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Örnek </a:t>
            </a:r>
            <a:r>
              <a:rPr lang="tr-TR" sz="2000" dirty="0" smtClean="0">
                <a:latin typeface="Times New Roman" pitchFamily="18" charset="0"/>
                <a:cs typeface="Times New Roman" pitchFamily="18" charset="0"/>
              </a:rPr>
              <a:t>üzerinden düşünürsek; öğrencilerin sağlıklı beslenmesini sağlamak için temelde 4 yöntem belirliyoruz</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Bunlar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Milli </a:t>
            </a:r>
            <a:r>
              <a:rPr lang="tr-TR" sz="2000" dirty="0" smtClean="0">
                <a:latin typeface="Times New Roman" pitchFamily="18" charset="0"/>
                <a:cs typeface="Times New Roman" pitchFamily="18" charset="0"/>
              </a:rPr>
              <a:t>Eğitim Bakanlığı’nın sağlıklı beslenmeyi destekleyen uygulamaları hayata geçirmesini sağlamak,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okul </a:t>
            </a:r>
            <a:r>
              <a:rPr lang="tr-TR" sz="2000" dirty="0" smtClean="0">
                <a:latin typeface="Times New Roman" pitchFamily="18" charset="0"/>
                <a:cs typeface="Times New Roman" pitchFamily="18" charset="0"/>
              </a:rPr>
              <a:t>yönetimlerinin öğrencilerin beslenmesi konusunda sorumluluk üstlenmesini sağlamak,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bazı </a:t>
            </a:r>
            <a:r>
              <a:rPr lang="tr-TR" sz="2000" dirty="0" smtClean="0">
                <a:latin typeface="Times New Roman" pitchFamily="18" charset="0"/>
                <a:cs typeface="Times New Roman" pitchFamily="18" charset="0"/>
              </a:rPr>
              <a:t>çevresel faktörlerin görülmesini sağlamak ve </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ailelere </a:t>
            </a:r>
            <a:r>
              <a:rPr lang="tr-TR" sz="2000" dirty="0" smtClean="0">
                <a:latin typeface="Times New Roman" pitchFamily="18" charset="0"/>
                <a:cs typeface="Times New Roman" pitchFamily="18" charset="0"/>
              </a:rPr>
              <a:t>ve öğrencilere ilişkin bazı değişkenleri dikkate almaktır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Strateji analizinin amacı, yukarıda örneklediğimiz yollardan bir ya da birkaçını seçmek için yapılan çalışma olarak tanımlanabilir, dolayısıyla temel sorunu çözmekte kullanılacak yöntemi tanımlamaktır. </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i="1" dirty="0" smtClean="0">
                <a:latin typeface="Times New Roman" pitchFamily="18" charset="0"/>
                <a:cs typeface="Times New Roman" pitchFamily="18" charset="0"/>
              </a:rPr>
              <a:t>Strateji analizi, yapılacak projede hangi hedeflerin dikkate alınacağına ve hangi hedeflerin dışarıda bırakılacağına karar verme sürecidir.</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981</Words>
  <Application>Microsoft Office PowerPoint</Application>
  <PresentationFormat>Ekran Gösterisi (4:3)</PresentationFormat>
  <Paragraphs>154</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Ofis Teması</vt:lpstr>
      <vt:lpstr>Proje Yönetimi </vt:lpstr>
      <vt:lpstr>Hedef Analizi </vt:lpstr>
      <vt:lpstr>Temel Adımları </vt:lpstr>
      <vt:lpstr>Slayt 4</vt:lpstr>
      <vt:lpstr>Slayt 5</vt:lpstr>
      <vt:lpstr>Slayt 6</vt:lpstr>
      <vt:lpstr>Strateji Analizi </vt:lpstr>
      <vt:lpstr>Slayt 8</vt:lpstr>
      <vt:lpstr>Slayt 9</vt:lpstr>
      <vt:lpstr>Temel Adımları </vt:lpstr>
      <vt:lpstr>Slayt 11</vt:lpstr>
      <vt:lpstr>Slayt 12</vt:lpstr>
      <vt:lpstr>Slayt 13</vt:lpstr>
      <vt:lpstr>Slayt 14</vt:lpstr>
      <vt:lpstr>Slayt 15</vt:lpstr>
      <vt:lpstr>Slayt 16</vt:lpstr>
      <vt:lpstr>Paydaş Analizi </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Yönetimi </dc:title>
  <dc:creator>İrfan Doğan</dc:creator>
  <cp:lastModifiedBy>sbf</cp:lastModifiedBy>
  <cp:revision>65</cp:revision>
  <dcterms:created xsi:type="dcterms:W3CDTF">2017-05-10T06:37:13Z</dcterms:created>
  <dcterms:modified xsi:type="dcterms:W3CDTF">2017-05-10T09:20:29Z</dcterms:modified>
</cp:coreProperties>
</file>