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2"/>
  </p:notesMasterIdLst>
  <p:sldIdLst>
    <p:sldId id="257" r:id="rId2"/>
    <p:sldId id="268"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87" autoAdjust="0"/>
  </p:normalViewPr>
  <p:slideViewPr>
    <p:cSldViewPr>
      <p:cViewPr>
        <p:scale>
          <a:sx n="120" d="100"/>
          <a:sy n="120" d="100"/>
        </p:scale>
        <p:origin x="-1374" y="6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13.01.2020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DA3E816-EAF6-4B27-A46A-265D602A7304}" type="slidenum">
              <a:rPr lang="tr-TR" smtClean="0"/>
              <a:t>7</a:t>
            </a:fld>
            <a:endParaRPr lang="tr-TR"/>
          </a:p>
        </p:txBody>
      </p:sp>
    </p:spTree>
    <p:extLst>
      <p:ext uri="{BB962C8B-B14F-4D97-AF65-F5344CB8AC3E}">
        <p14:creationId xmlns:p14="http://schemas.microsoft.com/office/powerpoint/2010/main" val="900850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13.01.2020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13.01.2020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13.01.2020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13.01.2020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13.01.2020</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ULS219 </a:t>
            </a:r>
            <a:r>
              <a:rPr lang="tr-TR" sz="4000" dirty="0">
                <a:latin typeface="Garamond" panose="02020404030301010803" pitchFamily="18" charset="0"/>
              </a:rPr>
              <a:t/>
            </a:r>
            <a:br>
              <a:rPr lang="tr-TR" sz="4000" dirty="0">
                <a:latin typeface="Garamond" panose="02020404030301010803" pitchFamily="18" charset="0"/>
              </a:rPr>
            </a:br>
            <a:r>
              <a:rPr lang="tr-TR" sz="4000" dirty="0" err="1">
                <a:latin typeface="Garamond" panose="02020404030301010803" pitchFamily="18" charset="0"/>
              </a:rPr>
              <a:t>UluslararasI</a:t>
            </a:r>
            <a:r>
              <a:rPr lang="tr-TR" sz="4000" dirty="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a:t>
            </a:r>
            <a:endParaRPr lang="tr-TR" sz="4000" dirty="0"/>
          </a:p>
        </p:txBody>
      </p:sp>
      <p:sp>
        <p:nvSpPr>
          <p:cNvPr id="3" name="İçerik Yer Tutucusu 2"/>
          <p:cNvSpPr>
            <a:spLocks noGrp="1"/>
          </p:cNvSpPr>
          <p:nvPr>
            <p:ph type="subTitle" idx="1"/>
          </p:nvPr>
        </p:nvSpPr>
        <p:spPr>
          <a:xfrm>
            <a:off x="1371600" y="3429000"/>
            <a:ext cx="6400800" cy="1944216"/>
          </a:xfrm>
        </p:spPr>
        <p:txBody>
          <a:bodyPr>
            <a:normAutofit/>
          </a:bodyPr>
          <a:lstStyle/>
          <a:p>
            <a:endParaRPr lang="tr-TR" i="0" dirty="0" smtClean="0">
              <a:latin typeface="Garamond" panose="02020404030301010803" pitchFamily="18" charset="0"/>
            </a:endParaRPr>
          </a:p>
          <a:p>
            <a:r>
              <a:rPr lang="tr-TR" i="0" dirty="0" smtClean="0">
                <a:latin typeface="Garamond" panose="02020404030301010803" pitchFamily="18" charset="0"/>
              </a:rPr>
              <a:t>Atay </a:t>
            </a:r>
            <a:r>
              <a:rPr lang="tr-TR" i="0" dirty="0">
                <a:latin typeface="Garamond" panose="02020404030301010803" pitchFamily="18" charset="0"/>
              </a:rPr>
              <a:t>Akdevelioğlu</a:t>
            </a:r>
          </a:p>
          <a:p>
            <a:r>
              <a:rPr lang="tr-TR" i="0" dirty="0">
                <a:latin typeface="Garamond" panose="02020404030301010803" pitchFamily="18" charset="0"/>
              </a:rPr>
              <a:t>Ankara Ü. Siyasal Bilgiler F.</a:t>
            </a:r>
          </a:p>
          <a:p>
            <a:pPr indent="0" algn="ctr">
              <a:buNone/>
            </a:pPr>
            <a:endParaRPr lang="tr-TR" sz="1000" dirty="0" smtClean="0"/>
          </a:p>
        </p:txBody>
      </p:sp>
    </p:spTree>
    <p:extLst>
      <p:ext uri="{BB962C8B-B14F-4D97-AF65-F5344CB8AC3E}">
        <p14:creationId xmlns:p14="http://schemas.microsoft.com/office/powerpoint/2010/main" val="132342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a:t>
            </a:r>
            <a:r>
              <a:rPr lang="tr-TR" sz="2000" dirty="0">
                <a:latin typeface="Garamond" panose="02020404030301010803" pitchFamily="18" charset="0"/>
              </a:rPr>
              <a:t/>
            </a:r>
            <a:br>
              <a:rPr lang="tr-TR" sz="2000" dirty="0">
                <a:latin typeface="Garamond" panose="02020404030301010803" pitchFamily="18" charset="0"/>
              </a:rPr>
            </a:br>
            <a:r>
              <a:rPr lang="tr-TR" sz="2000" cap="none" dirty="0">
                <a:latin typeface="Garamond" panose="02020404030301010803" pitchFamily="18" charset="0"/>
              </a:rPr>
              <a:t>Kavramlar</a:t>
            </a:r>
            <a:endParaRPr lang="tr-TR" sz="2000" dirty="0"/>
          </a:p>
        </p:txBody>
      </p:sp>
      <p:sp>
        <p:nvSpPr>
          <p:cNvPr id="3" name="İçerik Yer Tutucusu 2"/>
          <p:cNvSpPr>
            <a:spLocks noGrp="1"/>
          </p:cNvSpPr>
          <p:nvPr>
            <p:ph idx="1"/>
          </p:nvPr>
        </p:nvSpPr>
        <p:spPr/>
        <p:txBody>
          <a:bodyPr>
            <a:normAutofit/>
          </a:bodyPr>
          <a:lstStyle/>
          <a:p>
            <a:pPr>
              <a:spcBef>
                <a:spcPts val="0"/>
              </a:spcBef>
            </a:pPr>
            <a:r>
              <a:rPr lang="tr-TR" sz="1600" dirty="0"/>
              <a:t>Uluslararası güvenlik: Genellikle kurallarla yönetilen bir uluslararası düzen içerisinde saldırganı önleme veya cezalandırmaya yönelik önlemler yoluyla devletlerin karşılıklı olarak varlığını sürdürmesi ve güvenliğinin güvence altına alındığı koşullar.</a:t>
            </a:r>
          </a:p>
          <a:p>
            <a:pPr>
              <a:spcBef>
                <a:spcPts val="0"/>
              </a:spcBef>
            </a:pPr>
            <a:r>
              <a:rPr lang="tr-TR" sz="1600" dirty="0"/>
              <a:t>Güvenlik rejimi: Devletler ve diğer aktörler arasında çatışmaların barışçıl çözümünü garanti altına almak için oluşturulmuş bir iş birliği çerçevesi.</a:t>
            </a:r>
          </a:p>
          <a:p>
            <a:pPr>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1423461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600" dirty="0" smtClean="0"/>
          </a:p>
          <a:p>
            <a:pPr indent="0" algn="ctr">
              <a:buNone/>
            </a:pPr>
            <a:r>
              <a:rPr lang="tr-TR" sz="4000" smtClean="0">
                <a:latin typeface="+mj-lt"/>
              </a:rPr>
              <a:t>Küresel </a:t>
            </a:r>
            <a:r>
              <a:rPr lang="tr-TR" sz="4000" smtClean="0">
                <a:latin typeface="+mj-lt"/>
              </a:rPr>
              <a:t>Politika-II</a:t>
            </a:r>
            <a:endParaRPr lang="tr-TR" sz="1700" dirty="0" smtClean="0">
              <a:latin typeface="+mj-lt"/>
            </a:endParaRPr>
          </a:p>
          <a:p>
            <a:pPr indent="0" algn="ctr">
              <a:buNone/>
            </a:pPr>
            <a:endParaRPr lang="tr-TR" sz="1700" dirty="0">
              <a:latin typeface="+mj-lt"/>
            </a:endParaRPr>
          </a:p>
          <a:p>
            <a:pPr indent="0">
              <a:lnSpc>
                <a:spcPct val="100000"/>
              </a:lnSpc>
              <a:spcBef>
                <a:spcPts val="0"/>
              </a:spcBef>
              <a:buNone/>
            </a:pPr>
            <a:r>
              <a:rPr lang="tr-TR" sz="1400" dirty="0">
                <a:latin typeface="+mj-lt"/>
              </a:rPr>
              <a:t>Zorunlu Okuma: Andrew </a:t>
            </a:r>
            <a:r>
              <a:rPr lang="tr-TR" sz="1400" dirty="0" err="1">
                <a:latin typeface="+mj-lt"/>
              </a:rPr>
              <a:t>Heywood</a:t>
            </a:r>
            <a:r>
              <a:rPr lang="tr-TR" sz="1400" dirty="0">
                <a:latin typeface="+mj-lt"/>
              </a:rPr>
              <a:t>, </a:t>
            </a:r>
            <a:r>
              <a:rPr lang="tr-TR" sz="1400" dirty="0" smtClean="0">
                <a:latin typeface="+mj-lt"/>
              </a:rPr>
              <a:t>‘‘</a:t>
            </a:r>
            <a:r>
              <a:rPr lang="tr-TR" sz="1400" dirty="0">
                <a:latin typeface="+mj-lt"/>
              </a:rPr>
              <a:t>1</a:t>
            </a:r>
            <a:r>
              <a:rPr lang="tr-TR" sz="1400" dirty="0" smtClean="0">
                <a:latin typeface="+mj-lt"/>
              </a:rPr>
              <a:t>. </a:t>
            </a:r>
            <a:r>
              <a:rPr lang="tr-TR" sz="1400" dirty="0">
                <a:latin typeface="+mj-lt"/>
              </a:rPr>
              <a:t>Bölüm: </a:t>
            </a:r>
            <a:r>
              <a:rPr lang="tr-TR" sz="1400" dirty="0" smtClean="0">
                <a:latin typeface="+mj-lt"/>
              </a:rPr>
              <a:t>Küresel Siyasetle Tanışma’’, </a:t>
            </a:r>
            <a:r>
              <a:rPr lang="tr-TR" sz="1400" i="1" dirty="0">
                <a:latin typeface="+mj-lt"/>
              </a:rPr>
              <a:t>Küresel Siyaset</a:t>
            </a:r>
            <a:r>
              <a:rPr lang="tr-TR" sz="1400" dirty="0">
                <a:latin typeface="+mj-lt"/>
              </a:rPr>
              <a:t>, </a:t>
            </a:r>
            <a:r>
              <a:rPr lang="tr-TR" sz="1400" dirty="0" smtClean="0">
                <a:latin typeface="+mj-lt"/>
              </a:rPr>
              <a:t>çev</a:t>
            </a:r>
            <a:r>
              <a:rPr lang="tr-TR" sz="1400" dirty="0">
                <a:latin typeface="+mj-lt"/>
              </a:rPr>
              <a:t>. N. Uslu ve H. Özdemir, Ankara, Adres Yayınları, 2013, s. </a:t>
            </a:r>
            <a:r>
              <a:rPr lang="tr-TR" sz="1400" dirty="0" smtClean="0">
                <a:latin typeface="+mj-lt"/>
              </a:rPr>
              <a:t>27-53.</a:t>
            </a:r>
            <a:endParaRPr lang="tr-TR" sz="1400" dirty="0">
              <a:latin typeface="+mj-lt"/>
            </a:endParaRPr>
          </a:p>
          <a:p>
            <a:endParaRPr lang="tr-TR" dirty="0"/>
          </a:p>
        </p:txBody>
      </p:sp>
    </p:spTree>
    <p:extLst>
      <p:ext uri="{BB962C8B-B14F-4D97-AF65-F5344CB8AC3E}">
        <p14:creationId xmlns:p14="http://schemas.microsoft.com/office/powerpoint/2010/main" val="803378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71600" y="1295400"/>
            <a:ext cx="6400800" cy="765448"/>
          </a:xfrm>
        </p:spPr>
        <p:txBody>
          <a:bodyPr>
            <a:normAutofit/>
          </a:bodyPr>
          <a:lstStyle/>
          <a:p>
            <a:pPr indent="0"/>
            <a:r>
              <a:rPr lang="tr-TR" sz="2000" dirty="0" smtClean="0">
                <a:latin typeface="Garamond" panose="02020404030301010803" pitchFamily="18" charset="0"/>
              </a:rPr>
              <a:t>Küresel </a:t>
            </a:r>
            <a:r>
              <a:rPr lang="tr-TR" sz="2000" dirty="0" err="1" smtClean="0">
                <a:latin typeface="Garamond" panose="02020404030301010803" pitchFamily="18" charset="0"/>
              </a:rPr>
              <a:t>Polİtİkaya</a:t>
            </a:r>
            <a:r>
              <a:rPr lang="tr-TR" sz="2000" dirty="0" smtClean="0">
                <a:latin typeface="Garamond" panose="02020404030301010803" pitchFamily="18" charset="0"/>
              </a:rPr>
              <a:t> </a:t>
            </a:r>
            <a:r>
              <a:rPr lang="tr-TR" sz="2000" dirty="0" err="1" smtClean="0">
                <a:latin typeface="Garamond" panose="02020404030301010803" pitchFamily="18" charset="0"/>
              </a:rPr>
              <a:t>geçİş</a:t>
            </a:r>
            <a:endParaRPr lang="tr-TR" sz="2000" cap="none" dirty="0">
              <a:latin typeface="+mn-lt"/>
            </a:endParaRPr>
          </a:p>
        </p:txBody>
      </p:sp>
      <p:sp>
        <p:nvSpPr>
          <p:cNvPr id="3" name="İçerik Yer Tutucusu 2"/>
          <p:cNvSpPr>
            <a:spLocks noGrp="1"/>
          </p:cNvSpPr>
          <p:nvPr>
            <p:ph idx="1"/>
          </p:nvPr>
        </p:nvSpPr>
        <p:spPr/>
        <p:txBody>
          <a:bodyPr>
            <a:normAutofit/>
          </a:bodyPr>
          <a:lstStyle/>
          <a:p>
            <a:pPr algn="just">
              <a:spcBef>
                <a:spcPts val="0"/>
              </a:spcBef>
            </a:pPr>
            <a:r>
              <a:rPr lang="tr-TR" dirty="0">
                <a:latin typeface="Garamond" panose="02020404030301010803" pitchFamily="18" charset="0"/>
              </a:rPr>
              <a:t>Anarşik toplum</a:t>
            </a:r>
          </a:p>
          <a:p>
            <a:pPr indent="0" algn="just">
              <a:buNone/>
            </a:pPr>
            <a:endParaRPr lang="tr-TR" sz="1600" dirty="0" smtClean="0"/>
          </a:p>
          <a:p>
            <a:pPr indent="0" algn="just">
              <a:buNone/>
            </a:pPr>
            <a:r>
              <a:rPr lang="tr-TR" sz="1600" dirty="0" smtClean="0"/>
              <a:t>-</a:t>
            </a:r>
            <a:r>
              <a:rPr lang="tr-TR" sz="1600" dirty="0"/>
              <a:t>Uluslararası politika günümüzde küresel politikaya büyük ölçüde dönüşmüştür. Karşılıklı </a:t>
            </a:r>
            <a:r>
              <a:rPr lang="tr-TR" sz="1600" dirty="0" err="1"/>
              <a:t>bağlanmışlık</a:t>
            </a:r>
            <a:r>
              <a:rPr lang="tr-TR" sz="1600" dirty="0"/>
              <a:t> bölgesel ve küresel yönetişim çerçevesinin ortaya çıkışı uluslararası anarşinin yapısını da değiştirmiştir. Dolayısıyla devletlerin üzerinde bir otorite olamaması anlamındaki anarşi  anlayışı terkedilmiş ve küresel anarşik toplum anlayışına </a:t>
            </a:r>
            <a:r>
              <a:rPr lang="tr-TR" sz="1600" dirty="0" err="1"/>
              <a:t>evrilmiştir</a:t>
            </a:r>
            <a:r>
              <a:rPr lang="tr-TR" sz="1600" dirty="0"/>
              <a:t>.</a:t>
            </a:r>
            <a:endParaRPr lang="tr-TR" sz="1700" dirty="0"/>
          </a:p>
        </p:txBody>
      </p:sp>
    </p:spTree>
    <p:extLst>
      <p:ext uri="{BB962C8B-B14F-4D97-AF65-F5344CB8AC3E}">
        <p14:creationId xmlns:p14="http://schemas.microsoft.com/office/powerpoint/2010/main" val="52390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dirty="0"/>
              <a:t/>
            </a:r>
            <a:br>
              <a:rPr lang="tr-TR" sz="2000" dirty="0"/>
            </a:br>
            <a:r>
              <a:rPr lang="tr-TR" sz="2400" dirty="0">
                <a:latin typeface="Garamond" panose="02020404030301010803" pitchFamily="18" charset="0"/>
              </a:rPr>
              <a:t>Küresel </a:t>
            </a:r>
            <a:r>
              <a:rPr lang="tr-TR" sz="2400" dirty="0" err="1">
                <a:latin typeface="Garamond" panose="02020404030301010803" pitchFamily="18" charset="0"/>
              </a:rPr>
              <a:t>Polİtİkaya</a:t>
            </a:r>
            <a:r>
              <a:rPr lang="tr-TR" sz="2400" dirty="0">
                <a:latin typeface="Garamond" panose="02020404030301010803" pitchFamily="18" charset="0"/>
              </a:rPr>
              <a:t> </a:t>
            </a:r>
            <a:r>
              <a:rPr lang="tr-TR" sz="2400" dirty="0" err="1">
                <a:latin typeface="Garamond" panose="02020404030301010803" pitchFamily="18" charset="0"/>
              </a:rPr>
              <a:t>geçİş</a:t>
            </a:r>
            <a:endParaRPr lang="tr-TR" sz="2200" dirty="0"/>
          </a:p>
        </p:txBody>
      </p:sp>
      <p:sp>
        <p:nvSpPr>
          <p:cNvPr id="3" name="İçerik Yer Tutucusu 2"/>
          <p:cNvSpPr>
            <a:spLocks noGrp="1"/>
          </p:cNvSpPr>
          <p:nvPr>
            <p:ph idx="1"/>
          </p:nvPr>
        </p:nvSpPr>
        <p:spPr/>
        <p:txBody>
          <a:bodyPr>
            <a:normAutofit/>
          </a:bodyPr>
          <a:lstStyle/>
          <a:p>
            <a:pPr algn="just">
              <a:spcBef>
                <a:spcPts val="0"/>
              </a:spcBef>
            </a:pPr>
            <a:endParaRPr lang="tr-TR" dirty="0" smtClean="0">
              <a:latin typeface="Garamond" panose="02020404030301010803" pitchFamily="18" charset="0"/>
            </a:endParaRPr>
          </a:p>
          <a:p>
            <a:pPr algn="just">
              <a:spcBef>
                <a:spcPts val="0"/>
              </a:spcBef>
            </a:pPr>
            <a:r>
              <a:rPr lang="tr-TR" dirty="0" smtClean="0">
                <a:latin typeface="Garamond" panose="02020404030301010803" pitchFamily="18" charset="0"/>
              </a:rPr>
              <a:t>Küreselleşmeye </a:t>
            </a:r>
            <a:r>
              <a:rPr lang="tr-TR" dirty="0">
                <a:latin typeface="Garamond" panose="02020404030301010803" pitchFamily="18" charset="0"/>
              </a:rPr>
              <a:t>dair farklı yorumlar</a:t>
            </a:r>
          </a:p>
          <a:p>
            <a:pPr indent="0" algn="just">
              <a:buNone/>
            </a:pPr>
            <a:r>
              <a:rPr lang="tr-TR" sz="1600" dirty="0" smtClean="0"/>
              <a:t>- </a:t>
            </a:r>
            <a:r>
              <a:rPr lang="tr-TR" sz="1600" dirty="0"/>
              <a:t>Küresel politikanın incelenmesi konusunda iki ana akım yaklaşım ortaya çıkmıştır: Realizm ve liberalizm. Her ikisi de pozitivist olan bu yaklaşımlar karşısında eleştirel yaklaşımlar ortaya çıkmış ve post-pozitivist kalıplar oluşmuştur. Post-pozitivist yaklaşımların en temel özelliği küresel statükonun hakim unsurlarının eleştirisini yapmalarıdır. </a:t>
            </a:r>
          </a:p>
        </p:txBody>
      </p:sp>
    </p:spTree>
    <p:extLst>
      <p:ext uri="{BB962C8B-B14F-4D97-AF65-F5344CB8AC3E}">
        <p14:creationId xmlns:p14="http://schemas.microsoft.com/office/powerpoint/2010/main" val="197724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Polİtİkaya</a:t>
            </a:r>
            <a:r>
              <a:rPr lang="tr-TR" sz="2000" dirty="0">
                <a:latin typeface="Garamond" panose="02020404030301010803" pitchFamily="18" charset="0"/>
              </a:rPr>
              <a:t> </a:t>
            </a:r>
            <a:r>
              <a:rPr lang="tr-TR" sz="2000" dirty="0" err="1">
                <a:latin typeface="Garamond" panose="02020404030301010803" pitchFamily="18" charset="0"/>
              </a:rPr>
              <a:t>geçİş</a:t>
            </a:r>
            <a:endParaRPr lang="tr-TR" sz="2000" dirty="0"/>
          </a:p>
        </p:txBody>
      </p:sp>
      <p:sp>
        <p:nvSpPr>
          <p:cNvPr id="3" name="İçerik Yer Tutucusu 2"/>
          <p:cNvSpPr>
            <a:spLocks noGrp="1"/>
          </p:cNvSpPr>
          <p:nvPr>
            <p:ph idx="1"/>
          </p:nvPr>
        </p:nvSpPr>
        <p:spPr/>
        <p:txBody>
          <a:bodyPr>
            <a:normAutofit/>
          </a:bodyPr>
          <a:lstStyle/>
          <a:p>
            <a:pPr algn="just">
              <a:spcBef>
                <a:spcPts val="0"/>
              </a:spcBef>
            </a:pPr>
            <a:endParaRPr lang="tr-TR" sz="1600" dirty="0" smtClean="0">
              <a:latin typeface="Garamond" panose="02020404030301010803" pitchFamily="18" charset="0"/>
            </a:endParaRPr>
          </a:p>
          <a:p>
            <a:pPr algn="just">
              <a:spcBef>
                <a:spcPts val="0"/>
              </a:spcBef>
            </a:pPr>
            <a:r>
              <a:rPr lang="tr-TR" sz="1600" dirty="0" smtClean="0">
                <a:latin typeface="Garamond" panose="02020404030301010803" pitchFamily="18" charset="0"/>
              </a:rPr>
              <a:t>Realist </a:t>
            </a:r>
            <a:r>
              <a:rPr lang="tr-TR" sz="1600" dirty="0">
                <a:latin typeface="Garamond" panose="02020404030301010803" pitchFamily="18" charset="0"/>
              </a:rPr>
              <a:t>yaklaşımın küreselleşme yorumu </a:t>
            </a:r>
          </a:p>
          <a:p>
            <a:pPr indent="0" algn="just">
              <a:spcBef>
                <a:spcPts val="0"/>
              </a:spcBef>
              <a:buNone/>
            </a:pPr>
            <a:r>
              <a:rPr lang="tr-TR" sz="1600" dirty="0">
                <a:latin typeface="Garamond" panose="02020404030301010803" pitchFamily="18" charset="0"/>
              </a:rPr>
              <a:t>- </a:t>
            </a:r>
            <a:endParaRPr lang="tr-TR" sz="1600" dirty="0" smtClean="0">
              <a:latin typeface="Garamond" panose="02020404030301010803" pitchFamily="18" charset="0"/>
            </a:endParaRPr>
          </a:p>
          <a:p>
            <a:pPr indent="0" algn="just">
              <a:spcBef>
                <a:spcPts val="0"/>
              </a:spcBef>
              <a:buNone/>
            </a:pPr>
            <a:r>
              <a:rPr lang="tr-TR" sz="1600" dirty="0" smtClean="0"/>
              <a:t>Realistler </a:t>
            </a:r>
            <a:r>
              <a:rPr lang="tr-TR" sz="1600" dirty="0"/>
              <a:t>küreselleşmeyi daha yoğun ve daha çok ekonomik ilişkiler olarak görme eğilimindedirler. Küreselleşmenin başat devletler tarafından yönlendirildiğini ve onların çıkarlarına hizmet ettiğini düşünürler. Ortaya çıkan karşılıklı ekonomik bağımlılık realistlere göre güvenlik </a:t>
            </a:r>
            <a:r>
              <a:rPr lang="tr-TR" sz="1600" dirty="0" err="1"/>
              <a:t>zaafiyeti</a:t>
            </a:r>
            <a:r>
              <a:rPr lang="tr-TR" sz="1600" dirty="0"/>
              <a:t> yaratır. </a:t>
            </a:r>
          </a:p>
          <a:p>
            <a:pPr indent="0">
              <a:lnSpc>
                <a:spcPct val="110000"/>
              </a:lnSpc>
              <a:spcBef>
                <a:spcPts val="0"/>
              </a:spcBef>
              <a:buNone/>
            </a:pPr>
            <a:r>
              <a:rPr lang="tr-TR" sz="1700" dirty="0">
                <a:latin typeface="Garamond" panose="02020404030301010803" pitchFamily="18" charset="0"/>
              </a:rPr>
              <a:t>	</a:t>
            </a:r>
            <a:endParaRPr lang="tr-TR" sz="1400" dirty="0" smtClean="0"/>
          </a:p>
        </p:txBody>
      </p:sp>
    </p:spTree>
    <p:extLst>
      <p:ext uri="{BB962C8B-B14F-4D97-AF65-F5344CB8AC3E}">
        <p14:creationId xmlns:p14="http://schemas.microsoft.com/office/powerpoint/2010/main" val="133537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Polİtİkaya</a:t>
            </a:r>
            <a:r>
              <a:rPr lang="tr-TR" sz="2000" dirty="0">
                <a:latin typeface="Garamond" panose="02020404030301010803" pitchFamily="18" charset="0"/>
              </a:rPr>
              <a:t> </a:t>
            </a:r>
            <a:r>
              <a:rPr lang="tr-TR" sz="2000" dirty="0" err="1">
                <a:latin typeface="Garamond" panose="02020404030301010803" pitchFamily="18" charset="0"/>
              </a:rPr>
              <a:t>geçİş</a:t>
            </a:r>
            <a:endParaRPr lang="tr-TR" sz="2000" dirty="0"/>
          </a:p>
        </p:txBody>
      </p:sp>
      <p:sp>
        <p:nvSpPr>
          <p:cNvPr id="3" name="İçerik Yer Tutucusu 2"/>
          <p:cNvSpPr>
            <a:spLocks noGrp="1"/>
          </p:cNvSpPr>
          <p:nvPr>
            <p:ph idx="1"/>
          </p:nvPr>
        </p:nvSpPr>
        <p:spPr/>
        <p:txBody>
          <a:bodyPr>
            <a:normAutofit lnSpcReduction="10000"/>
          </a:bodyPr>
          <a:lstStyle/>
          <a:p>
            <a:pPr>
              <a:spcBef>
                <a:spcPts val="0"/>
              </a:spcBef>
            </a:pPr>
            <a:r>
              <a:rPr lang="tr-TR" dirty="0">
                <a:latin typeface="Garamond" panose="02020404030301010803" pitchFamily="18" charset="0"/>
              </a:rPr>
              <a:t>Liberal yaklaşımın küreselleşme yorumu </a:t>
            </a:r>
          </a:p>
          <a:p>
            <a:pPr indent="0" algn="just">
              <a:spcBef>
                <a:spcPts val="0"/>
              </a:spcBef>
              <a:buNone/>
            </a:pPr>
            <a:endParaRPr lang="tr-TR" sz="1600" dirty="0" smtClean="0"/>
          </a:p>
          <a:p>
            <a:pPr indent="0" algn="just">
              <a:spcBef>
                <a:spcPts val="0"/>
              </a:spcBef>
              <a:buNone/>
            </a:pPr>
            <a:r>
              <a:rPr lang="tr-TR" sz="1600" dirty="0" smtClean="0"/>
              <a:t>- </a:t>
            </a:r>
            <a:r>
              <a:rPr lang="tr-TR" sz="1600" dirty="0"/>
              <a:t>Liberaller küreselleşmenin daha yoğun ve daha çok ekonomik ilişkilerden ziyade derinliği ne olursa olsun tek bir küresel ekonomi içinde tüm ulusal ekonomilerin birleşmesi üzerine inşa edildiğini düşünürler. Pozitif toplamlı bu küresel oyunda küresel sivil toplum da ortaya  çıkmaya başlamış ve uluslararası örgütlerin önem kazanmasıyla birlikte küresel düzeyde güvenlik daha çok sağlanmıştır.</a:t>
            </a:r>
          </a:p>
          <a:p>
            <a:pPr>
              <a:lnSpc>
                <a:spcPct val="110000"/>
              </a:lnSpc>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277667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smtClean="0">
                <a:latin typeface="Garamond" panose="02020404030301010803" pitchFamily="18" charset="0"/>
              </a:rPr>
              <a:t>PolİtİkaNIN</a:t>
            </a:r>
            <a:r>
              <a:rPr lang="tr-TR" sz="2000" dirty="0" smtClean="0">
                <a:latin typeface="Garamond" panose="02020404030301010803" pitchFamily="18" charset="0"/>
              </a:rPr>
              <a:t> </a:t>
            </a:r>
            <a:r>
              <a:rPr lang="tr-TR" sz="2000" dirty="0" err="1" smtClean="0">
                <a:latin typeface="Garamond" panose="02020404030301010803" pitchFamily="18" charset="0"/>
              </a:rPr>
              <a:t>UNsurlarI</a:t>
            </a:r>
            <a:endParaRPr lang="tr-TR" sz="2000" dirty="0"/>
          </a:p>
        </p:txBody>
      </p:sp>
      <p:sp>
        <p:nvSpPr>
          <p:cNvPr id="3" name="İçerik Yer Tutucusu 2"/>
          <p:cNvSpPr>
            <a:spLocks noGrp="1"/>
          </p:cNvSpPr>
          <p:nvPr>
            <p:ph idx="1"/>
          </p:nvPr>
        </p:nvSpPr>
        <p:spPr/>
        <p:txBody>
          <a:bodyPr>
            <a:normAutofit/>
          </a:bodyPr>
          <a:lstStyle/>
          <a:p>
            <a:pPr indent="0" algn="just">
              <a:spcBef>
                <a:spcPts val="0"/>
              </a:spcBef>
              <a:buNone/>
            </a:pPr>
            <a:endParaRPr lang="tr-TR" sz="1700" dirty="0" smtClean="0">
              <a:latin typeface="Garamond" panose="02020404030301010803" pitchFamily="18" charset="0"/>
            </a:endParaRPr>
          </a:p>
          <a:p>
            <a:pPr indent="0" algn="just">
              <a:spcBef>
                <a:spcPts val="0"/>
              </a:spcBef>
              <a:buNone/>
            </a:pPr>
            <a:endParaRPr lang="tr-TR" sz="1700" dirty="0"/>
          </a:p>
        </p:txBody>
      </p:sp>
      <p:sp>
        <p:nvSpPr>
          <p:cNvPr id="5" name="İçerik Yer Tutucusu 2"/>
          <p:cNvSpPr txBox="1">
            <a:spLocks/>
          </p:cNvSpPr>
          <p:nvPr/>
        </p:nvSpPr>
        <p:spPr>
          <a:xfrm>
            <a:off x="1524000" y="2590800"/>
            <a:ext cx="6400800" cy="3048001"/>
          </a:xfrm>
          <a:prstGeom prst="rect">
            <a:avLst/>
          </a:prstGeom>
        </p:spPr>
        <p:txBody>
          <a:bodyPr vert="horz" lIns="91440" tIns="45720" rIns="91440" bIns="45720" rtlCol="0">
            <a:normAutofit fontScale="92500"/>
          </a:bodyPr>
          <a:lst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a:lstStyle>
          <a:p>
            <a:pPr>
              <a:spcBef>
                <a:spcPts val="0"/>
              </a:spcBef>
            </a:pPr>
            <a:r>
              <a:rPr lang="tr-TR" sz="1900" dirty="0" smtClean="0">
                <a:latin typeface="Garamond" panose="02020404030301010803" pitchFamily="18" charset="0"/>
              </a:rPr>
              <a:t>Eleştirel yaklaşımın küreselleşme yorumu</a:t>
            </a:r>
          </a:p>
          <a:p>
            <a:pPr indent="0" algn="just">
              <a:buFont typeface="Wingdings" pitchFamily="2" charset="2"/>
              <a:buNone/>
            </a:pPr>
            <a:endParaRPr lang="tr-TR" dirty="0" smtClean="0"/>
          </a:p>
          <a:p>
            <a:pPr indent="0" algn="just">
              <a:buFont typeface="Wingdings" pitchFamily="2" charset="2"/>
              <a:buNone/>
            </a:pPr>
            <a:r>
              <a:rPr lang="tr-TR" sz="1700" dirty="0" smtClean="0"/>
              <a:t>- Eleştirel görüşte olanlar, devletlerin </a:t>
            </a:r>
            <a:r>
              <a:rPr lang="tr-TR" sz="1700" dirty="0" err="1" smtClean="0"/>
              <a:t>fonkisyon</a:t>
            </a:r>
            <a:r>
              <a:rPr lang="tr-TR" sz="1700" dirty="0" smtClean="0"/>
              <a:t> değiştirerek küresel kapitalizmin araçları haline indirgendiklerini iddia ederler. Bu küresel yapıda merkez ve çevre arasındaki tek taraflı bağımlılık ilişkisi daha da derinleşmiştir. Ulus-ötesi şirketlerin artan güçleri demokrasiyi zayıflatmaktadır. Batı’nın kültürel emperyalizmi ise küreselleşmenin üst kabuğunu oluşturur. </a:t>
            </a:r>
          </a:p>
          <a:p>
            <a:pPr algn="just">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4032634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a:latin typeface="Garamond" panose="02020404030301010803" pitchFamily="18" charset="0"/>
              </a:rPr>
              <a:t>Küresel </a:t>
            </a:r>
            <a:r>
              <a:rPr lang="tr-TR" sz="2000" dirty="0" err="1">
                <a:latin typeface="Garamond" panose="02020404030301010803" pitchFamily="18" charset="0"/>
              </a:rPr>
              <a:t>PolİtİkaNIN</a:t>
            </a:r>
            <a:r>
              <a:rPr lang="tr-TR" sz="2000" dirty="0">
                <a:latin typeface="Garamond" panose="02020404030301010803" pitchFamily="18" charset="0"/>
              </a:rPr>
              <a:t> </a:t>
            </a:r>
            <a:r>
              <a:rPr lang="tr-TR" sz="2000" dirty="0" err="1">
                <a:latin typeface="Garamond" panose="02020404030301010803" pitchFamily="18" charset="0"/>
              </a:rPr>
              <a:t>UNsurlarI</a:t>
            </a:r>
            <a:endParaRPr lang="tr-TR" sz="2000" dirty="0"/>
          </a:p>
        </p:txBody>
      </p:sp>
      <p:sp>
        <p:nvSpPr>
          <p:cNvPr id="3" name="İçerik Yer Tutucusu 2"/>
          <p:cNvSpPr>
            <a:spLocks noGrp="1"/>
          </p:cNvSpPr>
          <p:nvPr>
            <p:ph idx="1"/>
          </p:nvPr>
        </p:nvSpPr>
        <p:spPr/>
        <p:txBody>
          <a:bodyPr>
            <a:normAutofit fontScale="92500" lnSpcReduction="20000"/>
          </a:bodyPr>
          <a:lstStyle/>
          <a:p>
            <a:pPr>
              <a:spcBef>
                <a:spcPts val="0"/>
              </a:spcBef>
            </a:pPr>
            <a:r>
              <a:rPr lang="tr-TR" dirty="0">
                <a:latin typeface="Garamond" panose="02020404030301010803" pitchFamily="18" charset="0"/>
              </a:rPr>
              <a:t>Eleştirel yaklaşımın küreselleşme yorumu</a:t>
            </a:r>
          </a:p>
          <a:p>
            <a:pPr indent="0" algn="just">
              <a:buNone/>
            </a:pPr>
            <a:endParaRPr lang="tr-TR" dirty="0"/>
          </a:p>
          <a:p>
            <a:pPr indent="0" algn="just">
              <a:buNone/>
            </a:pPr>
            <a:r>
              <a:rPr lang="tr-TR" dirty="0"/>
              <a:t>- Eleştirel görüşte olanlar, devletlerin </a:t>
            </a:r>
            <a:r>
              <a:rPr lang="tr-TR" dirty="0" err="1"/>
              <a:t>fonkisyon</a:t>
            </a:r>
            <a:r>
              <a:rPr lang="tr-TR" dirty="0"/>
              <a:t> değiştirerek küresel kapitalizmin araçları haline indirgendiklerini iddia ederler. Bu küresel yapıda merkez ve çevre arasındaki tek taraflı bağımlılık ilişkisi daha da derinleşmiştir. Ulus-ötesi şirketlerin artan güçleri demokrasiyi zayıflatmaktadır. Batı’nın kültürel emperyalizmi ise küreselleşmenin üst kabuğunu oluşturur. </a:t>
            </a:r>
          </a:p>
          <a:p>
            <a:pPr algn="just">
              <a:spcBef>
                <a:spcPts val="0"/>
              </a:spcBef>
            </a:pPr>
            <a:endParaRPr lang="tr-TR" dirty="0" smtClean="0">
              <a:latin typeface="Garamond" panose="02020404030301010803" pitchFamily="18" charset="0"/>
            </a:endParaRPr>
          </a:p>
        </p:txBody>
      </p:sp>
    </p:spTree>
    <p:extLst>
      <p:ext uri="{BB962C8B-B14F-4D97-AF65-F5344CB8AC3E}">
        <p14:creationId xmlns:p14="http://schemas.microsoft.com/office/powerpoint/2010/main" val="901596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000" dirty="0">
                <a:latin typeface="Garamond" panose="02020404030301010803" pitchFamily="18" charset="0"/>
              </a:rPr>
              <a:t>Küresel </a:t>
            </a:r>
            <a:r>
              <a:rPr lang="tr-TR" sz="2000" dirty="0" err="1" smtClean="0">
                <a:latin typeface="Garamond" panose="02020404030301010803" pitchFamily="18" charset="0"/>
              </a:rPr>
              <a:t>Polİtİka</a:t>
            </a:r>
            <a:r>
              <a:rPr lang="tr-TR" sz="2000" dirty="0" smtClean="0">
                <a:latin typeface="Garamond" panose="02020404030301010803" pitchFamily="18" charset="0"/>
              </a:rPr>
              <a:t/>
            </a:r>
            <a:br>
              <a:rPr lang="tr-TR" sz="2000" dirty="0" smtClean="0">
                <a:latin typeface="Garamond" panose="02020404030301010803" pitchFamily="18" charset="0"/>
              </a:rPr>
            </a:br>
            <a:r>
              <a:rPr lang="tr-TR" sz="2000" cap="none" dirty="0" smtClean="0">
                <a:latin typeface="Garamond" panose="02020404030301010803" pitchFamily="18" charset="0"/>
              </a:rPr>
              <a:t>Kavramlar</a:t>
            </a:r>
            <a:endParaRPr lang="tr-TR" sz="2000" cap="none" dirty="0"/>
          </a:p>
        </p:txBody>
      </p:sp>
      <p:sp>
        <p:nvSpPr>
          <p:cNvPr id="3" name="İçerik Yer Tutucusu 2"/>
          <p:cNvSpPr>
            <a:spLocks noGrp="1"/>
          </p:cNvSpPr>
          <p:nvPr>
            <p:ph idx="1"/>
          </p:nvPr>
        </p:nvSpPr>
        <p:spPr/>
        <p:txBody>
          <a:bodyPr>
            <a:normAutofit/>
          </a:bodyPr>
          <a:lstStyle/>
          <a:p>
            <a:pPr>
              <a:spcBef>
                <a:spcPts val="0"/>
              </a:spcBef>
            </a:pPr>
            <a:r>
              <a:rPr lang="tr-TR" sz="1600" dirty="0" err="1"/>
              <a:t>Kollektif</a:t>
            </a:r>
            <a:r>
              <a:rPr lang="tr-TR" sz="1600" dirty="0"/>
              <a:t> ikilem: Her çözümün tek bir devletin hareketi yerine uluslararası iş birliğini zorunlu kılması anlamında devletlerin karşılıklı bağımlılığından kaynaklanan bir sorun.</a:t>
            </a:r>
          </a:p>
          <a:p>
            <a:pPr>
              <a:spcBef>
                <a:spcPts val="0"/>
              </a:spcBef>
            </a:pPr>
            <a:r>
              <a:rPr lang="tr-TR" sz="1600" dirty="0"/>
              <a:t>Güç politikası: İnsanın temel amacının güç arayışı olduğu varsayımı temelindeki siyaset yaklaşımı.</a:t>
            </a:r>
          </a:p>
          <a:p>
            <a:pPr>
              <a:spcBef>
                <a:spcPts val="0"/>
              </a:spcBef>
            </a:pPr>
            <a:r>
              <a:rPr lang="tr-TR" sz="1600" dirty="0" err="1"/>
              <a:t>Uluslararasıcılık</a:t>
            </a:r>
            <a:r>
              <a:rPr lang="tr-TR" sz="1600" dirty="0"/>
              <a:t>: Ulusal siyasetin ötesine geçmek yerine uluslar arasında iş birliği ve uyum temelinde bir siyaset teorisi ve uygulaması.</a:t>
            </a:r>
          </a:p>
          <a:p>
            <a:pPr>
              <a:spcBef>
                <a:spcPts val="0"/>
              </a:spcBef>
            </a:pPr>
            <a:endParaRPr lang="tr-TR" sz="1600" dirty="0"/>
          </a:p>
        </p:txBody>
      </p:sp>
    </p:spTree>
    <p:extLst>
      <p:ext uri="{BB962C8B-B14F-4D97-AF65-F5344CB8AC3E}">
        <p14:creationId xmlns:p14="http://schemas.microsoft.com/office/powerpoint/2010/main" val="200852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666</TotalTime>
  <Words>475</Words>
  <Application>Microsoft Office PowerPoint</Application>
  <PresentationFormat>Ekran Gösterisi (4:3)</PresentationFormat>
  <Paragraphs>43</Paragraphs>
  <Slides>10</Slides>
  <Notes>1</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Moda Tasarımı</vt:lpstr>
      <vt:lpstr>ULS219  UluslararasI Polİtİka-I</vt:lpstr>
      <vt:lpstr>V. hafta</vt:lpstr>
      <vt:lpstr>Küresel Polİtİkaya geçİş</vt:lpstr>
      <vt:lpstr> Küresel Polİtİkaya geçİş</vt:lpstr>
      <vt:lpstr>Küresel Polİtİkaya geçİş</vt:lpstr>
      <vt:lpstr>Küresel Polİtİkaya geçİş</vt:lpstr>
      <vt:lpstr>Küresel PolİtİkaNIN UNsurlarI</vt:lpstr>
      <vt:lpstr>Küresel PolİtİkaNIN UNsurlarI</vt:lpstr>
      <vt:lpstr>Küresel Polİtİka Kavramlar</vt:lpstr>
      <vt:lpstr>Küresel Polİtİka Kavramlar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AA</cp:lastModifiedBy>
  <cp:revision>173</cp:revision>
  <dcterms:created xsi:type="dcterms:W3CDTF">2018-02-05T17:47:31Z</dcterms:created>
  <dcterms:modified xsi:type="dcterms:W3CDTF">2020-01-13T00:28:34Z</dcterms:modified>
</cp:coreProperties>
</file>