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30" r:id="rId3"/>
    <p:sldId id="331" r:id="rId4"/>
    <p:sldId id="327" r:id="rId5"/>
    <p:sldId id="336" r:id="rId6"/>
    <p:sldId id="318" r:id="rId7"/>
    <p:sldId id="319" r:id="rId8"/>
    <p:sldId id="337" r:id="rId9"/>
    <p:sldId id="332" r:id="rId10"/>
    <p:sldId id="321" r:id="rId11"/>
    <p:sldId id="343" r:id="rId12"/>
    <p:sldId id="341" r:id="rId13"/>
    <p:sldId id="328" r:id="rId14"/>
    <p:sldId id="322" r:id="rId15"/>
    <p:sldId id="333" r:id="rId16"/>
    <p:sldId id="335" r:id="rId17"/>
    <p:sldId id="339" r:id="rId18"/>
    <p:sldId id="338" r:id="rId19"/>
    <p:sldId id="334" r:id="rId20"/>
    <p:sldId id="324" r:id="rId21"/>
    <p:sldId id="340" r:id="rId22"/>
    <p:sldId id="342" r:id="rId23"/>
    <p:sldId id="344" r:id="rId24"/>
    <p:sldId id="345" r:id="rId25"/>
    <p:sldId id="346" r:id="rId26"/>
    <p:sldId id="347" r:id="rId27"/>
    <p:sldId id="348" r:id="rId28"/>
    <p:sldId id="349" r:id="rId29"/>
    <p:sldId id="35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5BC44-E7D9-F6CF-B579-3F5620866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10A32-7B18-F4E1-8902-FB04A9E03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BEC88-21E0-F249-4CFF-8E2AF205F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72CF2-6AD8-4A32-9066-C85613D5E22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148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D80F3-96F5-E487-FC5D-D8FF3D9BA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D37C6-4333-B982-9EA4-3DF0F43FB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3C153-1219-59B4-286F-19E3FFF6D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7563F-DD1C-4024-8BB3-690452A2A2D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103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9BBACD-6413-DCF5-3237-1FCAD5B27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EC08C1-D176-3A19-5708-0D106E589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D65F4-AB4E-7FBF-7FD9-1CBA346CF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32893-4C29-4567-9E4F-369449A38E5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8673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EF4F3-3460-D71E-F928-1CF6728F8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726F6-6E85-1DC4-119E-0AA32B61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F04F3-92A2-FED7-7FC1-0AE6A000C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2F68C-ECC4-40BE-A1D9-463742348B4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777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EA48F-7176-DECE-9C9F-CB9A022A9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EA812-7216-B4E9-0E0D-50FD47C69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B99C0E-822F-6DF5-EA07-5286E1E0C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23307-8DEB-4B7E-840A-7ECFB03B7AC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450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2E67A1-7190-445B-5E33-8F44834BE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571A3-461C-7318-A3B9-081E91300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01B36-073C-3003-12C7-46C93FAAC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CC4BF-EDF4-4990-8064-75189E33A36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653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4C479D-0E9C-CC05-31F3-57D0F66C4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822A12-59B0-9C56-5970-491B3EE17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701D6B-0BB6-09D7-E4E5-22226F6EE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BBA7A-6BAB-4B49-8826-88D1B279F7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5863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A8BAD-5255-6BD1-9CD6-0430ED032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E289D2-F39A-CA6F-4603-B0CA5B985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02E72D-5170-4B2B-9EDF-3E1DDD3E9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90747-DBFB-4C05-9BC8-C921AC1819C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26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F160D5-E096-E811-E646-194F2D58F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72DEA6-BAC3-5BA2-A446-CB9E2D540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91F3B2-2440-AFD6-585F-4C27543E3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7F08F-A4C1-4674-862F-BA803CBF31B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85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A3C92-FD19-5024-24AC-379F7701A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B22A4A-74C4-2EA2-C8A4-11C16E610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B9715-CABA-EA6F-A9EB-D3F2B274D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52125-0140-417A-A122-F202B645BCA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04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7BDA9-0EDD-2899-6B4F-5F6836CF3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99167-74A1-236C-AA7A-081B3EE4C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F6FA1-239D-D38E-B91D-A33A137A1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7C7B1-C8FA-4993-8986-4134091D65F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637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FF13E3-F819-C032-34CD-5FEB36F2B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647542-BD1A-62FC-B031-8DC2D524A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04FB12-34E0-3857-6156-84561764BA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15A81-2A76-2BC0-0F10-9B438490DD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034EC2-A105-ED8E-EB57-A394B0AD3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97BBF6-147C-408A-927B-EB8EF92579B0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hyperlink" Target="http://pluto.jhuapl.edu/gallery/missionPhotos/pages/112806_3.html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01_SELIM\Dersler\AST207\ders_sunulari\vpluto1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4570464E-D333-77EB-5BD6-331D8382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PLÜTO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Ekvator Çapı:		2300 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Kütle:			0.0021 M</a:t>
            </a:r>
            <a:r>
              <a:rPr lang="tr-TR" altLang="tr-TR" sz="2400" baseline="-15000">
                <a:solidFill>
                  <a:schemeClr val="bg1"/>
                </a:solidFill>
              </a:rPr>
              <a:t>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Ortalama Yoğ.:	1900 kg/m</a:t>
            </a:r>
            <a:r>
              <a:rPr lang="tr-TR" altLang="tr-TR" sz="2400" baseline="30000">
                <a:solidFill>
                  <a:schemeClr val="bg1"/>
                </a:solidFill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Kurtulma Hızı: 	1.2 km/sn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Albedo:		0.50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Yörünge basıklığı:	0.2501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Yörünge eğimi:	17.146</a:t>
            </a:r>
            <a:r>
              <a:rPr lang="tr-TR" altLang="tr-TR" sz="2400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 sz="2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Ekvatorun yörüngeye eğimi:	122.52</a:t>
            </a:r>
            <a:r>
              <a:rPr lang="tr-TR" altLang="tr-TR" sz="2400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 sz="2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Güneş’e uzaklık   	Ort:	39.54 AB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			Enberi:	29.65 AB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			Enöte:	49.43 AB</a:t>
            </a:r>
            <a:endParaRPr lang="en-US" altLang="tr-TR" sz="2400">
              <a:solidFill>
                <a:schemeClr val="bg1"/>
              </a:solidFill>
            </a:endParaRPr>
          </a:p>
        </p:txBody>
      </p:sp>
      <p:pic>
        <p:nvPicPr>
          <p:cNvPr id="2051" name="Picture 10" descr="01_PlutoKapak">
            <a:extLst>
              <a:ext uri="{FF2B5EF4-FFF2-40B4-BE49-F238E27FC236}">
                <a16:creationId xmlns:a16="http://schemas.microsoft.com/office/drawing/2014/main" id="{4EAFD6BF-002E-121E-D561-E5E4002F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6671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61468D55-50D1-8C7F-1931-DFF033F0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Plüto ve uydusu Charon, açısal ayrıklık 0.9 yay-sn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(HUBBLE Uzay Teleskobu)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11267" name="Picture 8" descr="05_PlutoCharonHST">
            <a:extLst>
              <a:ext uri="{FF2B5EF4-FFF2-40B4-BE49-F238E27FC236}">
                <a16:creationId xmlns:a16="http://schemas.microsoft.com/office/drawing/2014/main" id="{3381924B-A989-50D8-1F39-38822778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12925"/>
            <a:ext cx="87852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AC8F91EA-7F2B-4740-7644-EAF50450A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Plüto ve uydusu Charon - Eşdönme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12291" name="Picture 4" descr="Pluto-Charon_System">
            <a:extLst>
              <a:ext uri="{FF2B5EF4-FFF2-40B4-BE49-F238E27FC236}">
                <a16:creationId xmlns:a16="http://schemas.microsoft.com/office/drawing/2014/main" id="{4186666E-CF44-EED3-F4AF-C360BBA5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60575"/>
            <a:ext cx="666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00px-ESO-L">
            <a:extLst>
              <a:ext uri="{FF2B5EF4-FFF2-40B4-BE49-F238E27FC236}">
                <a16:creationId xmlns:a16="http://schemas.microsoft.com/office/drawing/2014/main" id="{409CAFBE-AED2-92F3-B7BE-59DE928A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C933A6D-EAA0-29A0-28B8-6BB497C7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124 yılda bir Plüto ve uydusu Charon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arası tutulmalar izlenebilir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14339" name="Picture 4" descr="image">
            <a:extLst>
              <a:ext uri="{FF2B5EF4-FFF2-40B4-BE49-F238E27FC236}">
                <a16:creationId xmlns:a16="http://schemas.microsoft.com/office/drawing/2014/main" id="{00FE15F1-2557-9F01-D75C-41775A49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395413"/>
            <a:ext cx="712787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06_PlutoCharonTutulma">
            <a:extLst>
              <a:ext uri="{FF2B5EF4-FFF2-40B4-BE49-F238E27FC236}">
                <a16:creationId xmlns:a16="http://schemas.microsoft.com/office/drawing/2014/main" id="{679A4C25-64D9-A6AC-93A4-E6E1A605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09700"/>
            <a:ext cx="54737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9">
            <a:extLst>
              <a:ext uri="{FF2B5EF4-FFF2-40B4-BE49-F238E27FC236}">
                <a16:creationId xmlns:a16="http://schemas.microsoft.com/office/drawing/2014/main" id="{97DB3571-DE42-52E1-F5EE-A3B8A2E0B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Plüto – Charon Tutulması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1985 - 1990</a:t>
            </a:r>
            <a:endParaRPr lang="en-US" altLang="tr-T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luto_system_2005_discovery">
            <a:extLst>
              <a:ext uri="{FF2B5EF4-FFF2-40B4-BE49-F238E27FC236}">
                <a16:creationId xmlns:a16="http://schemas.microsoft.com/office/drawing/2014/main" id="{76B727A0-11FA-3615-12E1-A7224E23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yorungeler_15May">
            <a:extLst>
              <a:ext uri="{FF2B5EF4-FFF2-40B4-BE49-F238E27FC236}">
                <a16:creationId xmlns:a16="http://schemas.microsoft.com/office/drawing/2014/main" id="{D70249F3-A6AF-5982-2337-ADDC22C2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71675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yorungeler_18May">
            <a:extLst>
              <a:ext uri="{FF2B5EF4-FFF2-40B4-BE49-F238E27FC236}">
                <a16:creationId xmlns:a16="http://schemas.microsoft.com/office/drawing/2014/main" id="{9B37A1A9-17BC-4E9E-1537-F3C50E83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290763"/>
            <a:ext cx="27447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" name="Group 5">
            <a:extLst>
              <a:ext uri="{FF2B5EF4-FFF2-40B4-BE49-F238E27FC236}">
                <a16:creationId xmlns:a16="http://schemas.microsoft.com/office/drawing/2014/main" id="{CD689197-27EE-C8B2-F168-D48DA6D71DA7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673100"/>
            <a:ext cx="4824412" cy="2636838"/>
            <a:chOff x="1701" y="424"/>
            <a:chExt cx="3039" cy="1661"/>
          </a:xfrm>
        </p:grpSpPr>
        <p:sp>
          <p:nvSpPr>
            <p:cNvPr id="16390" name="Line 6">
              <a:extLst>
                <a:ext uri="{FF2B5EF4-FFF2-40B4-BE49-F238E27FC236}">
                  <a16:creationId xmlns:a16="http://schemas.microsoft.com/office/drawing/2014/main" id="{BCD7E918-74B6-4859-8145-14CB93909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618"/>
              <a:ext cx="816" cy="95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1" name="Line 7">
              <a:extLst>
                <a:ext uri="{FF2B5EF4-FFF2-40B4-BE49-F238E27FC236}">
                  <a16:creationId xmlns:a16="http://schemas.microsoft.com/office/drawing/2014/main" id="{5603A8D5-1BED-ED3B-4646-C95D911BA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618"/>
              <a:ext cx="1588" cy="1467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D2DC57BF-00C7-BCD7-7F6A-6A4CA00A1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3" y="426"/>
              <a:ext cx="3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>
                  <a:solidFill>
                    <a:srgbClr val="FFFF00"/>
                  </a:solidFill>
                </a:rPr>
                <a:t>Nix</a:t>
              </a:r>
            </a:p>
          </p:txBody>
        </p:sp>
        <p:sp>
          <p:nvSpPr>
            <p:cNvPr id="16393" name="Line 9">
              <a:extLst>
                <a:ext uri="{FF2B5EF4-FFF2-40B4-BE49-F238E27FC236}">
                  <a16:creationId xmlns:a16="http://schemas.microsoft.com/office/drawing/2014/main" id="{25BC59EB-4CFF-E939-7078-70363AFCF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618"/>
              <a:ext cx="1587" cy="104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4" name="Line 10">
              <a:extLst>
                <a:ext uri="{FF2B5EF4-FFF2-40B4-BE49-F238E27FC236}">
                  <a16:creationId xmlns:a16="http://schemas.microsoft.com/office/drawing/2014/main" id="{D20483EA-83A1-5D1B-BDAD-2CA40EC3E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618"/>
              <a:ext cx="1134" cy="127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95" name="Text Box 11">
              <a:extLst>
                <a:ext uri="{FF2B5EF4-FFF2-40B4-BE49-F238E27FC236}">
                  <a16:creationId xmlns:a16="http://schemas.microsoft.com/office/drawing/2014/main" id="{8263620E-5AE1-EF05-1FD1-A591F06EA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424"/>
              <a:ext cx="4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>
                  <a:solidFill>
                    <a:srgbClr val="CCFFFF"/>
                  </a:solidFill>
                </a:rPr>
                <a:t>Hydra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71819main_p1123ay">
            <a:extLst>
              <a:ext uri="{FF2B5EF4-FFF2-40B4-BE49-F238E27FC236}">
                <a16:creationId xmlns:a16="http://schemas.microsoft.com/office/drawing/2014/main" id="{7C766A9A-D845-CC65-D5EC-453DEE0F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CF03C426-01B3-AEF1-CBA0-06B12A1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89000"/>
            <a:ext cx="3167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chemeClr val="bg1"/>
                </a:solidFill>
                <a:latin typeface="Verdana" panose="020B0604030504040204" pitchFamily="34" charset="0"/>
              </a:rPr>
              <a:t>28 Haziran 2011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216826B-C423-2E77-45C7-9F91F6ED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889000"/>
            <a:ext cx="3167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chemeClr val="bg1"/>
                </a:solidFill>
                <a:latin typeface="Verdana" panose="020B0604030504040204" pitchFamily="34" charset="0"/>
              </a:rPr>
              <a:t>03 Temmuz 2011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E2089E9-D2C3-B64D-338B-8E475275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 b="1">
                <a:solidFill>
                  <a:schemeClr val="bg1"/>
                </a:solidFill>
                <a:latin typeface="Verdana" panose="020B0604030504040204" pitchFamily="34" charset="0"/>
              </a:rPr>
              <a:t>Plüto’nun 4. uydusu (P4)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AF4B48A5-64CF-4143-7F4D-ADDB6D81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889000"/>
            <a:ext cx="3167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chemeClr val="bg1"/>
                </a:solidFill>
                <a:latin typeface="Verdana" panose="020B0604030504040204" pitchFamily="34" charset="0"/>
              </a:rPr>
              <a:t>7 Temmuz 2012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85B78F1F-B2A1-C9D0-0C69-FB4390460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 b="1">
                <a:solidFill>
                  <a:schemeClr val="bg1"/>
                </a:solidFill>
                <a:latin typeface="Verdana" panose="020B0604030504040204" pitchFamily="34" charset="0"/>
              </a:rPr>
              <a:t>Plüto’nun 5. uydusu (P5)</a:t>
            </a:r>
          </a:p>
        </p:txBody>
      </p:sp>
      <p:pic>
        <p:nvPicPr>
          <p:cNvPr id="18436" name="Picture 6" descr="Pluto_moon_P5_discovery_with_moons'_orbits">
            <a:extLst>
              <a:ext uri="{FF2B5EF4-FFF2-40B4-BE49-F238E27FC236}">
                <a16:creationId xmlns:a16="http://schemas.microsoft.com/office/drawing/2014/main" id="{EFE8C617-62BD-7EBB-062E-83FA70C1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716088"/>
            <a:ext cx="3079750" cy="31432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480px-Plutosystem">
            <a:extLst>
              <a:ext uri="{FF2B5EF4-FFF2-40B4-BE49-F238E27FC236}">
                <a16:creationId xmlns:a16="http://schemas.microsoft.com/office/drawing/2014/main" id="{DCE3E6B8-D095-FB0A-075F-09EE67B7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557338"/>
            <a:ext cx="4052887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2D0AA5B9-12EC-C293-FCAD-3DEAE1BA5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Plüto ve Charon – İç Yapı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19459" name="Picture 3" descr="08_PlutoCharonIcyapi">
            <a:extLst>
              <a:ext uri="{FF2B5EF4-FFF2-40B4-BE49-F238E27FC236}">
                <a16:creationId xmlns:a16="http://schemas.microsoft.com/office/drawing/2014/main" id="{D794600E-A21C-BEBA-CF2C-23FFFE30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750"/>
            <a:ext cx="7924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00px-TheKuiperBelt_75AU_Large_svg">
            <a:extLst>
              <a:ext uri="{FF2B5EF4-FFF2-40B4-BE49-F238E27FC236}">
                <a16:creationId xmlns:a16="http://schemas.microsoft.com/office/drawing/2014/main" id="{0D8431ED-F458-FA55-0639-A89850D4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19463"/>
            <a:ext cx="6402387" cy="3201987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DFB03AD2-709B-1B87-6B4F-19B0D1866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358900"/>
            <a:ext cx="60118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1992’den bu yana kırmızıötesi gözlem araçlarındaki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ilerlemeler Neptün ötesi cisimlerin doğrudan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66FFFF"/>
                </a:solidFill>
              </a:rPr>
              <a:t>gözlenmesine olanak sağladı.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800">
              <a:solidFill>
                <a:srgbClr val="66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Kuiper Kuşağı’nda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1000’den fazla cisim keşfedildi !</a:t>
            </a:r>
            <a:endParaRPr lang="en-US" altLang="tr-TR" sz="2400">
              <a:solidFill>
                <a:srgbClr val="FF0000"/>
              </a:solidFill>
            </a:endParaRPr>
          </a:p>
        </p:txBody>
      </p:sp>
      <p:pic>
        <p:nvPicPr>
          <p:cNvPr id="20484" name="Picture 4" descr="180px-Animation_showing_movement_of_2003_UB313">
            <a:extLst>
              <a:ext uri="{FF2B5EF4-FFF2-40B4-BE49-F238E27FC236}">
                <a16:creationId xmlns:a16="http://schemas.microsoft.com/office/drawing/2014/main" id="{565E4094-6228-E738-D762-60C4DC801A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7990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63BC6DBE-23D0-E353-3459-7824DB0F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97638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Eris (2003)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pic>
        <p:nvPicPr>
          <p:cNvPr id="20486" name="Picture 6" descr="2000wr106_an">
            <a:extLst>
              <a:ext uri="{FF2B5EF4-FFF2-40B4-BE49-F238E27FC236}">
                <a16:creationId xmlns:a16="http://schemas.microsoft.com/office/drawing/2014/main" id="{188B70E4-18C7-40CF-30AE-CB910B410C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9988"/>
            <a:ext cx="1482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96DBC185-22D8-F2F8-E3B6-909994ECD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2609850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Varuna (2000)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pic>
        <p:nvPicPr>
          <p:cNvPr id="20488" name="Picture 8" descr="quaoar_gps">
            <a:extLst>
              <a:ext uri="{FF2B5EF4-FFF2-40B4-BE49-F238E27FC236}">
                <a16:creationId xmlns:a16="http://schemas.microsoft.com/office/drawing/2014/main" id="{DA8C2D39-8909-0092-0024-C4BE22FD1F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1650"/>
            <a:ext cx="1905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>
            <a:extLst>
              <a:ext uri="{FF2B5EF4-FFF2-40B4-BE49-F238E27FC236}">
                <a16:creationId xmlns:a16="http://schemas.microsoft.com/office/drawing/2014/main" id="{86C6B9B3-02A2-5794-3619-C12612A5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76738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000">
                <a:solidFill>
                  <a:srgbClr val="FFFF66"/>
                </a:solidFill>
              </a:rPr>
              <a:t>Quaoar (2002)</a:t>
            </a:r>
            <a:endParaRPr lang="en-US" altLang="tr-TR" sz="1000">
              <a:solidFill>
                <a:srgbClr val="FFFF66"/>
              </a:solidFill>
            </a:endParaRPr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561E4038-38FB-4697-CBC1-36757754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55775"/>
            <a:ext cx="288925" cy="288925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8CA43A66-2C3C-BCDD-3E44-4CC28B1D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5321300"/>
            <a:ext cx="288925" cy="288925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116748" name="Picture 12" descr="800px-TheKuiperBelt_75AU_All_svg">
            <a:extLst>
              <a:ext uri="{FF2B5EF4-FFF2-40B4-BE49-F238E27FC236}">
                <a16:creationId xmlns:a16="http://schemas.microsoft.com/office/drawing/2014/main" id="{A694D35D-40CE-C563-DD45-848D0272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322638"/>
            <a:ext cx="6402387" cy="3201987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Rectangle 13">
            <a:extLst>
              <a:ext uri="{FF2B5EF4-FFF2-40B4-BE49-F238E27FC236}">
                <a16:creationId xmlns:a16="http://schemas.microsoft.com/office/drawing/2014/main" id="{FDD85A6E-7703-CB75-96BB-FA48D07D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3375"/>
            <a:ext cx="6924675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FE09F3E0-726C-856B-6341-7F4A6FD0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9413"/>
            <a:ext cx="684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CCECFF"/>
                </a:solidFill>
                <a:latin typeface="Albertus Medium" pitchFamily="34" charset="0"/>
              </a:rPr>
              <a:t>Neptün Ötesi Küçük Cisimler</a:t>
            </a:r>
            <a:endParaRPr lang="en-US" altLang="tr-TR" sz="2400">
              <a:solidFill>
                <a:srgbClr val="CCECFF"/>
              </a:solidFill>
              <a:latin typeface="Albertus Medium" pitchFamily="34" charset="0"/>
            </a:endParaRP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B59B7B2C-5B74-EC36-254B-28DFDF6E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25538"/>
            <a:ext cx="1584325" cy="172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A713FA26-D6BA-C600-CB76-D327DFA2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87675"/>
            <a:ext cx="2001837" cy="16224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97E9CB57-1EF4-97AD-F1C3-FD857FE7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4743450"/>
            <a:ext cx="1825625" cy="199866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16754" name="Oval 18">
            <a:extLst>
              <a:ext uri="{FF2B5EF4-FFF2-40B4-BE49-F238E27FC236}">
                <a16:creationId xmlns:a16="http://schemas.microsoft.com/office/drawing/2014/main" id="{E9789CD3-5266-2219-D667-A7AD076B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4221163"/>
            <a:ext cx="720725" cy="720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 animBg="1"/>
      <p:bldP spid="11675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EA9517F3-DD5D-FC0E-E9C3-EBA35373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2274888"/>
            <a:ext cx="1943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John Couch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Adams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1819-1892</a:t>
            </a:r>
            <a:endParaRPr lang="en-US" altLang="tr-TR" sz="140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CEFB7A5F-C1DD-287C-88FC-A3F32925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274888"/>
            <a:ext cx="1943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Urbain Jean-Joseph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Le Verrier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66FFFF"/>
                </a:solidFill>
                <a:latin typeface="Arial" panose="020B0604020202020204" pitchFamily="34" charset="0"/>
              </a:rPr>
              <a:t>1811-1877</a:t>
            </a:r>
            <a:endParaRPr lang="en-US" altLang="tr-TR" sz="140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0349FB01-83C9-2615-00D1-6F616C98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692150"/>
            <a:ext cx="36004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66FFFF"/>
                </a:solidFill>
              </a:rPr>
              <a:t>23 Eylül 1846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66FFFF"/>
                </a:solidFill>
              </a:rPr>
              <a:t>Uranüs’ün yörüngesinde izlenen tedirginliklerden hareketle, Newton mekaniği kullanılarak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66FFFF"/>
                </a:solidFill>
              </a:rPr>
              <a:t>“masa başında”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FFFF66"/>
                </a:solidFill>
              </a:rPr>
              <a:t>NEPTÜN</a:t>
            </a:r>
            <a:r>
              <a:rPr lang="tr-TR" altLang="tr-TR" sz="1800">
                <a:solidFill>
                  <a:srgbClr val="66FFFF"/>
                </a:solidFill>
              </a:rPr>
              <a:t>’ün keşfi</a:t>
            </a:r>
            <a:endParaRPr lang="en-US" altLang="tr-TR" sz="1800">
              <a:solidFill>
                <a:srgbClr val="66FFFF"/>
              </a:solidFill>
            </a:endParaRPr>
          </a:p>
        </p:txBody>
      </p:sp>
      <p:grpSp>
        <p:nvGrpSpPr>
          <p:cNvPr id="112647" name="Group 7">
            <a:extLst>
              <a:ext uri="{FF2B5EF4-FFF2-40B4-BE49-F238E27FC236}">
                <a16:creationId xmlns:a16="http://schemas.microsoft.com/office/drawing/2014/main" id="{B61ADC94-46AB-69DA-65CA-84533390CEFB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3644900"/>
            <a:ext cx="7704138" cy="2663825"/>
            <a:chOff x="431" y="2523"/>
            <a:chExt cx="4853" cy="1678"/>
          </a:xfrm>
        </p:grpSpPr>
        <p:grpSp>
          <p:nvGrpSpPr>
            <p:cNvPr id="3080" name="Group 8">
              <a:extLst>
                <a:ext uri="{FF2B5EF4-FFF2-40B4-BE49-F238E27FC236}">
                  <a16:creationId xmlns:a16="http://schemas.microsoft.com/office/drawing/2014/main" id="{E5B080C7-4051-CDDD-1DFA-7CFA21ABB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2575"/>
              <a:ext cx="1224" cy="1626"/>
              <a:chOff x="4014" y="2478"/>
              <a:chExt cx="1224" cy="1626"/>
            </a:xfrm>
          </p:grpSpPr>
          <p:sp>
            <p:nvSpPr>
              <p:cNvPr id="3085" name="Text Box 9">
                <a:extLst>
                  <a:ext uri="{FF2B5EF4-FFF2-40B4-BE49-F238E27FC236}">
                    <a16:creationId xmlns:a16="http://schemas.microsoft.com/office/drawing/2014/main" id="{837C2BC6-9709-2917-18B8-B7C4B5B99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3778"/>
                <a:ext cx="122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400">
                    <a:solidFill>
                      <a:srgbClr val="66FFFF"/>
                    </a:solidFill>
                    <a:latin typeface="Arial" panose="020B0604020202020204" pitchFamily="34" charset="0"/>
                  </a:rPr>
                  <a:t>William Pickering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400">
                    <a:solidFill>
                      <a:srgbClr val="66FFFF"/>
                    </a:solidFill>
                    <a:latin typeface="Arial" panose="020B0604020202020204" pitchFamily="34" charset="0"/>
                  </a:rPr>
                  <a:t>1858-1938</a:t>
                </a:r>
                <a:endParaRPr lang="en-US" altLang="tr-TR" sz="1400">
                  <a:solidFill>
                    <a:srgbClr val="66FFFF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086" name="Picture 10" descr="William_Henry_Pickering">
                <a:extLst>
                  <a:ext uri="{FF2B5EF4-FFF2-40B4-BE49-F238E27FC236}">
                    <a16:creationId xmlns:a16="http://schemas.microsoft.com/office/drawing/2014/main" id="{6C9E8A68-4FE0-EB57-A94A-D27806C89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2478"/>
                <a:ext cx="859" cy="1287"/>
              </a:xfrm>
              <a:prstGeom prst="rect">
                <a:avLst/>
              </a:prstGeom>
              <a:noFill/>
              <a:ln w="9525">
                <a:solidFill>
                  <a:srgbClr val="66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81" name="Group 11">
              <a:extLst>
                <a:ext uri="{FF2B5EF4-FFF2-40B4-BE49-F238E27FC236}">
                  <a16:creationId xmlns:a16="http://schemas.microsoft.com/office/drawing/2014/main" id="{519BAFA3-8E18-E86D-B42C-7D6D4E130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1" y="2575"/>
              <a:ext cx="1224" cy="1626"/>
              <a:chOff x="2705" y="2478"/>
              <a:chExt cx="1224" cy="1626"/>
            </a:xfrm>
          </p:grpSpPr>
          <p:pic>
            <p:nvPicPr>
              <p:cNvPr id="3083" name="Picture 12" descr="Percival_Lowell">
                <a:extLst>
                  <a:ext uri="{FF2B5EF4-FFF2-40B4-BE49-F238E27FC236}">
                    <a16:creationId xmlns:a16="http://schemas.microsoft.com/office/drawing/2014/main" id="{BE90495B-839F-074E-5B86-0F462CE619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5" y="2478"/>
                <a:ext cx="836" cy="1287"/>
              </a:xfrm>
              <a:prstGeom prst="rect">
                <a:avLst/>
              </a:prstGeom>
              <a:noFill/>
              <a:ln w="9525">
                <a:solidFill>
                  <a:srgbClr val="66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84" name="Text Box 13">
                <a:extLst>
                  <a:ext uri="{FF2B5EF4-FFF2-40B4-BE49-F238E27FC236}">
                    <a16:creationId xmlns:a16="http://schemas.microsoft.com/office/drawing/2014/main" id="{61010C60-6D91-7F5C-DFF7-AF434EFAA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" y="3778"/>
                <a:ext cx="122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400">
                    <a:solidFill>
                      <a:srgbClr val="66FFFF"/>
                    </a:solidFill>
                    <a:latin typeface="Arial" panose="020B0604020202020204" pitchFamily="34" charset="0"/>
                  </a:rPr>
                  <a:t>Percival Lowell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400">
                    <a:solidFill>
                      <a:srgbClr val="66FFFF"/>
                    </a:solidFill>
                    <a:latin typeface="Arial" panose="020B0604020202020204" pitchFamily="34" charset="0"/>
                  </a:rPr>
                  <a:t>1855-1916</a:t>
                </a:r>
                <a:endParaRPr lang="en-US" altLang="tr-TR" sz="1400">
                  <a:solidFill>
                    <a:srgbClr val="66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" name="Text Box 14">
              <a:extLst>
                <a:ext uri="{FF2B5EF4-FFF2-40B4-BE49-F238E27FC236}">
                  <a16:creationId xmlns:a16="http://schemas.microsoft.com/office/drawing/2014/main" id="{2F66581B-9A3E-0024-6964-41CAC95A8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523"/>
              <a:ext cx="2268" cy="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solidFill>
                    <a:srgbClr val="66FFFF"/>
                  </a:solidFill>
                </a:rPr>
                <a:t>PLANET-X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rgbClr val="66FFFF"/>
                  </a:solidFill>
                </a:rPr>
                <a:t>Neptün ötesi gezegen araştırmaları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rgbClr val="66FFFF"/>
                  </a:solidFill>
                </a:rPr>
                <a:t>Neptün’ün yörüngesinde izlenen tedirginliklerden hareketle, Newton mekaniği kullanılarak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rgbClr val="66FFFF"/>
                  </a:solidFill>
                </a:rPr>
                <a:t>“masa başında”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66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FF66"/>
                  </a:solidFill>
                  <a:sym typeface="Wingdings" panose="05000000000000000000" pitchFamily="2" charset="2"/>
                </a:rPr>
                <a:t>SONUÇ VERMEDİ</a:t>
              </a:r>
            </a:p>
          </p:txBody>
        </p:sp>
      </p:grpSp>
      <p:pic>
        <p:nvPicPr>
          <p:cNvPr id="3078" name="Picture 15" descr="LeVerrier02">
            <a:extLst>
              <a:ext uri="{FF2B5EF4-FFF2-40B4-BE49-F238E27FC236}">
                <a16:creationId xmlns:a16="http://schemas.microsoft.com/office/drawing/2014/main" id="{ABF689FF-257C-ED97-0F30-97B7742E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763588"/>
            <a:ext cx="1243012" cy="14906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6" descr="adams">
            <a:extLst>
              <a:ext uri="{FF2B5EF4-FFF2-40B4-BE49-F238E27FC236}">
                <a16:creationId xmlns:a16="http://schemas.microsoft.com/office/drawing/2014/main" id="{E58C6471-6749-DDA8-3B1B-995663B8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744538"/>
            <a:ext cx="1592263" cy="15081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09_PlutoNewHorizons">
            <a:extLst>
              <a:ext uri="{FF2B5EF4-FFF2-40B4-BE49-F238E27FC236}">
                <a16:creationId xmlns:a16="http://schemas.microsoft.com/office/drawing/2014/main" id="{76FFDFC0-2428-3356-B992-32063B57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4175"/>
            <a:ext cx="3641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9">
            <a:extLst>
              <a:ext uri="{FF2B5EF4-FFF2-40B4-BE49-F238E27FC236}">
                <a16:creationId xmlns:a16="http://schemas.microsoft.com/office/drawing/2014/main" id="{C7F7AEE9-480A-5CB1-096B-223E2B03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908050"/>
            <a:ext cx="6553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28 Şubat 2007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Jüpiter yakın geçiş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Mart 2007 –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Haziran 2015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Gezegenler arası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boşlukta yolculuk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14 Temmuz 2015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Plüto yakın geçiş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2016 - 2020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Kuiper kuşağı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cisimleri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tr-TR" sz="1600" b="1">
              <a:solidFill>
                <a:srgbClr val="FFFF00"/>
              </a:solidFill>
            </a:endParaRPr>
          </a:p>
        </p:txBody>
      </p:sp>
      <p:pic>
        <p:nvPicPr>
          <p:cNvPr id="21508" name="Picture 11" descr="Headed for Pluto! January 19, 2006, 19:00:00 UTC">
            <a:extLst>
              <a:ext uri="{FF2B5EF4-FFF2-40B4-BE49-F238E27FC236}">
                <a16:creationId xmlns:a16="http://schemas.microsoft.com/office/drawing/2014/main" id="{D59C7D08-9F09-3A31-C023-6EA2C781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0138"/>
            <a:ext cx="34702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3">
            <a:extLst>
              <a:ext uri="{FF2B5EF4-FFF2-40B4-BE49-F238E27FC236}">
                <a16:creationId xmlns:a16="http://schemas.microsoft.com/office/drawing/2014/main" id="{C8F078F6-7428-1FEE-9F2B-A9B18D1A4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8913"/>
            <a:ext cx="453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rgbClr val="FFFF00"/>
                </a:solidFill>
              </a:rPr>
              <a:t>New Horizons </a:t>
            </a:r>
            <a:r>
              <a:rPr lang="tr-TR" altLang="tr-TR" sz="2400" b="1">
                <a:solidFill>
                  <a:srgbClr val="FFFF00"/>
                </a:solidFill>
              </a:rPr>
              <a:t>(NASA)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21510" name="Picture 15" descr="Image of the New Horizons instruments">
            <a:extLst>
              <a:ext uri="{FF2B5EF4-FFF2-40B4-BE49-F238E27FC236}">
                <a16:creationId xmlns:a16="http://schemas.microsoft.com/office/drawing/2014/main" id="{3427215B-E57A-6E74-3961-8DA7AEE0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096963"/>
            <a:ext cx="2455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112806_pluto_animation">
            <a:hlinkClick r:id="rId5"/>
            <a:extLst>
              <a:ext uri="{FF2B5EF4-FFF2-40B4-BE49-F238E27FC236}">
                <a16:creationId xmlns:a16="http://schemas.microsoft.com/office/drawing/2014/main" id="{4B297255-51B0-94AF-6D60-404C9CAC6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94238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9A9CD358-1147-DC21-268D-097B83C2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08050"/>
            <a:ext cx="655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3 Temmuz 2013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880 milyon km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rgbClr val="FFFF00"/>
                </a:solidFill>
              </a:rPr>
              <a:t>http://pluto.jhuapl.edu/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3EF8832F-334F-B316-25E3-95E95831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8913"/>
            <a:ext cx="453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rgbClr val="FFFF00"/>
                </a:solidFill>
              </a:rPr>
              <a:t>New Horizons </a:t>
            </a:r>
            <a:r>
              <a:rPr lang="tr-TR" altLang="tr-TR" sz="2400" b="1">
                <a:solidFill>
                  <a:srgbClr val="FFFF00"/>
                </a:solidFill>
              </a:rPr>
              <a:t>(NASA)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22532" name="Picture 8" descr="20130710_1_lg">
            <a:extLst>
              <a:ext uri="{FF2B5EF4-FFF2-40B4-BE49-F238E27FC236}">
                <a16:creationId xmlns:a16="http://schemas.microsoft.com/office/drawing/2014/main" id="{671CAB8B-6515-7AA8-6636-F15E9ADF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852738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F06D43B5-2085-AB7F-19F4-E48C5187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08050"/>
            <a:ext cx="6553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19-24 Temmuz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429 - 422 milyon km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rgbClr val="FFFF00"/>
                </a:solidFill>
              </a:rPr>
              <a:t>http://pluto.jhuapl.edu/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381C2FD-F813-741E-8946-466725FE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8913"/>
            <a:ext cx="453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rgbClr val="FFFF00"/>
                </a:solidFill>
              </a:rPr>
              <a:t>New Horizons </a:t>
            </a:r>
            <a:r>
              <a:rPr lang="tr-TR" altLang="tr-TR" sz="2400" b="1">
                <a:solidFill>
                  <a:srgbClr val="FFFF00"/>
                </a:solidFill>
              </a:rPr>
              <a:t>(NASA)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A86EB-F045-158E-6BDB-7A14D0FEA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091780"/>
            <a:ext cx="2857500" cy="285750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5/5a/Pluto_by_LORRI_and_Ralph%2C_13_July_2015.jpg">
            <a:extLst>
              <a:ext uri="{FF2B5EF4-FFF2-40B4-BE49-F238E27FC236}">
                <a16:creationId xmlns:a16="http://schemas.microsoft.com/office/drawing/2014/main" id="{C3167742-2714-75C8-4D34-27F285F9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1847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s://upload.wikimedia.org/wikipedia/commons/0/01/Charon_by_New_Horizons_on_13_July_2015.png">
            <a:extLst>
              <a:ext uri="{FF2B5EF4-FFF2-40B4-BE49-F238E27FC236}">
                <a16:creationId xmlns:a16="http://schemas.microsoft.com/office/drawing/2014/main" id="{7A9E0C3D-EC9F-34B6-D748-96844039A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6558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ttps://upload.wikimedia.org/wikipedia/commons/thumb/3/3e/NH-PlutoMoons-Nix-Hydra-20150714.jpg/584px-NH-PlutoMoons-Nix-Hydra-20150714.jpg">
            <a:extLst>
              <a:ext uri="{FF2B5EF4-FFF2-40B4-BE49-F238E27FC236}">
                <a16:creationId xmlns:a16="http://schemas.microsoft.com/office/drawing/2014/main" id="{2F0F1D67-1675-581B-B897-37E0AE4D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4751388"/>
            <a:ext cx="15795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725191-27BB-660A-2F4D-3C6B1D1343FB}"/>
              </a:ext>
            </a:extLst>
          </p:cNvPr>
          <p:cNvSpPr/>
          <p:nvPr/>
        </p:nvSpPr>
        <p:spPr>
          <a:xfrm>
            <a:off x="6407150" y="4868863"/>
            <a:ext cx="1260475" cy="215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1E5D20-7BC6-FD16-8551-3EEB3B7EF62A}"/>
              </a:ext>
            </a:extLst>
          </p:cNvPr>
          <p:cNvSpPr/>
          <p:nvPr/>
        </p:nvSpPr>
        <p:spPr>
          <a:xfrm>
            <a:off x="6407150" y="5751513"/>
            <a:ext cx="1260475" cy="215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800"/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8946AB68-71AB-4E8B-D99C-F62711B9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12457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</a:rPr>
              <a:t>Plüto</a:t>
            </a:r>
          </a:p>
        </p:txBody>
      </p:sp>
      <p:sp>
        <p:nvSpPr>
          <p:cNvPr id="24584" name="TextBox 8">
            <a:extLst>
              <a:ext uri="{FF2B5EF4-FFF2-40B4-BE49-F238E27FC236}">
                <a16:creationId xmlns:a16="http://schemas.microsoft.com/office/drawing/2014/main" id="{FE7733AD-6D73-2663-F00F-0D5AECDD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4202113"/>
            <a:ext cx="97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</a:rPr>
              <a:t>Charon</a:t>
            </a:r>
          </a:p>
        </p:txBody>
      </p:sp>
      <p:sp>
        <p:nvSpPr>
          <p:cNvPr id="24585" name="TextBox 9">
            <a:extLst>
              <a:ext uri="{FF2B5EF4-FFF2-40B4-BE49-F238E27FC236}">
                <a16:creationId xmlns:a16="http://schemas.microsoft.com/office/drawing/2014/main" id="{F1C81BD0-3B3A-3817-E6B6-0AFC94D0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5867400"/>
            <a:ext cx="193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</a:rPr>
              <a:t>Nix      Hydra</a:t>
            </a:r>
          </a:p>
        </p:txBody>
      </p:sp>
      <p:sp>
        <p:nvSpPr>
          <p:cNvPr id="24586" name="TextBox 10">
            <a:extLst>
              <a:ext uri="{FF2B5EF4-FFF2-40B4-BE49-F238E27FC236}">
                <a16:creationId xmlns:a16="http://schemas.microsoft.com/office/drawing/2014/main" id="{326FE15E-AF26-D35E-003A-58C88AC9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81013"/>
            <a:ext cx="575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NEW HORIZONS – 14 Temmuz 2015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luto-Map-Annotated">
            <a:extLst>
              <a:ext uri="{FF2B5EF4-FFF2-40B4-BE49-F238E27FC236}">
                <a16:creationId xmlns:a16="http://schemas.microsoft.com/office/drawing/2014/main" id="{59692D9C-44D2-E039-794A-9F2F46E3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IA19947-NH-Pluto-Norgay-Hillary-Mountains-2050714">
            <a:extLst>
              <a:ext uri="{FF2B5EF4-FFF2-40B4-BE49-F238E27FC236}">
                <a16:creationId xmlns:a16="http://schemas.microsoft.com/office/drawing/2014/main" id="{669A3CF6-12FE-E391-B806-C3115A70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A19948-NH-Pluto-Norgay-Hillary-Mountains-2050714">
            <a:extLst>
              <a:ext uri="{FF2B5EF4-FFF2-40B4-BE49-F238E27FC236}">
                <a16:creationId xmlns:a16="http://schemas.microsoft.com/office/drawing/2014/main" id="{90BA6F37-C9F4-F5C6-2BE7-AEA70051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haron_in_Color_(HQ)">
            <a:extLst>
              <a:ext uri="{FF2B5EF4-FFF2-40B4-BE49-F238E27FC236}">
                <a16:creationId xmlns:a16="http://schemas.microsoft.com/office/drawing/2014/main" id="{31D543F7-8522-E3FC-62C7-EC27F25A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450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pmap_cyl_PS717_HR_180">
            <a:extLst>
              <a:ext uri="{FF2B5EF4-FFF2-40B4-BE49-F238E27FC236}">
                <a16:creationId xmlns:a16="http://schemas.microsoft.com/office/drawing/2014/main" id="{8FEBCB83-D13A-E643-58A3-239E1663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5BE4FC5A-41F5-0807-5038-CA8653E04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503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7C3414AA-3E31-D613-CD6E-77D67D51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1163"/>
            <a:ext cx="446563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18 Şubat 1930            Clyde</a:t>
            </a:r>
            <a:r>
              <a:rPr lang="en-US" altLang="tr-TR" sz="1600">
                <a:solidFill>
                  <a:srgbClr val="66FFFF"/>
                </a:solidFill>
              </a:rPr>
              <a:t> </a:t>
            </a:r>
            <a:r>
              <a:rPr lang="tr-TR" altLang="tr-TR" sz="1600">
                <a:solidFill>
                  <a:srgbClr val="66FFFF"/>
                </a:solidFill>
              </a:rPr>
              <a:t>Tombaugh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Lowell Gözlemevi – Flagstaff, Arizona</a:t>
            </a:r>
            <a:endParaRPr lang="en-US" altLang="tr-TR" sz="1600">
              <a:solidFill>
                <a:srgbClr val="66FFFF"/>
              </a:solidFill>
            </a:endParaRPr>
          </a:p>
        </p:txBody>
      </p:sp>
      <p:pic>
        <p:nvPicPr>
          <p:cNvPr id="4099" name="Picture 3" descr="02_PlutoHareket">
            <a:extLst>
              <a:ext uri="{FF2B5EF4-FFF2-40B4-BE49-F238E27FC236}">
                <a16:creationId xmlns:a16="http://schemas.microsoft.com/office/drawing/2014/main" id="{1E0E32E6-F47C-F83A-3775-C02BB79A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39925"/>
            <a:ext cx="3959225" cy="38290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AB3CCCB5-D638-39EA-BBE8-C0C31C63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79788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  <a:latin typeface="Arial" panose="020B0604020202020204" pitchFamily="34" charset="0"/>
              </a:rPr>
              <a:t>23 Ocak 1930</a:t>
            </a:r>
            <a:endParaRPr lang="en-US" altLang="tr-TR" sz="160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A663380-AD6F-F037-F724-1D58B06F5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76863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  <a:latin typeface="Arial" panose="020B0604020202020204" pitchFamily="34" charset="0"/>
              </a:rPr>
              <a:t>29 Ocak 1930</a:t>
            </a:r>
            <a:endParaRPr lang="en-US" altLang="tr-TR" sz="160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  <p:grpSp>
        <p:nvGrpSpPr>
          <p:cNvPr id="113670" name="Group 6">
            <a:extLst>
              <a:ext uri="{FF2B5EF4-FFF2-40B4-BE49-F238E27FC236}">
                <a16:creationId xmlns:a16="http://schemas.microsoft.com/office/drawing/2014/main" id="{9A8FFC15-AD46-D099-EDAF-1CCE8CEBE1DE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3740150"/>
            <a:ext cx="3851275" cy="2928938"/>
            <a:chOff x="3125" y="2311"/>
            <a:chExt cx="2426" cy="1845"/>
          </a:xfrm>
        </p:grpSpPr>
        <p:pic>
          <p:nvPicPr>
            <p:cNvPr id="4107" name="Picture 7" descr="Lowell_13inch_tel">
              <a:extLst>
                <a:ext uri="{FF2B5EF4-FFF2-40B4-BE49-F238E27FC236}">
                  <a16:creationId xmlns:a16="http://schemas.microsoft.com/office/drawing/2014/main" id="{317DBF26-8414-D393-513A-5BD739D31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2311"/>
              <a:ext cx="2426" cy="1637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" name="Text Box 8">
              <a:extLst>
                <a:ext uri="{FF2B5EF4-FFF2-40B4-BE49-F238E27FC236}">
                  <a16:creationId xmlns:a16="http://schemas.microsoft.com/office/drawing/2014/main" id="{7E07A8F4-BD29-EC89-1504-8E5EA77BD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3944"/>
              <a:ext cx="9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>
                  <a:solidFill>
                    <a:srgbClr val="66FFFF"/>
                  </a:solidFill>
                  <a:latin typeface="Arial" panose="020B0604020202020204" pitchFamily="34" charset="0"/>
                </a:rPr>
                <a:t>13” astrograf</a:t>
              </a:r>
              <a:r>
                <a:rPr lang="tr-TR" altLang="tr-TR" sz="1600">
                  <a:solidFill>
                    <a:srgbClr val="66FFFF"/>
                  </a:solidFill>
                  <a:latin typeface="Calligraph421 BT" pitchFamily="66" charset="0"/>
                </a:rPr>
                <a:t> </a:t>
              </a:r>
              <a:endParaRPr lang="en-US" altLang="tr-TR" sz="1600">
                <a:solidFill>
                  <a:srgbClr val="66FFFF"/>
                </a:solidFill>
                <a:latin typeface="Calligraph421 BT" pitchFamily="66" charset="0"/>
              </a:endParaRPr>
            </a:p>
          </p:txBody>
        </p:sp>
      </p:grpSp>
      <p:pic>
        <p:nvPicPr>
          <p:cNvPr id="113673" name="Picture 9" descr="Lowell_blink_comparator">
            <a:extLst>
              <a:ext uri="{FF2B5EF4-FFF2-40B4-BE49-F238E27FC236}">
                <a16:creationId xmlns:a16="http://schemas.microsoft.com/office/drawing/2014/main" id="{50B2AB24-2924-028F-49E8-CF65F67F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268413"/>
            <a:ext cx="2155825" cy="2471737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plutotombaugh">
            <a:extLst>
              <a:ext uri="{FF2B5EF4-FFF2-40B4-BE49-F238E27FC236}">
                <a16:creationId xmlns:a16="http://schemas.microsoft.com/office/drawing/2014/main" id="{CC98E943-CA17-5AC9-F465-8437B7B4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15963"/>
            <a:ext cx="2257425" cy="25320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7" name="Text Box 13">
            <a:extLst>
              <a:ext uri="{FF2B5EF4-FFF2-40B4-BE49-F238E27FC236}">
                <a16:creationId xmlns:a16="http://schemas.microsoft.com/office/drawing/2014/main" id="{EB5BB50F-23AA-E2AB-7B94-CF18D4C2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570163"/>
            <a:ext cx="1955800" cy="6508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3300"/>
                </a:solidFill>
                <a:latin typeface="Impact" panose="020B0806030902050204" pitchFamily="34" charset="0"/>
              </a:rPr>
              <a:t>Gezegen keşfeden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3300"/>
                </a:solidFill>
                <a:latin typeface="Impact" panose="020B0806030902050204" pitchFamily="34" charset="0"/>
              </a:rPr>
              <a:t>ilk Amerikalı</a:t>
            </a:r>
            <a:endParaRPr lang="en-US" altLang="tr-TR" sz="1800">
              <a:solidFill>
                <a:srgbClr val="FF3300"/>
              </a:solidFill>
              <a:latin typeface="Impact" panose="020B0806030902050204" pitchFamily="34" charset="0"/>
            </a:endParaRPr>
          </a:p>
        </p:txBody>
      </p:sp>
      <p:sp>
        <p:nvSpPr>
          <p:cNvPr id="4106" name="Text Box 14">
            <a:extLst>
              <a:ext uri="{FF2B5EF4-FFF2-40B4-BE49-F238E27FC236}">
                <a16:creationId xmlns:a16="http://schemas.microsoft.com/office/drawing/2014/main" id="{DF7963F7-7DFF-22B9-A964-95E38183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76925"/>
            <a:ext cx="4321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</a:rPr>
              <a:t>Plüto, 1 gün boyunca, sabit yıldızlara göre,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</a:rPr>
              <a:t>sadece 1 yay-dk yer değiştirme yapar</a:t>
            </a:r>
            <a:endParaRPr lang="en-US" altLang="tr-TR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_yorungeler">
            <a:extLst>
              <a:ext uri="{FF2B5EF4-FFF2-40B4-BE49-F238E27FC236}">
                <a16:creationId xmlns:a16="http://schemas.microsoft.com/office/drawing/2014/main" id="{9A8594DF-0030-226F-A731-2A97F7A9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84263"/>
            <a:ext cx="88931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luto_Orbit">
            <a:extLst>
              <a:ext uri="{FF2B5EF4-FFF2-40B4-BE49-F238E27FC236}">
                <a16:creationId xmlns:a16="http://schemas.microsoft.com/office/drawing/2014/main" id="{C72C5DFB-E29A-D4B8-D38D-0C71FA0BE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0845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lutoorbit1">
            <a:extLst>
              <a:ext uri="{FF2B5EF4-FFF2-40B4-BE49-F238E27FC236}">
                <a16:creationId xmlns:a16="http://schemas.microsoft.com/office/drawing/2014/main" id="{1D52A645-E4F1-4307-10D3-0F1A01BD0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205038"/>
            <a:ext cx="30845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>
            <a:extLst>
              <a:ext uri="{FF2B5EF4-FFF2-40B4-BE49-F238E27FC236}">
                <a16:creationId xmlns:a16="http://schemas.microsoft.com/office/drawing/2014/main" id="{C96C1117-4BBB-EB90-F0EB-8FBA200E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240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Pluto’nun Yörüngesi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95F7B822-4685-873B-B24B-B7762CEE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4032250" cy="4032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97188320-3CC2-DAA4-ABFA-6E5DFA67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773238"/>
            <a:ext cx="4032250" cy="4032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>
            <a:extLst>
              <a:ext uri="{FF2B5EF4-FFF2-40B4-BE49-F238E27FC236}">
                <a16:creationId xmlns:a16="http://schemas.microsoft.com/office/drawing/2014/main" id="{90185B1B-2954-98FF-0E74-1AD05363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2400"/>
            <a:ext cx="84963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Hubble Uzay Teleskobu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Bilgisayar ile görüntü işleme – Yüzey parlaklık dağılımı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7171" name="Picture 13" descr="03_PlutoHST">
            <a:extLst>
              <a:ext uri="{FF2B5EF4-FFF2-40B4-BE49-F238E27FC236}">
                <a16:creationId xmlns:a16="http://schemas.microsoft.com/office/drawing/2014/main" id="{6BCCD300-20A2-1833-92CE-0A4D2458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0388"/>
            <a:ext cx="8640763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vpluto1.mpg">
            <a:hlinkClick r:id="" action="ppaction://media"/>
            <a:extLst>
              <a:ext uri="{FF2B5EF4-FFF2-40B4-BE49-F238E27FC236}">
                <a16:creationId xmlns:a16="http://schemas.microsoft.com/office/drawing/2014/main" id="{D303394D-CED3-D52B-FFCB-B53E7930785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46275"/>
            <a:ext cx="59769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>
            <a:extLst>
              <a:ext uri="{FF2B5EF4-FFF2-40B4-BE49-F238E27FC236}">
                <a16:creationId xmlns:a16="http://schemas.microsoft.com/office/drawing/2014/main" id="{A39BC343-DBBE-BB73-AE95-6AD49B25A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2400"/>
            <a:ext cx="84963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Hubble Uzay Teleskobu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Yüzey parlaklık dağılımı – Animasyon</a:t>
            </a:r>
            <a:endParaRPr lang="en-US" altLang="tr-T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AA91F964-5EB5-289F-2DB3-4D302E60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2400"/>
            <a:ext cx="84963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Hubble Uzay Teleskobu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Yüzey parlaklık dağılımı – Animasyon</a:t>
            </a:r>
            <a:endParaRPr lang="en-US" altLang="tr-TR" sz="2400" b="1">
              <a:solidFill>
                <a:schemeClr val="bg1"/>
              </a:solidFill>
            </a:endParaRPr>
          </a:p>
        </p:txBody>
      </p:sp>
      <p:pic>
        <p:nvPicPr>
          <p:cNvPr id="9219" name="Picture 4" descr="Pluto_animiert">
            <a:extLst>
              <a:ext uri="{FF2B5EF4-FFF2-40B4-BE49-F238E27FC236}">
                <a16:creationId xmlns:a16="http://schemas.microsoft.com/office/drawing/2014/main" id="{7B6F34A8-79A9-F076-0849-657D8A39C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932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haron_2">
            <a:extLst>
              <a:ext uri="{FF2B5EF4-FFF2-40B4-BE49-F238E27FC236}">
                <a16:creationId xmlns:a16="http://schemas.microsoft.com/office/drawing/2014/main" id="{F1317C84-B3C6-3D34-946D-4901306B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5864225" cy="38893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1" name="Picture 3" descr="Christy_Harrington_1978">
            <a:extLst>
              <a:ext uri="{FF2B5EF4-FFF2-40B4-BE49-F238E27FC236}">
                <a16:creationId xmlns:a16="http://schemas.microsoft.com/office/drawing/2014/main" id="{34760626-64B2-CE88-A0EA-19074E46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311525" cy="2970213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A65075B2-73F6-2CC9-2E9C-001D9EA9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4465637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66FFFF"/>
                </a:solidFill>
              </a:rPr>
              <a:t>Plüto’nun uydusu</a:t>
            </a:r>
          </a:p>
          <a:p>
            <a:pPr eaLnBrk="1" hangingPunct="1">
              <a:buFontTx/>
              <a:buNone/>
            </a:pPr>
            <a:r>
              <a:rPr lang="tr-TR" altLang="tr-TR" b="1">
                <a:solidFill>
                  <a:srgbClr val="66FFFF"/>
                </a:solidFill>
              </a:rPr>
              <a:t>CHARON’un keşfi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22 Haziran 1978               </a:t>
            </a:r>
            <a:r>
              <a:rPr lang="en-US" altLang="tr-TR" sz="1600">
                <a:solidFill>
                  <a:srgbClr val="66FFFF"/>
                </a:solidFill>
              </a:rPr>
              <a:t>James </a:t>
            </a:r>
            <a:r>
              <a:rPr lang="tr-TR" altLang="tr-TR" sz="1600">
                <a:solidFill>
                  <a:srgbClr val="66FFFF"/>
                </a:solidFill>
              </a:rPr>
              <a:t>W. </a:t>
            </a:r>
            <a:r>
              <a:rPr lang="en-US" altLang="tr-TR" sz="1600">
                <a:solidFill>
                  <a:srgbClr val="66FFFF"/>
                </a:solidFill>
              </a:rPr>
              <a:t>Christy</a:t>
            </a:r>
            <a:endParaRPr lang="tr-TR" altLang="tr-TR" sz="1600">
              <a:solidFill>
                <a:srgbClr val="66FF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>
                <a:solidFill>
                  <a:srgbClr val="66FFFF"/>
                </a:solidFill>
              </a:rPr>
              <a:t>U.S. Naval Observatory</a:t>
            </a:r>
            <a:endParaRPr lang="en-US" altLang="tr-TR" sz="1600">
              <a:solidFill>
                <a:srgbClr val="66FFFF"/>
              </a:solidFill>
            </a:endParaRPr>
          </a:p>
        </p:txBody>
      </p:sp>
      <p:pic>
        <p:nvPicPr>
          <p:cNvPr id="10245" name="Picture 6" descr="04_CharonKesif">
            <a:extLst>
              <a:ext uri="{FF2B5EF4-FFF2-40B4-BE49-F238E27FC236}">
                <a16:creationId xmlns:a16="http://schemas.microsoft.com/office/drawing/2014/main" id="{4BDC3A39-01D6-644A-9A1D-2AC448B2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311525" cy="313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405</Words>
  <Application>Microsoft Office PowerPoint</Application>
  <PresentationFormat>On-screen Show (4:3)</PresentationFormat>
  <Paragraphs>106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 New Roman</vt:lpstr>
      <vt:lpstr>Arial</vt:lpstr>
      <vt:lpstr>Calibri</vt:lpstr>
      <vt:lpstr>Wingdings</vt:lpstr>
      <vt:lpstr>Calligraph421 BT</vt:lpstr>
      <vt:lpstr>Impact</vt:lpstr>
      <vt:lpstr>Verdana</vt:lpstr>
      <vt:lpstr>Albertus 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118</cp:revision>
  <dcterms:created xsi:type="dcterms:W3CDTF">2002-09-24T06:32:53Z</dcterms:created>
  <dcterms:modified xsi:type="dcterms:W3CDTF">2023-09-13T08:29:28Z</dcterms:modified>
</cp:coreProperties>
</file>