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65" r:id="rId5"/>
    <p:sldId id="258" r:id="rId6"/>
    <p:sldId id="266" r:id="rId7"/>
    <p:sldId id="259" r:id="rId8"/>
    <p:sldId id="260" r:id="rId9"/>
    <p:sldId id="261" r:id="rId10"/>
    <p:sldId id="267" r:id="rId11"/>
    <p:sldId id="262" r:id="rId12"/>
    <p:sldId id="268" r:id="rId13"/>
    <p:sldId id="263"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smtClean="0"/>
              <a:t>Asıl başlık stili için tıklatın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48D8EF1E-4E99-482F-9AE7-1B05F76E1F8C}" type="datetimeFigureOut">
              <a:rPr lang="tr-TR" smtClean="0"/>
              <a:t>19.10.2018</a:t>
            </a:fld>
            <a:endParaRPr lang="tr-T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E8095F4D-D562-4EC7-90D3-81FB109DDE0C}"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95028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D8EF1E-4E99-482F-9AE7-1B05F76E1F8C}" type="datetimeFigureOut">
              <a:rPr lang="tr-TR" smtClean="0"/>
              <a:t>19.10.2018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8095F4D-D562-4EC7-90D3-81FB109DDE0C}" type="slidenum">
              <a:rPr lang="tr-TR" smtClean="0"/>
              <a:t>‹#›</a:t>
            </a:fld>
            <a:endParaRPr lang="tr-TR"/>
          </a:p>
        </p:txBody>
      </p:sp>
    </p:spTree>
    <p:extLst>
      <p:ext uri="{BB962C8B-B14F-4D97-AF65-F5344CB8AC3E}">
        <p14:creationId xmlns:p14="http://schemas.microsoft.com/office/powerpoint/2010/main" val="3035969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D8EF1E-4E99-482F-9AE7-1B05F76E1F8C}" type="datetimeFigureOut">
              <a:rPr lang="tr-TR" smtClean="0"/>
              <a:t>19.10.2018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8095F4D-D562-4EC7-90D3-81FB109DDE0C}" type="slidenum">
              <a:rPr lang="tr-TR" smtClean="0"/>
              <a:t>‹#›</a:t>
            </a:fld>
            <a:endParaRPr lang="tr-TR"/>
          </a:p>
        </p:txBody>
      </p:sp>
    </p:spTree>
    <p:extLst>
      <p:ext uri="{BB962C8B-B14F-4D97-AF65-F5344CB8AC3E}">
        <p14:creationId xmlns:p14="http://schemas.microsoft.com/office/powerpoint/2010/main" val="1885987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D8EF1E-4E99-482F-9AE7-1B05F76E1F8C}" type="datetimeFigureOut">
              <a:rPr lang="tr-TR" smtClean="0"/>
              <a:t>19.10.2018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8095F4D-D562-4EC7-90D3-81FB109DDE0C}" type="slidenum">
              <a:rPr lang="tr-TR" smtClean="0"/>
              <a:t>‹#›</a:t>
            </a:fld>
            <a:endParaRPr lang="tr-TR"/>
          </a:p>
        </p:txBody>
      </p:sp>
    </p:spTree>
    <p:extLst>
      <p:ext uri="{BB962C8B-B14F-4D97-AF65-F5344CB8AC3E}">
        <p14:creationId xmlns:p14="http://schemas.microsoft.com/office/powerpoint/2010/main" val="1559993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48D8EF1E-4E99-482F-9AE7-1B05F76E1F8C}" type="datetimeFigureOut">
              <a:rPr lang="tr-TR" smtClean="0"/>
              <a:t>19.10.2018</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E8095F4D-D562-4EC7-90D3-81FB109DDE0C}"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35638329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D8EF1E-4E99-482F-9AE7-1B05F76E1F8C}" type="datetimeFigureOut">
              <a:rPr lang="tr-TR" smtClean="0"/>
              <a:t>19.10.2018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8095F4D-D562-4EC7-90D3-81FB109DDE0C}" type="slidenum">
              <a:rPr lang="tr-TR" smtClean="0"/>
              <a:t>‹#›</a:t>
            </a:fld>
            <a:endParaRPr lang="tr-TR"/>
          </a:p>
        </p:txBody>
      </p:sp>
    </p:spTree>
    <p:extLst>
      <p:ext uri="{BB962C8B-B14F-4D97-AF65-F5344CB8AC3E}">
        <p14:creationId xmlns:p14="http://schemas.microsoft.com/office/powerpoint/2010/main" val="3880364128"/>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257300" y="2909102"/>
            <a:ext cx="4800600" cy="299639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633864" y="2909102"/>
            <a:ext cx="4800600" cy="299639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D8EF1E-4E99-482F-9AE7-1B05F76E1F8C}" type="datetimeFigureOut">
              <a:rPr lang="tr-TR" smtClean="0"/>
              <a:t>19.10.2018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8095F4D-D562-4EC7-90D3-81FB109DDE0C}" type="slidenum">
              <a:rPr lang="tr-TR" smtClean="0"/>
              <a:t>‹#›</a:t>
            </a:fld>
            <a:endParaRPr lang="tr-TR"/>
          </a:p>
        </p:txBody>
      </p:sp>
    </p:spTree>
    <p:extLst>
      <p:ext uri="{BB962C8B-B14F-4D97-AF65-F5344CB8AC3E}">
        <p14:creationId xmlns:p14="http://schemas.microsoft.com/office/powerpoint/2010/main" val="3955533194"/>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D8EF1E-4E99-482F-9AE7-1B05F76E1F8C}" type="datetimeFigureOut">
              <a:rPr lang="tr-TR" smtClean="0"/>
              <a:t>19.10.2018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8095F4D-D562-4EC7-90D3-81FB109DDE0C}" type="slidenum">
              <a:rPr lang="tr-TR" smtClean="0"/>
              <a:t>‹#›</a:t>
            </a:fld>
            <a:endParaRPr lang="tr-TR"/>
          </a:p>
        </p:txBody>
      </p:sp>
    </p:spTree>
    <p:extLst>
      <p:ext uri="{BB962C8B-B14F-4D97-AF65-F5344CB8AC3E}">
        <p14:creationId xmlns:p14="http://schemas.microsoft.com/office/powerpoint/2010/main" val="1165448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8EF1E-4E99-482F-9AE7-1B05F76E1F8C}" type="datetimeFigureOut">
              <a:rPr lang="tr-TR" smtClean="0"/>
              <a:t>19.10.2018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8095F4D-D562-4EC7-90D3-81FB109DDE0C}" type="slidenum">
              <a:rPr lang="tr-TR" smtClean="0"/>
              <a:t>‹#›</a:t>
            </a:fld>
            <a:endParaRPr lang="tr-TR"/>
          </a:p>
        </p:txBody>
      </p:sp>
    </p:spTree>
    <p:extLst>
      <p:ext uri="{BB962C8B-B14F-4D97-AF65-F5344CB8AC3E}">
        <p14:creationId xmlns:p14="http://schemas.microsoft.com/office/powerpoint/2010/main" val="2269676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smtClean="0"/>
              <a:t>Asıl başlık stili için tıklatın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65051" y="6375679"/>
            <a:ext cx="1233355" cy="348462"/>
          </a:xfrm>
        </p:spPr>
        <p:txBody>
          <a:bodyPr/>
          <a:lstStyle/>
          <a:p>
            <a:fld id="{48D8EF1E-4E99-482F-9AE7-1B05F76E1F8C}" type="datetimeFigureOut">
              <a:rPr lang="tr-TR" smtClean="0"/>
              <a:t>19.10.2018</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E8095F4D-D562-4EC7-90D3-81FB109DDE0C}"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05455425"/>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65950" y="6375679"/>
            <a:ext cx="1232456" cy="348462"/>
          </a:xfrm>
        </p:spPr>
        <p:txBody>
          <a:bodyPr/>
          <a:lstStyle/>
          <a:p>
            <a:fld id="{48D8EF1E-4E99-482F-9AE7-1B05F76E1F8C}" type="datetimeFigureOut">
              <a:rPr lang="tr-TR" smtClean="0"/>
              <a:t>19.10.2018</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E8095F4D-D562-4EC7-90D3-81FB109DDE0C}" type="slidenum">
              <a:rPr lang="tr-TR" smtClean="0"/>
              <a:t>‹#›</a:t>
            </a:fld>
            <a:endParaRPr lang="tr-TR"/>
          </a:p>
        </p:txBody>
      </p:sp>
    </p:spTree>
    <p:extLst>
      <p:ext uri="{BB962C8B-B14F-4D97-AF65-F5344CB8AC3E}">
        <p14:creationId xmlns:p14="http://schemas.microsoft.com/office/powerpoint/2010/main" val="3072728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48D8EF1E-4E99-482F-9AE7-1B05F76E1F8C}" type="datetimeFigureOut">
              <a:rPr lang="tr-TR" smtClean="0"/>
              <a:t>19.10.2018</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E8095F4D-D562-4EC7-90D3-81FB109DDE0C}"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20356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TÜRK İSLAM EDEBİYATININ DÖNEMLERİ</a:t>
            </a:r>
            <a:endParaRPr lang="tr-TR" dirty="0"/>
          </a:p>
        </p:txBody>
      </p:sp>
    </p:spTree>
    <p:extLst>
      <p:ext uri="{BB962C8B-B14F-4D97-AF65-F5344CB8AC3E}">
        <p14:creationId xmlns:p14="http://schemas.microsoft.com/office/powerpoint/2010/main" val="5253352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1136073"/>
            <a:ext cx="10178322" cy="4743519"/>
          </a:xfrm>
        </p:spPr>
        <p:txBody>
          <a:bodyPr>
            <a:normAutofit fontScale="92500" lnSpcReduction="10000"/>
          </a:bodyPr>
          <a:lstStyle/>
          <a:p>
            <a:pPr marL="0" indent="0" algn="just">
              <a:buNone/>
            </a:pPr>
            <a:r>
              <a:rPr lang="tr-TR" sz="3600" dirty="0">
                <a:solidFill>
                  <a:schemeClr val="tx1"/>
                </a:solidFill>
              </a:rPr>
              <a:t>Milletlerin sesi ise, edebiyatları olmuştur. “</a:t>
            </a:r>
            <a:r>
              <a:rPr lang="tr-TR" sz="3600" dirty="0" err="1">
                <a:solidFill>
                  <a:schemeClr val="tx1"/>
                </a:solidFill>
              </a:rPr>
              <a:t>Şifâhî</a:t>
            </a:r>
            <a:r>
              <a:rPr lang="tr-TR" sz="3600" dirty="0">
                <a:solidFill>
                  <a:schemeClr val="tx1"/>
                </a:solidFill>
              </a:rPr>
              <a:t> edebiyat” da denilen sözlü edebiyatın ne zaman başladığı bilinmediği gibi; bu edebiyatın ilk ürünlerinin hangi yazar ve şairlere ait olduğu da bilinmez. Bu ürünler, ağızdan ağıza, kulaktan kulağa nakledilirken bazı değişikliklere uğramış; toplumu oluşturan bütün fertler tarafından kabul görmüş ve toplumun malı olmuştur. Dolayısıyla sözlü edebiyat, anonimdir; içinde çıktığı ve geliştiği toplumun tarih, kültür, inanç ve duygusunun sesidir.</a:t>
            </a:r>
          </a:p>
          <a:p>
            <a:endParaRPr lang="tr-TR" dirty="0"/>
          </a:p>
        </p:txBody>
      </p:sp>
    </p:spTree>
    <p:extLst>
      <p:ext uri="{BB962C8B-B14F-4D97-AF65-F5344CB8AC3E}">
        <p14:creationId xmlns:p14="http://schemas.microsoft.com/office/powerpoint/2010/main" val="1239377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207819"/>
            <a:ext cx="10178322" cy="5671774"/>
          </a:xfrm>
        </p:spPr>
        <p:txBody>
          <a:bodyPr>
            <a:noAutofit/>
          </a:bodyPr>
          <a:lstStyle/>
          <a:p>
            <a:pPr marL="0" indent="0" algn="just">
              <a:buNone/>
            </a:pPr>
            <a:r>
              <a:rPr lang="tr-TR" sz="3600" b="1" dirty="0">
                <a:solidFill>
                  <a:schemeClr val="tx1"/>
                </a:solidFill>
              </a:rPr>
              <a:t>YAZILI EDEBİYAT</a:t>
            </a:r>
            <a:endParaRPr lang="tr-TR" sz="3600" dirty="0">
              <a:solidFill>
                <a:schemeClr val="tx1"/>
              </a:solidFill>
            </a:endParaRPr>
          </a:p>
          <a:p>
            <a:pPr marL="0" indent="0" algn="just">
              <a:buNone/>
            </a:pPr>
            <a:r>
              <a:rPr lang="tr-TR" sz="3600" dirty="0">
                <a:solidFill>
                  <a:schemeClr val="tx1"/>
                </a:solidFill>
              </a:rPr>
              <a:t>Bir milletin yazılı edebiyatı, o millete ait yazılı metinlerin bulunması ile başlatılabilir. Türk edebiyatına ait, bilinen en eski yazılı ürünler, Köktürk (Göktürk) alfabesiyle yazılmış büyük çoğunluğu mezar taşlarından oluşan </a:t>
            </a:r>
            <a:r>
              <a:rPr lang="tr-TR" sz="3600" dirty="0" err="1">
                <a:solidFill>
                  <a:schemeClr val="tx1"/>
                </a:solidFill>
              </a:rPr>
              <a:t>Yenisey</a:t>
            </a:r>
            <a:r>
              <a:rPr lang="tr-TR" sz="3600" dirty="0">
                <a:solidFill>
                  <a:schemeClr val="tx1"/>
                </a:solidFill>
              </a:rPr>
              <a:t> Yazıtları ile yine taşlar üzerine yazılmış olan, </a:t>
            </a:r>
            <a:r>
              <a:rPr lang="tr-TR" sz="3600" dirty="0" err="1">
                <a:solidFill>
                  <a:schemeClr val="tx1"/>
                </a:solidFill>
              </a:rPr>
              <a:t>Tonyukuk</a:t>
            </a:r>
            <a:r>
              <a:rPr lang="tr-TR" sz="3600" dirty="0">
                <a:solidFill>
                  <a:schemeClr val="tx1"/>
                </a:solidFill>
              </a:rPr>
              <a:t> Anıtı ve Orhon Yazıtlarıdır. </a:t>
            </a:r>
            <a:endParaRPr lang="tr-TR" sz="3600" dirty="0">
              <a:solidFill>
                <a:schemeClr val="tx1"/>
              </a:solidFill>
            </a:endParaRPr>
          </a:p>
        </p:txBody>
      </p:sp>
    </p:spTree>
    <p:extLst>
      <p:ext uri="{BB962C8B-B14F-4D97-AF65-F5344CB8AC3E}">
        <p14:creationId xmlns:p14="http://schemas.microsoft.com/office/powerpoint/2010/main" val="6052258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914401"/>
            <a:ext cx="10178322" cy="4965192"/>
          </a:xfrm>
        </p:spPr>
        <p:txBody>
          <a:bodyPr>
            <a:noAutofit/>
          </a:bodyPr>
          <a:lstStyle/>
          <a:p>
            <a:pPr marL="0" indent="0" algn="just">
              <a:buNone/>
            </a:pPr>
            <a:r>
              <a:rPr lang="tr-TR" sz="3600" dirty="0">
                <a:solidFill>
                  <a:schemeClr val="tx1"/>
                </a:solidFill>
              </a:rPr>
              <a:t>Göktürk alfabesiyle yazılmış olan bu kitabelerin tamamı, Göktürk Kitabeleri olarak isimlendirilmektedir. Tarih bakımından bunlardan biraz daha yeni olan Uygur Metinleri de, yine bu dönem edebiyatımızın en eski yazılı ürünlerinden sayılır. Bu dönem yazılı edebiyatımızın tarihi, aşağıdaki şu belgelere dayanmaktadır.</a:t>
            </a:r>
          </a:p>
          <a:p>
            <a:pPr algn="just"/>
            <a:endParaRPr lang="tr-TR" sz="3600" dirty="0">
              <a:solidFill>
                <a:schemeClr val="tx1"/>
              </a:solidFill>
            </a:endParaRPr>
          </a:p>
          <a:p>
            <a:endParaRPr lang="tr-TR" sz="3600" dirty="0">
              <a:solidFill>
                <a:schemeClr val="tx1"/>
              </a:solidFill>
            </a:endParaRPr>
          </a:p>
        </p:txBody>
      </p:sp>
    </p:spTree>
    <p:extLst>
      <p:ext uri="{BB962C8B-B14F-4D97-AF65-F5344CB8AC3E}">
        <p14:creationId xmlns:p14="http://schemas.microsoft.com/office/powerpoint/2010/main" val="40498046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180109"/>
            <a:ext cx="10178322" cy="5699483"/>
          </a:xfrm>
        </p:spPr>
        <p:txBody>
          <a:bodyPr>
            <a:normAutofit fontScale="77500" lnSpcReduction="20000"/>
          </a:bodyPr>
          <a:lstStyle/>
          <a:p>
            <a:pPr marL="0" indent="0" algn="just">
              <a:buNone/>
            </a:pPr>
            <a:r>
              <a:rPr lang="tr-TR" sz="3600" dirty="0">
                <a:solidFill>
                  <a:schemeClr val="tx1"/>
                </a:solidFill>
              </a:rPr>
              <a:t>Türk edebiyatının ilk devresini meydana getiren sözlü ve yazılı edebî ürünlerimize baktığımız zaman bu dönem edebiyatımızın önemli özelliklerini şöyle özetlememiz mümkündür: </a:t>
            </a:r>
            <a:endParaRPr lang="tr-TR" sz="3600" dirty="0" smtClean="0">
              <a:solidFill>
                <a:schemeClr val="tx1"/>
              </a:solidFill>
            </a:endParaRPr>
          </a:p>
          <a:p>
            <a:pPr marL="742950" indent="-742950" algn="just">
              <a:buAutoNum type="arabicPeriod"/>
            </a:pPr>
            <a:r>
              <a:rPr lang="tr-TR" sz="3600" dirty="0" smtClean="0">
                <a:solidFill>
                  <a:schemeClr val="tx1"/>
                </a:solidFill>
              </a:rPr>
              <a:t>Bu </a:t>
            </a:r>
            <a:r>
              <a:rPr lang="tr-TR" sz="3600" dirty="0">
                <a:solidFill>
                  <a:schemeClr val="tx1"/>
                </a:solidFill>
              </a:rPr>
              <a:t>dönem edebî ürünleri, </a:t>
            </a:r>
            <a:r>
              <a:rPr lang="tr-TR" sz="3600" dirty="0" err="1">
                <a:solidFill>
                  <a:schemeClr val="tx1"/>
                </a:solidFill>
              </a:rPr>
              <a:t>ibtidâî</a:t>
            </a:r>
            <a:r>
              <a:rPr lang="tr-TR" sz="3600" dirty="0">
                <a:solidFill>
                  <a:schemeClr val="tx1"/>
                </a:solidFill>
              </a:rPr>
              <a:t> bir kavim edebiyatının ürünlerdir. </a:t>
            </a:r>
            <a:endParaRPr lang="tr-TR" sz="3600" dirty="0" smtClean="0">
              <a:solidFill>
                <a:schemeClr val="tx1"/>
              </a:solidFill>
            </a:endParaRPr>
          </a:p>
          <a:p>
            <a:pPr marL="0" indent="0" algn="just">
              <a:buNone/>
            </a:pPr>
            <a:r>
              <a:rPr lang="tr-TR" sz="3600" dirty="0" smtClean="0">
                <a:solidFill>
                  <a:schemeClr val="tx1"/>
                </a:solidFill>
              </a:rPr>
              <a:t>2</a:t>
            </a:r>
            <a:r>
              <a:rPr lang="tr-TR" sz="3600" dirty="0">
                <a:solidFill>
                  <a:schemeClr val="tx1"/>
                </a:solidFill>
              </a:rPr>
              <a:t>. Dil yabancı unsurlardan fazla etkilenmemiştir. </a:t>
            </a:r>
            <a:endParaRPr lang="tr-TR" sz="3600" dirty="0" smtClean="0">
              <a:solidFill>
                <a:schemeClr val="tx1"/>
              </a:solidFill>
            </a:endParaRPr>
          </a:p>
          <a:p>
            <a:pPr marL="0" indent="0" algn="just">
              <a:buNone/>
            </a:pPr>
            <a:r>
              <a:rPr lang="tr-TR" sz="3600" dirty="0" smtClean="0">
                <a:solidFill>
                  <a:schemeClr val="tx1"/>
                </a:solidFill>
              </a:rPr>
              <a:t>3</a:t>
            </a:r>
            <a:r>
              <a:rPr lang="tr-TR" sz="3600" dirty="0">
                <a:solidFill>
                  <a:schemeClr val="tx1"/>
                </a:solidFill>
              </a:rPr>
              <a:t>. Ozan, edebî ürünlerin dile getirilmesinde en etkin dinî ve millî bir şahsiyettir. </a:t>
            </a:r>
            <a:endParaRPr lang="tr-TR" sz="3600" dirty="0" smtClean="0">
              <a:solidFill>
                <a:schemeClr val="tx1"/>
              </a:solidFill>
            </a:endParaRPr>
          </a:p>
          <a:p>
            <a:pPr marL="0" indent="0" algn="just">
              <a:buNone/>
            </a:pPr>
            <a:r>
              <a:rPr lang="tr-TR" sz="3600" dirty="0" smtClean="0">
                <a:solidFill>
                  <a:schemeClr val="tx1"/>
                </a:solidFill>
              </a:rPr>
              <a:t>4</a:t>
            </a:r>
            <a:r>
              <a:rPr lang="tr-TR" sz="3600" dirty="0">
                <a:solidFill>
                  <a:schemeClr val="tx1"/>
                </a:solidFill>
              </a:rPr>
              <a:t>. Şiirde hece vezni uygulanmaktadır</a:t>
            </a:r>
            <a:r>
              <a:rPr lang="tr-TR" sz="3600" dirty="0" smtClean="0">
                <a:solidFill>
                  <a:schemeClr val="tx1"/>
                </a:solidFill>
              </a:rPr>
              <a:t>.</a:t>
            </a:r>
          </a:p>
          <a:p>
            <a:pPr marL="0" indent="0" algn="just">
              <a:buNone/>
            </a:pPr>
            <a:r>
              <a:rPr lang="tr-TR" sz="3600" dirty="0" smtClean="0">
                <a:solidFill>
                  <a:schemeClr val="tx1"/>
                </a:solidFill>
              </a:rPr>
              <a:t> </a:t>
            </a:r>
            <a:r>
              <a:rPr lang="tr-TR" sz="3600" dirty="0">
                <a:solidFill>
                  <a:schemeClr val="tx1"/>
                </a:solidFill>
              </a:rPr>
              <a:t>5. Sözlü ürünlerde ve Göktürk kitabelerinde eski Türk dini etkiliyken, Uygur dönemi metinlerinde </a:t>
            </a:r>
            <a:r>
              <a:rPr lang="tr-TR" sz="3600" dirty="0" err="1">
                <a:solidFill>
                  <a:schemeClr val="tx1"/>
                </a:solidFill>
              </a:rPr>
              <a:t>Maniheizm</a:t>
            </a:r>
            <a:r>
              <a:rPr lang="tr-TR" sz="3600" dirty="0">
                <a:solidFill>
                  <a:schemeClr val="tx1"/>
                </a:solidFill>
              </a:rPr>
              <a:t> ve Budizm etkisi vardır. </a:t>
            </a:r>
            <a:endParaRPr lang="tr-TR" sz="3600" dirty="0" smtClean="0">
              <a:solidFill>
                <a:schemeClr val="tx1"/>
              </a:solidFill>
            </a:endParaRPr>
          </a:p>
          <a:p>
            <a:pPr marL="0" indent="0" algn="just">
              <a:buNone/>
            </a:pPr>
            <a:r>
              <a:rPr lang="tr-TR" sz="3600" dirty="0" smtClean="0">
                <a:solidFill>
                  <a:schemeClr val="tx1"/>
                </a:solidFill>
              </a:rPr>
              <a:t>6.Bu </a:t>
            </a:r>
            <a:r>
              <a:rPr lang="tr-TR" sz="3600" dirty="0">
                <a:solidFill>
                  <a:schemeClr val="tx1"/>
                </a:solidFill>
              </a:rPr>
              <a:t>dönem edebiyatımız, büyük ölçüde sözlü geleneğe dayalıdır; yazılı edebiyat geleneği henüz tam olarak teşekkül etmemiştir.</a:t>
            </a:r>
          </a:p>
          <a:p>
            <a:endParaRPr lang="tr-TR" dirty="0"/>
          </a:p>
        </p:txBody>
      </p:sp>
    </p:spTree>
    <p:extLst>
      <p:ext uri="{BB962C8B-B14F-4D97-AF65-F5344CB8AC3E}">
        <p14:creationId xmlns:p14="http://schemas.microsoft.com/office/powerpoint/2010/main" val="3297723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665019"/>
            <a:ext cx="10178322" cy="5214574"/>
          </a:xfrm>
        </p:spPr>
        <p:txBody>
          <a:bodyPr>
            <a:noAutofit/>
          </a:bodyPr>
          <a:lstStyle/>
          <a:p>
            <a:pPr marL="0" indent="0" algn="just">
              <a:buNone/>
            </a:pPr>
            <a:r>
              <a:rPr lang="tr-TR" sz="3600" b="1" dirty="0">
                <a:solidFill>
                  <a:schemeClr val="tx1"/>
                </a:solidFill>
              </a:rPr>
              <a:t>Türk Edebiyatının Devreleri</a:t>
            </a:r>
            <a:endParaRPr lang="tr-TR" sz="3600" dirty="0">
              <a:solidFill>
                <a:schemeClr val="tx1"/>
              </a:solidFill>
            </a:endParaRPr>
          </a:p>
          <a:p>
            <a:pPr marL="0" indent="0" algn="just">
              <a:buNone/>
            </a:pPr>
            <a:r>
              <a:rPr lang="tr-TR" sz="3600" dirty="0">
                <a:solidFill>
                  <a:schemeClr val="tx1"/>
                </a:solidFill>
              </a:rPr>
              <a:t>Türk Edebiyatı tarihinin bütün yönleriyle yazılması bir bakıma Türk tarihinin yazılması demektir. Türk tarihi, Türklerin tarih sahnesine çıkışıyla; Türk Edebiyatı ise, ilk yazılı ürünlerin elde edilmesiyle başlamıştır. Bizde yapılan edebiyat tarihi çalışmaları, daha çok Osmanlı dönemini ele alan incelemeler şeklinde olmuştur. </a:t>
            </a:r>
          </a:p>
        </p:txBody>
      </p:sp>
    </p:spTree>
    <p:extLst>
      <p:ext uri="{BB962C8B-B14F-4D97-AF65-F5344CB8AC3E}">
        <p14:creationId xmlns:p14="http://schemas.microsoft.com/office/powerpoint/2010/main" val="1607444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1052945"/>
            <a:ext cx="10178322" cy="4826647"/>
          </a:xfrm>
        </p:spPr>
        <p:txBody>
          <a:bodyPr>
            <a:noAutofit/>
          </a:bodyPr>
          <a:lstStyle/>
          <a:p>
            <a:pPr marL="0" indent="0" algn="just">
              <a:buNone/>
            </a:pPr>
            <a:r>
              <a:rPr lang="tr-TR" sz="3600" dirty="0">
                <a:solidFill>
                  <a:schemeClr val="tx1"/>
                </a:solidFill>
              </a:rPr>
              <a:t>Türk Edebiyatı tarihini ilk defa Türk tarihinin bütününü ele alacak şekilde inceleyen meşhur ilim adamımız Fuat Köprülü olmuştur. O, Türk edebiyatını incelerken Türk tarihindeki çok önemli iki olayı esas olarak almış ve buna göre edebiyatımızı aşağıdaki üç döneme ayırmıştır:</a:t>
            </a:r>
            <a:endParaRPr lang="tr-TR" sz="3600" dirty="0"/>
          </a:p>
        </p:txBody>
      </p:sp>
    </p:spTree>
    <p:extLst>
      <p:ext uri="{BB962C8B-B14F-4D97-AF65-F5344CB8AC3E}">
        <p14:creationId xmlns:p14="http://schemas.microsoft.com/office/powerpoint/2010/main" val="695349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858983"/>
            <a:ext cx="10178322" cy="5020610"/>
          </a:xfrm>
        </p:spPr>
        <p:txBody>
          <a:bodyPr>
            <a:normAutofit lnSpcReduction="10000"/>
          </a:bodyPr>
          <a:lstStyle/>
          <a:p>
            <a:pPr marL="742950" indent="-742950" algn="just">
              <a:buAutoNum type="arabicPeriod"/>
            </a:pPr>
            <a:r>
              <a:rPr lang="tr-TR" sz="3600" dirty="0" smtClean="0">
                <a:solidFill>
                  <a:schemeClr val="tx1"/>
                </a:solidFill>
              </a:rPr>
              <a:t>Türklerin </a:t>
            </a:r>
            <a:r>
              <a:rPr lang="tr-TR" sz="3600" dirty="0">
                <a:solidFill>
                  <a:schemeClr val="tx1"/>
                </a:solidFill>
              </a:rPr>
              <a:t>İslâm dinini kabulü öncesi Türk Edebiyatı</a:t>
            </a:r>
            <a:r>
              <a:rPr lang="tr-TR" sz="3600" dirty="0" smtClean="0">
                <a:solidFill>
                  <a:schemeClr val="tx1"/>
                </a:solidFill>
              </a:rPr>
              <a:t>.</a:t>
            </a:r>
          </a:p>
          <a:p>
            <a:pPr marL="0" indent="0" algn="just">
              <a:buNone/>
            </a:pPr>
            <a:endParaRPr lang="tr-TR" sz="3600" dirty="0">
              <a:solidFill>
                <a:schemeClr val="tx1"/>
              </a:solidFill>
            </a:endParaRPr>
          </a:p>
          <a:p>
            <a:pPr marL="0" indent="0" algn="just">
              <a:buNone/>
            </a:pPr>
            <a:r>
              <a:rPr lang="tr-TR" sz="3600" dirty="0">
                <a:solidFill>
                  <a:schemeClr val="tx1"/>
                </a:solidFill>
              </a:rPr>
              <a:t>2. Türklerin İslâm dinini kabulü sonrası İslâm Medeniyeti etkisi altında gelişen Türk Edebiyatı</a:t>
            </a:r>
            <a:r>
              <a:rPr lang="tr-TR" sz="3600" dirty="0" smtClean="0">
                <a:solidFill>
                  <a:schemeClr val="tx1"/>
                </a:solidFill>
              </a:rPr>
              <a:t>.</a:t>
            </a:r>
          </a:p>
          <a:p>
            <a:pPr marL="0" indent="0" algn="just">
              <a:buNone/>
            </a:pPr>
            <a:endParaRPr lang="tr-TR" sz="3600" dirty="0">
              <a:solidFill>
                <a:schemeClr val="tx1"/>
              </a:solidFill>
            </a:endParaRPr>
          </a:p>
          <a:p>
            <a:pPr marL="0" indent="0" algn="just">
              <a:buNone/>
            </a:pPr>
            <a:r>
              <a:rPr lang="tr-TR" sz="3600" dirty="0" smtClean="0">
                <a:solidFill>
                  <a:schemeClr val="tx1"/>
                </a:solidFill>
              </a:rPr>
              <a:t>3</a:t>
            </a:r>
            <a:r>
              <a:rPr lang="tr-TR" sz="3600" dirty="0">
                <a:solidFill>
                  <a:schemeClr val="tx1"/>
                </a:solidFill>
              </a:rPr>
              <a:t>. Avrupa Medeniyeti etkisi altında gelişen Türk Edebiyatı. </a:t>
            </a:r>
          </a:p>
          <a:p>
            <a:pPr algn="just"/>
            <a:endParaRPr lang="tr-TR" dirty="0">
              <a:solidFill>
                <a:schemeClr val="tx1"/>
              </a:solidFill>
            </a:endParaRPr>
          </a:p>
          <a:p>
            <a:endParaRPr lang="tr-TR" dirty="0"/>
          </a:p>
        </p:txBody>
      </p:sp>
    </p:spTree>
    <p:extLst>
      <p:ext uri="{BB962C8B-B14F-4D97-AF65-F5344CB8AC3E}">
        <p14:creationId xmlns:p14="http://schemas.microsoft.com/office/powerpoint/2010/main" val="2477414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720437"/>
            <a:ext cx="10178322" cy="5159156"/>
          </a:xfrm>
        </p:spPr>
        <p:txBody>
          <a:bodyPr>
            <a:noAutofit/>
          </a:bodyPr>
          <a:lstStyle/>
          <a:p>
            <a:pPr marL="0" indent="0" algn="just">
              <a:buNone/>
            </a:pPr>
            <a:r>
              <a:rPr lang="tr-TR" sz="3600" b="1" dirty="0">
                <a:solidFill>
                  <a:schemeClr val="tx1"/>
                </a:solidFill>
              </a:rPr>
              <a:t>1.Türklerin İslâm Dinini Kabulü Öncesi Türk </a:t>
            </a:r>
            <a:r>
              <a:rPr lang="tr-TR" sz="3600" b="1" dirty="0" smtClean="0">
                <a:solidFill>
                  <a:schemeClr val="tx1"/>
                </a:solidFill>
              </a:rPr>
              <a:t>Edebiyatı</a:t>
            </a:r>
            <a:endParaRPr lang="tr-TR" sz="3600" dirty="0">
              <a:solidFill>
                <a:schemeClr val="tx1"/>
              </a:solidFill>
            </a:endParaRPr>
          </a:p>
          <a:p>
            <a:pPr marL="0" indent="0" algn="just">
              <a:buNone/>
            </a:pPr>
            <a:r>
              <a:rPr lang="tr-TR" sz="3600" b="1" dirty="0">
                <a:solidFill>
                  <a:schemeClr val="tx1"/>
                </a:solidFill>
              </a:rPr>
              <a:t>a. Sözlü Edebiyat</a:t>
            </a:r>
            <a:endParaRPr lang="tr-TR" sz="3600" dirty="0">
              <a:solidFill>
                <a:schemeClr val="tx1"/>
              </a:solidFill>
            </a:endParaRPr>
          </a:p>
          <a:p>
            <a:pPr marL="0" indent="0" algn="just">
              <a:buNone/>
            </a:pPr>
            <a:r>
              <a:rPr lang="tr-TR" sz="3600" dirty="0" smtClean="0">
                <a:solidFill>
                  <a:schemeClr val="tx1"/>
                </a:solidFill>
              </a:rPr>
              <a:t>a.1</a:t>
            </a:r>
            <a:r>
              <a:rPr lang="tr-TR" sz="3600" dirty="0">
                <a:solidFill>
                  <a:schemeClr val="tx1"/>
                </a:solidFill>
              </a:rPr>
              <a:t>. </a:t>
            </a:r>
            <a:r>
              <a:rPr lang="tr-TR" sz="3600" dirty="0" smtClean="0">
                <a:solidFill>
                  <a:schemeClr val="tx1"/>
                </a:solidFill>
              </a:rPr>
              <a:t>Sav</a:t>
            </a:r>
            <a:endParaRPr lang="tr-TR" sz="3600" dirty="0">
              <a:solidFill>
                <a:schemeClr val="tx1"/>
              </a:solidFill>
            </a:endParaRPr>
          </a:p>
          <a:p>
            <a:pPr marL="0" indent="0" algn="just">
              <a:buNone/>
            </a:pPr>
            <a:r>
              <a:rPr lang="tr-TR" sz="3600" dirty="0" smtClean="0">
                <a:solidFill>
                  <a:schemeClr val="tx1"/>
                </a:solidFill>
              </a:rPr>
              <a:t>a.2</a:t>
            </a:r>
            <a:r>
              <a:rPr lang="tr-TR" sz="3600" dirty="0">
                <a:solidFill>
                  <a:schemeClr val="tx1"/>
                </a:solidFill>
              </a:rPr>
              <a:t>. </a:t>
            </a:r>
            <a:r>
              <a:rPr lang="tr-TR" sz="3600" dirty="0" smtClean="0">
                <a:solidFill>
                  <a:schemeClr val="tx1"/>
                </a:solidFill>
              </a:rPr>
              <a:t>Sagu</a:t>
            </a:r>
            <a:endParaRPr lang="tr-TR" sz="3600" dirty="0">
              <a:solidFill>
                <a:schemeClr val="tx1"/>
              </a:solidFill>
            </a:endParaRPr>
          </a:p>
          <a:p>
            <a:pPr marL="0" indent="0" algn="just">
              <a:buNone/>
            </a:pPr>
            <a:r>
              <a:rPr lang="tr-TR" sz="3600" dirty="0" smtClean="0">
                <a:solidFill>
                  <a:schemeClr val="tx1"/>
                </a:solidFill>
              </a:rPr>
              <a:t>a.3</a:t>
            </a:r>
            <a:r>
              <a:rPr lang="tr-TR" sz="3600" dirty="0">
                <a:solidFill>
                  <a:schemeClr val="tx1"/>
                </a:solidFill>
              </a:rPr>
              <a:t>. Koşuk:</a:t>
            </a:r>
          </a:p>
          <a:p>
            <a:pPr marL="0" indent="0" algn="just">
              <a:buNone/>
            </a:pPr>
            <a:r>
              <a:rPr lang="tr-TR" sz="3600" dirty="0" smtClean="0">
                <a:solidFill>
                  <a:schemeClr val="tx1"/>
                </a:solidFill>
              </a:rPr>
              <a:t>a.4</a:t>
            </a:r>
            <a:r>
              <a:rPr lang="tr-TR" sz="3600" dirty="0">
                <a:solidFill>
                  <a:schemeClr val="tx1"/>
                </a:solidFill>
              </a:rPr>
              <a:t>. </a:t>
            </a:r>
            <a:r>
              <a:rPr lang="tr-TR" sz="3600" dirty="0" smtClean="0">
                <a:solidFill>
                  <a:schemeClr val="tx1"/>
                </a:solidFill>
              </a:rPr>
              <a:t>Destan</a:t>
            </a:r>
            <a:endParaRPr lang="tr-TR" sz="3600" dirty="0">
              <a:solidFill>
                <a:schemeClr val="tx1"/>
              </a:solidFill>
            </a:endParaRPr>
          </a:p>
        </p:txBody>
      </p:sp>
    </p:spTree>
    <p:extLst>
      <p:ext uri="{BB962C8B-B14F-4D97-AF65-F5344CB8AC3E}">
        <p14:creationId xmlns:p14="http://schemas.microsoft.com/office/powerpoint/2010/main" val="2373857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23969" y="1136073"/>
            <a:ext cx="10178322" cy="3593591"/>
          </a:xfrm>
        </p:spPr>
        <p:txBody>
          <a:bodyPr/>
          <a:lstStyle/>
          <a:p>
            <a:pPr marL="0" indent="0" algn="just">
              <a:buNone/>
            </a:pPr>
            <a:r>
              <a:rPr lang="tr-TR" sz="3600" b="1" dirty="0">
                <a:solidFill>
                  <a:schemeClr val="tx1"/>
                </a:solidFill>
              </a:rPr>
              <a:t>b. Yazılı Edebiyat</a:t>
            </a:r>
            <a:endParaRPr lang="tr-TR" sz="3600" dirty="0">
              <a:solidFill>
                <a:schemeClr val="tx1"/>
              </a:solidFill>
            </a:endParaRPr>
          </a:p>
          <a:p>
            <a:pPr marL="0" indent="0" algn="just">
              <a:buNone/>
            </a:pPr>
            <a:r>
              <a:rPr lang="tr-TR" sz="3600" dirty="0" smtClean="0">
                <a:solidFill>
                  <a:schemeClr val="tx1"/>
                </a:solidFill>
              </a:rPr>
              <a:t>b.1</a:t>
            </a:r>
            <a:r>
              <a:rPr lang="tr-TR" sz="3600" dirty="0">
                <a:solidFill>
                  <a:schemeClr val="tx1"/>
                </a:solidFill>
              </a:rPr>
              <a:t>. </a:t>
            </a:r>
            <a:r>
              <a:rPr lang="tr-TR" sz="3600" dirty="0" err="1">
                <a:solidFill>
                  <a:schemeClr val="tx1"/>
                </a:solidFill>
              </a:rPr>
              <a:t>Yenisey</a:t>
            </a:r>
            <a:r>
              <a:rPr lang="tr-TR" sz="3600" dirty="0">
                <a:solidFill>
                  <a:schemeClr val="tx1"/>
                </a:solidFill>
              </a:rPr>
              <a:t> Yazıtları:</a:t>
            </a:r>
          </a:p>
          <a:p>
            <a:pPr marL="0" indent="0" algn="just">
              <a:buNone/>
            </a:pPr>
            <a:r>
              <a:rPr lang="tr-TR" sz="3600" dirty="0" smtClean="0">
                <a:solidFill>
                  <a:schemeClr val="tx1"/>
                </a:solidFill>
              </a:rPr>
              <a:t>b.2</a:t>
            </a:r>
            <a:r>
              <a:rPr lang="tr-TR" sz="3600" dirty="0">
                <a:solidFill>
                  <a:schemeClr val="tx1"/>
                </a:solidFill>
              </a:rPr>
              <a:t>. Orhun Yazıtları:</a:t>
            </a:r>
          </a:p>
          <a:p>
            <a:pPr algn="just"/>
            <a:endParaRPr lang="tr-TR" dirty="0">
              <a:solidFill>
                <a:schemeClr val="tx1"/>
              </a:solidFill>
            </a:endParaRPr>
          </a:p>
          <a:p>
            <a:endParaRPr lang="tr-TR" dirty="0"/>
          </a:p>
        </p:txBody>
      </p:sp>
    </p:spTree>
    <p:extLst>
      <p:ext uri="{BB962C8B-B14F-4D97-AF65-F5344CB8AC3E}">
        <p14:creationId xmlns:p14="http://schemas.microsoft.com/office/powerpoint/2010/main" val="3290054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457201"/>
            <a:ext cx="10178322" cy="5422392"/>
          </a:xfrm>
        </p:spPr>
        <p:txBody>
          <a:bodyPr>
            <a:noAutofit/>
          </a:bodyPr>
          <a:lstStyle/>
          <a:p>
            <a:pPr marL="0" lvl="0" indent="0">
              <a:buNone/>
            </a:pPr>
            <a:r>
              <a:rPr lang="tr-TR" sz="3600" b="1" dirty="0">
                <a:solidFill>
                  <a:schemeClr val="tx1"/>
                </a:solidFill>
              </a:rPr>
              <a:t>Türklerin İslâm Dinini Kabulü Sonrası İslâm Medeniyeti Etkisi Altında Gelişen Türk Edebiyatı</a:t>
            </a:r>
            <a:endParaRPr lang="tr-TR" sz="3600" dirty="0">
              <a:solidFill>
                <a:schemeClr val="tx1"/>
              </a:solidFill>
            </a:endParaRPr>
          </a:p>
          <a:p>
            <a:pPr marL="0" indent="0">
              <a:buNone/>
            </a:pPr>
            <a:r>
              <a:rPr lang="tr-TR" sz="3600" dirty="0">
                <a:solidFill>
                  <a:schemeClr val="tx1"/>
                </a:solidFill>
              </a:rPr>
              <a:t>a. Halk ve Aşık </a:t>
            </a:r>
            <a:r>
              <a:rPr lang="tr-TR" sz="3600" dirty="0" smtClean="0">
                <a:solidFill>
                  <a:schemeClr val="tx1"/>
                </a:solidFill>
              </a:rPr>
              <a:t>Edebiyatı</a:t>
            </a:r>
            <a:endParaRPr lang="tr-TR" sz="3600" dirty="0">
              <a:solidFill>
                <a:schemeClr val="tx1"/>
              </a:solidFill>
            </a:endParaRPr>
          </a:p>
          <a:p>
            <a:pPr marL="0" indent="0">
              <a:buNone/>
            </a:pPr>
            <a:r>
              <a:rPr lang="tr-TR" sz="3600" dirty="0">
                <a:solidFill>
                  <a:schemeClr val="tx1"/>
                </a:solidFill>
              </a:rPr>
              <a:t>b. Divan </a:t>
            </a:r>
            <a:r>
              <a:rPr lang="tr-TR" sz="3600" dirty="0" smtClean="0">
                <a:solidFill>
                  <a:schemeClr val="tx1"/>
                </a:solidFill>
              </a:rPr>
              <a:t>Edebiyatı</a:t>
            </a:r>
            <a:endParaRPr lang="tr-TR" sz="3600" dirty="0">
              <a:solidFill>
                <a:schemeClr val="tx1"/>
              </a:solidFill>
            </a:endParaRPr>
          </a:p>
          <a:p>
            <a:pPr marL="0" indent="0">
              <a:buNone/>
            </a:pPr>
            <a:r>
              <a:rPr lang="tr-TR" sz="3600" dirty="0">
                <a:solidFill>
                  <a:schemeClr val="tx1"/>
                </a:solidFill>
              </a:rPr>
              <a:t>c. Tasavvuf </a:t>
            </a:r>
            <a:r>
              <a:rPr lang="tr-TR" sz="3600" dirty="0" smtClean="0">
                <a:solidFill>
                  <a:schemeClr val="tx1"/>
                </a:solidFill>
              </a:rPr>
              <a:t>Edebiyatı</a:t>
            </a:r>
            <a:endParaRPr lang="tr-TR" sz="3600" dirty="0">
              <a:solidFill>
                <a:schemeClr val="tx1"/>
              </a:solidFill>
            </a:endParaRPr>
          </a:p>
          <a:p>
            <a:endParaRPr lang="tr-TR" sz="3600" dirty="0">
              <a:solidFill>
                <a:schemeClr val="tx1"/>
              </a:solidFill>
            </a:endParaRPr>
          </a:p>
        </p:txBody>
      </p:sp>
    </p:spTree>
    <p:extLst>
      <p:ext uri="{BB962C8B-B14F-4D97-AF65-F5344CB8AC3E}">
        <p14:creationId xmlns:p14="http://schemas.microsoft.com/office/powerpoint/2010/main" val="3409289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1080655"/>
            <a:ext cx="10178322" cy="4798937"/>
          </a:xfrm>
        </p:spPr>
        <p:txBody>
          <a:bodyPr>
            <a:normAutofit/>
          </a:bodyPr>
          <a:lstStyle/>
          <a:p>
            <a:pPr marL="0" lvl="0" indent="0">
              <a:buNone/>
            </a:pPr>
            <a:r>
              <a:rPr lang="tr-TR" sz="3600" b="1" dirty="0">
                <a:solidFill>
                  <a:schemeClr val="tx1"/>
                </a:solidFill>
              </a:rPr>
              <a:t>Avrupa Medeniyeti Etkisi Altında Gelişen Türk Edebiyatı.</a:t>
            </a:r>
            <a:endParaRPr lang="tr-TR" sz="3600" dirty="0">
              <a:solidFill>
                <a:schemeClr val="tx1"/>
              </a:solidFill>
            </a:endParaRPr>
          </a:p>
          <a:p>
            <a:pPr marL="0" indent="0">
              <a:buNone/>
            </a:pPr>
            <a:r>
              <a:rPr lang="tr-TR" sz="3600" dirty="0">
                <a:solidFill>
                  <a:schemeClr val="tx1"/>
                </a:solidFill>
              </a:rPr>
              <a:t>a. Tanzimat </a:t>
            </a:r>
            <a:r>
              <a:rPr lang="tr-TR" sz="3600" dirty="0" smtClean="0">
                <a:solidFill>
                  <a:schemeClr val="tx1"/>
                </a:solidFill>
              </a:rPr>
              <a:t>Edebiyatı:</a:t>
            </a:r>
          </a:p>
          <a:p>
            <a:pPr marL="0" indent="0">
              <a:buNone/>
            </a:pPr>
            <a:r>
              <a:rPr lang="tr-TR" sz="3600" dirty="0" smtClean="0">
                <a:solidFill>
                  <a:schemeClr val="tx1"/>
                </a:solidFill>
              </a:rPr>
              <a:t>b. Servet-i </a:t>
            </a:r>
            <a:r>
              <a:rPr lang="tr-TR" sz="3600" dirty="0" err="1" smtClean="0">
                <a:solidFill>
                  <a:schemeClr val="tx1"/>
                </a:solidFill>
              </a:rPr>
              <a:t>Fünûn</a:t>
            </a:r>
            <a:r>
              <a:rPr lang="tr-TR" sz="3600" dirty="0" smtClean="0">
                <a:solidFill>
                  <a:schemeClr val="tx1"/>
                </a:solidFill>
              </a:rPr>
              <a:t> Edebiyatı:</a:t>
            </a:r>
          </a:p>
          <a:p>
            <a:pPr marL="0" indent="0">
              <a:buNone/>
            </a:pPr>
            <a:r>
              <a:rPr lang="tr-TR" sz="3600" dirty="0" smtClean="0">
                <a:solidFill>
                  <a:schemeClr val="tx1"/>
                </a:solidFill>
              </a:rPr>
              <a:t>c</a:t>
            </a:r>
            <a:r>
              <a:rPr lang="tr-TR" sz="3600" dirty="0">
                <a:solidFill>
                  <a:schemeClr val="tx1"/>
                </a:solidFill>
              </a:rPr>
              <a:t>. </a:t>
            </a:r>
            <a:r>
              <a:rPr lang="tr-TR" sz="3600" dirty="0" err="1">
                <a:solidFill>
                  <a:schemeClr val="tx1"/>
                </a:solidFill>
              </a:rPr>
              <a:t>Fecr</a:t>
            </a:r>
            <a:r>
              <a:rPr lang="tr-TR" sz="3600" dirty="0">
                <a:solidFill>
                  <a:schemeClr val="tx1"/>
                </a:solidFill>
              </a:rPr>
              <a:t>-i </a:t>
            </a:r>
            <a:r>
              <a:rPr lang="tr-TR" sz="3600" dirty="0" err="1">
                <a:solidFill>
                  <a:schemeClr val="tx1"/>
                </a:solidFill>
              </a:rPr>
              <a:t>Âtî</a:t>
            </a:r>
            <a:r>
              <a:rPr lang="tr-TR" sz="3600" dirty="0">
                <a:solidFill>
                  <a:schemeClr val="tx1"/>
                </a:solidFill>
              </a:rPr>
              <a:t> Edebiyatı</a:t>
            </a:r>
            <a:endParaRPr lang="tr-TR" sz="3600" dirty="0">
              <a:solidFill>
                <a:schemeClr val="tx1"/>
              </a:solidFill>
            </a:endParaRPr>
          </a:p>
        </p:txBody>
      </p:sp>
    </p:spTree>
    <p:extLst>
      <p:ext uri="{BB962C8B-B14F-4D97-AF65-F5344CB8AC3E}">
        <p14:creationId xmlns:p14="http://schemas.microsoft.com/office/powerpoint/2010/main" val="1904837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374073"/>
            <a:ext cx="10178322" cy="6234545"/>
          </a:xfrm>
        </p:spPr>
        <p:txBody>
          <a:bodyPr>
            <a:normAutofit fontScale="85000" lnSpcReduction="10000"/>
          </a:bodyPr>
          <a:lstStyle/>
          <a:p>
            <a:pPr marL="0" indent="0">
              <a:buNone/>
            </a:pPr>
            <a:r>
              <a:rPr lang="tr-TR" sz="3900" b="1" dirty="0">
                <a:solidFill>
                  <a:schemeClr val="tx1"/>
                </a:solidFill>
              </a:rPr>
              <a:t>SÖZLÜ EDEBİYAT</a:t>
            </a:r>
            <a:endParaRPr lang="tr-TR" sz="3900" dirty="0">
              <a:solidFill>
                <a:schemeClr val="tx1"/>
              </a:solidFill>
            </a:endParaRPr>
          </a:p>
          <a:p>
            <a:pPr marL="0" indent="0" algn="just">
              <a:buNone/>
            </a:pPr>
            <a:r>
              <a:rPr lang="tr-TR" sz="3900" dirty="0" smtClean="0">
                <a:solidFill>
                  <a:schemeClr val="tx1"/>
                </a:solidFill>
              </a:rPr>
              <a:t>Sözün </a:t>
            </a:r>
            <a:r>
              <a:rPr lang="tr-TR" sz="3900" dirty="0">
                <a:solidFill>
                  <a:schemeClr val="tx1"/>
                </a:solidFill>
              </a:rPr>
              <a:t>varlığı insan kadar eskidir. Semavî dinlere göre, varlıkların meydana gelmesi, Allah’ın “</a:t>
            </a:r>
            <a:r>
              <a:rPr lang="tr-TR" sz="3900" dirty="0" err="1">
                <a:solidFill>
                  <a:schemeClr val="tx1"/>
                </a:solidFill>
              </a:rPr>
              <a:t>kün</a:t>
            </a:r>
            <a:r>
              <a:rPr lang="tr-TR" sz="3900" dirty="0">
                <a:solidFill>
                  <a:schemeClr val="tx1"/>
                </a:solidFill>
              </a:rPr>
              <a:t>” (ol) sözüne dayanmaktadır. İnsanı diğer varlıklardan ayıran en önemli özelliklerinden biri de, onun konuşup anlamlı söz söyleyebilmiş olmasıdır. İnsan sevinçlerini, üzüntülerini, inançlarını, düşüncelerini sözle anlatan ve paylaşan bir varlıktır. Onun bu yönü, onu sosyal bir varlık hâline getirmiş ve aynı toplumda birlikte yaşadığı diğer fertlerle millet olmasını sağlamıştır. Böylece renkleri, ırkları, tarihleri, kültür ve inançları farklı toplumlar birer millet olarak tarih sahnesinde yerlerini almıştır. </a:t>
            </a:r>
            <a:endParaRPr lang="tr-TR" dirty="0"/>
          </a:p>
        </p:txBody>
      </p:sp>
    </p:spTree>
    <p:extLst>
      <p:ext uri="{BB962C8B-B14F-4D97-AF65-F5344CB8AC3E}">
        <p14:creationId xmlns:p14="http://schemas.microsoft.com/office/powerpoint/2010/main" val="4023896165"/>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Rozet</Template>
  <TotalTime>9</TotalTime>
  <Words>598</Words>
  <Application>Microsoft Office PowerPoint</Application>
  <PresentationFormat>Geniş ekran</PresentationFormat>
  <Paragraphs>39</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Gill Sans MT</vt:lpstr>
      <vt:lpstr>Impact</vt:lpstr>
      <vt:lpstr>Badge</vt:lpstr>
      <vt:lpstr>TÜRK İSLAM EDEBİYATININ DÖNEMLERİ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İSLAM EDEBİYATININ DÖNEMLERİ</dc:title>
  <dc:creator>BayUni</dc:creator>
  <cp:lastModifiedBy>BayUni</cp:lastModifiedBy>
  <cp:revision>2</cp:revision>
  <dcterms:created xsi:type="dcterms:W3CDTF">2018-10-19T07:44:22Z</dcterms:created>
  <dcterms:modified xsi:type="dcterms:W3CDTF">2018-10-19T07:53:42Z</dcterms:modified>
</cp:coreProperties>
</file>