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Yönetim Kurulu</a:t>
            </a:r>
            <a:endParaRPr lang="tr-TR" b="1" dirty="0"/>
          </a:p>
        </p:txBody>
      </p:sp>
      <p:sp>
        <p:nvSpPr>
          <p:cNvPr id="3" name="2 İçerik Yer Tutucusu"/>
          <p:cNvSpPr>
            <a:spLocks noGrp="1"/>
          </p:cNvSpPr>
          <p:nvPr>
            <p:ph idx="1"/>
          </p:nvPr>
        </p:nvSpPr>
        <p:spPr/>
        <p:txBody>
          <a:bodyPr>
            <a:normAutofit fontScale="92500" lnSpcReduction="10000"/>
          </a:bodyPr>
          <a:lstStyle/>
          <a:p>
            <a:r>
              <a:rPr lang="tr-TR" sz="2000" dirty="0" smtClean="0"/>
              <a:t>Yönetim kurulu 1 kişiden dahi oluşabilir.</a:t>
            </a:r>
          </a:p>
          <a:p>
            <a:r>
              <a:rPr lang="tr-TR" sz="2000" dirty="0" smtClean="0"/>
              <a:t>Yönetim kurulu üyeleri en çok üç yıl süreyle görev yapmak üzere seçilir. Esas sözleşmede aksine hüküm yoksa aynı kişi yeniden seçilebilir. </a:t>
            </a:r>
          </a:p>
          <a:p>
            <a:r>
              <a:rPr lang="tr-TR" sz="2000" dirty="0" smtClean="0"/>
              <a:t>Tüzel kişiler yönetim kurulu üyesi seçilebilir.</a:t>
            </a:r>
          </a:p>
          <a:p>
            <a:r>
              <a:rPr lang="tr-TR" sz="2000" dirty="0" smtClean="0"/>
              <a:t>Yönetim kurulu üyelerinin ve tüzel kişi adına tescil edilecek gerçek kişinin tam ehliyetli olmaları şarttır (m. 359/3). Bu şartın dışında bazı kanuni şartlar bulunmaktadır ve ihtiyari olarak esas sözleşmesel şartlar getirilebilir.</a:t>
            </a:r>
          </a:p>
          <a:p>
            <a:endParaRPr lang="tr-TR" sz="2000" dirty="0" smtClean="0"/>
          </a:p>
          <a:p>
            <a:r>
              <a:rPr lang="tr-TR" sz="2000" b="1" dirty="0" smtClean="0"/>
              <a:t>Atanması:</a:t>
            </a:r>
          </a:p>
          <a:p>
            <a:pPr lvl="1"/>
            <a:r>
              <a:rPr lang="tr-TR" sz="2000" dirty="0" smtClean="0"/>
              <a:t>İlk yönetim kurulu esas sözleşmeyle belirlenir.</a:t>
            </a:r>
          </a:p>
          <a:p>
            <a:pPr lvl="1"/>
            <a:r>
              <a:rPr lang="tr-TR" sz="2000" dirty="0" smtClean="0"/>
              <a:t>Kuruluş sonrası süreçte yönetim kurulu üyelerini seçmek genel kurulun devredilemez ve vazgeçilemez görev ve yetkileri arasındadır. Bu genel kuralın bazı kanuni istisnaları bulunmaktadır (bkz. TTK m. 334,363/1; </a:t>
            </a:r>
            <a:r>
              <a:rPr lang="tr-TR" sz="2000" dirty="0" err="1" smtClean="0"/>
              <a:t>SerPK</a:t>
            </a:r>
            <a:r>
              <a:rPr lang="tr-TR" sz="2000" dirty="0" smtClean="0"/>
              <a:t> m. 96, 97)</a:t>
            </a:r>
            <a:endParaRPr lang="tr-TR" sz="2000" dirty="0"/>
          </a:p>
        </p:txBody>
      </p:sp>
    </p:spTree>
    <p:extLst>
      <p:ext uri="{BB962C8B-B14F-4D97-AF65-F5344CB8AC3E}">
        <p14:creationId xmlns:p14="http://schemas.microsoft.com/office/powerpoint/2010/main" val="1981539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Yönetim Kurulunun Görev ve Yetkileri</a:t>
            </a:r>
            <a:endParaRPr lang="tr-TR" b="1" dirty="0"/>
          </a:p>
        </p:txBody>
      </p:sp>
      <p:sp>
        <p:nvSpPr>
          <p:cNvPr id="3" name="2 İçerik Yer Tutucusu"/>
          <p:cNvSpPr>
            <a:spLocks noGrp="1"/>
          </p:cNvSpPr>
          <p:nvPr>
            <p:ph idx="1"/>
          </p:nvPr>
        </p:nvSpPr>
        <p:spPr/>
        <p:txBody>
          <a:bodyPr>
            <a:normAutofit fontScale="77500" lnSpcReduction="20000"/>
          </a:bodyPr>
          <a:lstStyle/>
          <a:p>
            <a:r>
              <a:rPr lang="tr-TR" b="1" dirty="0" smtClean="0"/>
              <a:t>Anonim şirketin “yönetimi”</a:t>
            </a:r>
          </a:p>
          <a:p>
            <a:pPr lvl="1"/>
            <a:r>
              <a:rPr lang="tr-TR" dirty="0" smtClean="0"/>
              <a:t>En basit şekliyle, şirketin işletme konusunun gerçekleştirilmesi için gerekli olan her çeşit iş ve işlemler hakkında karar alınması olarak tarif edilebilir. </a:t>
            </a:r>
          </a:p>
          <a:p>
            <a:pPr lvl="1"/>
            <a:endParaRPr lang="tr-TR" dirty="0" smtClean="0"/>
          </a:p>
          <a:p>
            <a:r>
              <a:rPr lang="tr-TR" b="1" dirty="0" smtClean="0"/>
              <a:t>Anonim şirketin “temsili”</a:t>
            </a:r>
          </a:p>
          <a:p>
            <a:pPr lvl="1"/>
            <a:r>
              <a:rPr lang="tr-TR" dirty="0" smtClean="0"/>
              <a:t>Anonim şirketin temsili, yapılan işlemlerle şirket tüzel kişiliğini hak sahibi yapabilme ve borç altına sokabilme ehliyetini ifade etmektedir. Genel kural: “Çift imza kuralı”</a:t>
            </a:r>
          </a:p>
          <a:p>
            <a:pPr lvl="1"/>
            <a:endParaRPr lang="tr-TR" dirty="0" smtClean="0"/>
          </a:p>
          <a:p>
            <a:r>
              <a:rPr lang="tr-TR" dirty="0" smtClean="0"/>
              <a:t>Yönetim kurulunun bazı devredilemez ve vazgeçilemez görev ve yetkileri </a:t>
            </a:r>
            <a:r>
              <a:rPr lang="tr-TR" dirty="0" err="1" smtClean="0"/>
              <a:t>TTK’nın</a:t>
            </a:r>
            <a:r>
              <a:rPr lang="tr-TR" dirty="0" smtClean="0"/>
              <a:t> 375. maddesinde açıkça sayılmıştır. </a:t>
            </a:r>
            <a:endParaRPr lang="tr-TR" dirty="0"/>
          </a:p>
        </p:txBody>
      </p:sp>
    </p:spTree>
    <p:extLst>
      <p:ext uri="{BB962C8B-B14F-4D97-AF65-F5344CB8AC3E}">
        <p14:creationId xmlns:p14="http://schemas.microsoft.com/office/powerpoint/2010/main" val="2954503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Genel Olarak Yönetim Kurulunun Görev ve Yetkileri</a:t>
            </a:r>
            <a:endParaRPr lang="tr-TR" b="1" dirty="0"/>
          </a:p>
        </p:txBody>
      </p:sp>
      <p:sp>
        <p:nvSpPr>
          <p:cNvPr id="3" name="2 İçerik Yer Tutucusu"/>
          <p:cNvSpPr>
            <a:spLocks noGrp="1"/>
          </p:cNvSpPr>
          <p:nvPr>
            <p:ph idx="1"/>
          </p:nvPr>
        </p:nvSpPr>
        <p:spPr>
          <a:xfrm>
            <a:off x="467544" y="1844824"/>
            <a:ext cx="8219256" cy="4281339"/>
          </a:xfrm>
        </p:spPr>
        <p:txBody>
          <a:bodyPr>
            <a:normAutofit/>
          </a:bodyPr>
          <a:lstStyle/>
          <a:p>
            <a:pPr lvl="1"/>
            <a:r>
              <a:rPr lang="tr-TR" sz="3000" dirty="0" smtClean="0"/>
              <a:t>Yönetim kurulu ve kendisine bırakılan alanda yönetim, kanun ve esas sözleşme uyarınca genel kurulun yetkisinde bırakılmış bulunanlar dışında, şirketin işletme konusunun gerçekleştirilmesi için gerekli olan her çeşit iş ve işlemler hakkında karar almaya yetkilidir (TTK m. 374/1). </a:t>
            </a:r>
          </a:p>
          <a:p>
            <a:endParaRPr lang="tr-TR" sz="3000" dirty="0"/>
          </a:p>
        </p:txBody>
      </p:sp>
    </p:spTree>
    <p:extLst>
      <p:ext uri="{BB962C8B-B14F-4D97-AF65-F5344CB8AC3E}">
        <p14:creationId xmlns:p14="http://schemas.microsoft.com/office/powerpoint/2010/main" val="700703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4638"/>
            <a:ext cx="8219256" cy="706090"/>
          </a:xfrm>
        </p:spPr>
        <p:txBody>
          <a:bodyPr>
            <a:normAutofit fontScale="90000"/>
          </a:bodyPr>
          <a:lstStyle/>
          <a:p>
            <a:r>
              <a:rPr lang="tr-TR" b="1" dirty="0" smtClean="0"/>
              <a:t>Yönetim Kurulunun Devredilemez ve Vazgeçilemez Görev ve Yetkileri</a:t>
            </a:r>
            <a:endParaRPr lang="tr-TR" b="1" dirty="0"/>
          </a:p>
        </p:txBody>
      </p:sp>
      <p:sp>
        <p:nvSpPr>
          <p:cNvPr id="3" name="2 İçerik Yer Tutucusu"/>
          <p:cNvSpPr>
            <a:spLocks noGrp="1"/>
          </p:cNvSpPr>
          <p:nvPr>
            <p:ph idx="1"/>
          </p:nvPr>
        </p:nvSpPr>
        <p:spPr>
          <a:xfrm>
            <a:off x="323528" y="1340768"/>
            <a:ext cx="8568952" cy="5256584"/>
          </a:xfrm>
        </p:spPr>
        <p:txBody>
          <a:bodyPr>
            <a:normAutofit fontScale="62500" lnSpcReduction="20000"/>
          </a:bodyPr>
          <a:lstStyle/>
          <a:p>
            <a:pPr>
              <a:buNone/>
            </a:pPr>
            <a:r>
              <a:rPr lang="tr-TR" b="1" dirty="0" smtClean="0"/>
              <a:t>2. Devredilemez görev ve yetkiler</a:t>
            </a:r>
            <a:endParaRPr lang="tr-TR" dirty="0" smtClean="0"/>
          </a:p>
          <a:p>
            <a:pPr>
              <a:buNone/>
            </a:pPr>
            <a:r>
              <a:rPr lang="tr-TR" b="1" dirty="0" smtClean="0"/>
              <a:t>MADDE 375</a:t>
            </a:r>
            <a:r>
              <a:rPr lang="tr-TR" dirty="0" smtClean="0"/>
              <a:t>-</a:t>
            </a:r>
            <a:r>
              <a:rPr lang="tr-TR" b="1" dirty="0" smtClean="0"/>
              <a:t> </a:t>
            </a:r>
            <a:r>
              <a:rPr lang="tr-TR" dirty="0" smtClean="0"/>
              <a:t>(1) Yönetim kurulunun devredilemez ve vazgeçilemez görev ve yetkileri şunlardır: </a:t>
            </a:r>
          </a:p>
          <a:p>
            <a:pPr>
              <a:buNone/>
            </a:pPr>
            <a:r>
              <a:rPr lang="tr-TR" dirty="0" smtClean="0"/>
              <a:t>a) Şirketin üst düzeyde yönetimi ve bunlarla ilgili talimatların verilmesi.</a:t>
            </a:r>
          </a:p>
          <a:p>
            <a:pPr>
              <a:buNone/>
            </a:pPr>
            <a:r>
              <a:rPr lang="tr-TR" dirty="0" smtClean="0"/>
              <a:t>b) Şirket yönetim teşkilatının belirlenmesi.</a:t>
            </a:r>
          </a:p>
          <a:p>
            <a:pPr>
              <a:buNone/>
            </a:pPr>
            <a:r>
              <a:rPr lang="tr-TR" dirty="0" smtClean="0"/>
              <a:t>c) Muhasebe, finans denetimi ve şirketin yönetiminin gerektirdiği ölçüde, finansal planlama için gerekli düzenin kurulması.</a:t>
            </a:r>
          </a:p>
          <a:p>
            <a:pPr>
              <a:buNone/>
            </a:pPr>
            <a:r>
              <a:rPr lang="tr-TR" dirty="0" smtClean="0"/>
              <a:t>d) Müdürlerin ve aynı işleve sahip kişiler ile imza yetkisini haiz bulunanların atanmaları ve görevden alınmaları.</a:t>
            </a:r>
          </a:p>
          <a:p>
            <a:pPr>
              <a:buNone/>
            </a:pPr>
            <a:r>
              <a:rPr lang="tr-TR" dirty="0" smtClean="0"/>
              <a:t>e) Yönetimle görevli kişilerin, özellikle kanunlara, esas sözleşmeye, iç yönergelere ve yönetim kurulunun yazılı talimatlarına uygun hareket edip etmediklerinin üst gözetimi.</a:t>
            </a:r>
          </a:p>
          <a:p>
            <a:pPr>
              <a:buNone/>
            </a:pPr>
            <a:r>
              <a:rPr lang="tr-TR" dirty="0" smtClean="0"/>
              <a:t>f) Pay, yönetim kurulu karar ve genel kurul toplantı ve müzakere defterlerinin tutulması, yıllık faaliyet raporunun ve kurumsal yönetim açıklamasının düzenlenmesi ve genel kurula sunulması, genel kurul toplantılarının hazırlanması ve genel kurul kararlarının yürütülmesi.</a:t>
            </a:r>
          </a:p>
          <a:p>
            <a:pPr>
              <a:buNone/>
            </a:pPr>
            <a:r>
              <a:rPr lang="tr-TR" dirty="0" smtClean="0"/>
              <a:t>g) Borca batıklık durumunun varlığında mahkemeye bildirimde bulunulması.</a:t>
            </a:r>
          </a:p>
          <a:p>
            <a:pPr>
              <a:buNone/>
            </a:pPr>
            <a:endParaRPr lang="tr-TR" dirty="0"/>
          </a:p>
        </p:txBody>
      </p:sp>
    </p:spTree>
    <p:extLst>
      <p:ext uri="{BB962C8B-B14F-4D97-AF65-F5344CB8AC3E}">
        <p14:creationId xmlns:p14="http://schemas.microsoft.com/office/powerpoint/2010/main" val="117456010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Ekran Gösterisi (4:3)</PresentationFormat>
  <Paragraphs>29</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Yönetim Kurulu</vt:lpstr>
      <vt:lpstr>Yönetim Kurulunun Görev ve Yetkileri</vt:lpstr>
      <vt:lpstr>Genel Olarak Yönetim Kurulunun Görev ve Yetkileri</vt:lpstr>
      <vt:lpstr>Yönetim Kurulunun Devredilemez ve Vazgeçilemez Görev ve Yetkileri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Kurulu</dc:title>
  <dc:creator>KORKUT OZKORKUT</dc:creator>
  <cp:lastModifiedBy>KORKUT OZKORKUT</cp:lastModifiedBy>
  <cp:revision>1</cp:revision>
  <dcterms:created xsi:type="dcterms:W3CDTF">2019-12-24T09:19:50Z</dcterms:created>
  <dcterms:modified xsi:type="dcterms:W3CDTF">2019-12-24T09:24:46Z</dcterms:modified>
</cp:coreProperties>
</file>