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62" r:id="rId3"/>
    <p:sldId id="272" r:id="rId4"/>
    <p:sldId id="282" r:id="rId5"/>
    <p:sldId id="287" r:id="rId6"/>
    <p:sldId id="289" r:id="rId7"/>
    <p:sldId id="327" r:id="rId8"/>
    <p:sldId id="330" r:id="rId9"/>
    <p:sldId id="332" r:id="rId10"/>
    <p:sldId id="352" r:id="rId11"/>
    <p:sldId id="354" r:id="rId12"/>
    <p:sldId id="281" r:id="rId13"/>
    <p:sldId id="285" r:id="rId14"/>
    <p:sldId id="309" r:id="rId15"/>
    <p:sldId id="363" r:id="rId16"/>
    <p:sldId id="310" r:id="rId17"/>
    <p:sldId id="311" r:id="rId18"/>
    <p:sldId id="314" r:id="rId19"/>
    <p:sldId id="369" r:id="rId20"/>
    <p:sldId id="370" r:id="rId21"/>
    <p:sldId id="372" r:id="rId22"/>
    <p:sldId id="374" r:id="rId23"/>
    <p:sldId id="375" r:id="rId24"/>
    <p:sldId id="382" r:id="rId25"/>
    <p:sldId id="393" r:id="rId26"/>
    <p:sldId id="394" r:id="rId27"/>
    <p:sldId id="415" r:id="rId28"/>
    <p:sldId id="421" r:id="rId29"/>
    <p:sldId id="422" r:id="rId30"/>
    <p:sldId id="423" r:id="rId31"/>
    <p:sldId id="437" r:id="rId32"/>
    <p:sldId id="427"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5D2C"/>
    <a:srgbClr val="FFDB01"/>
    <a:srgbClr val="BF1C2C"/>
    <a:srgbClr val="352311"/>
    <a:srgbClr val="3A0000"/>
    <a:srgbClr val="61A929"/>
    <a:srgbClr val="FF0000"/>
    <a:srgbClr val="216787"/>
    <a:srgbClr val="40A3D0"/>
    <a:srgbClr val="BD1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514" y="53"/>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AABF1C-D3A8-4359-9AA0-D044316B83E7}" type="datetimeFigureOut">
              <a:rPr lang="en-US" smtClean="0"/>
              <a:pPr/>
              <a:t>3/18/2020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0C0283-1437-4801-94DC-399F17E9B832}" type="slidenum">
              <a:rPr lang="en-US" smtClean="0"/>
              <a:pPr/>
              <a:t>‹#›</a:t>
            </a:fld>
            <a:endParaRPr lang="en-US"/>
          </a:p>
        </p:txBody>
      </p:sp>
    </p:spTree>
    <p:extLst>
      <p:ext uri="{BB962C8B-B14F-4D97-AF65-F5344CB8AC3E}">
        <p14:creationId xmlns:p14="http://schemas.microsoft.com/office/powerpoint/2010/main" val="73721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2FA3F-A8B9-4591-B441-14260CF4F247}" type="datetimeFigureOut">
              <a:rPr lang="tr-TR" smtClean="0"/>
              <a:pPr/>
              <a:t>18.03.2020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89566-B21D-4DC1-BBAD-E85EEA5515F4}" type="slidenum">
              <a:rPr lang="tr-TR" smtClean="0"/>
              <a:pPr/>
              <a:t>‹#›</a:t>
            </a:fld>
            <a:endParaRPr lang="tr-TR"/>
          </a:p>
        </p:txBody>
      </p:sp>
    </p:spTree>
    <p:extLst>
      <p:ext uri="{BB962C8B-B14F-4D97-AF65-F5344CB8AC3E}">
        <p14:creationId xmlns:p14="http://schemas.microsoft.com/office/powerpoint/2010/main" val="383559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2333814-ACFD-4C35-B95F-9328B058D7AE}" type="slidenum">
              <a:rPr lang="en-US" smtClean="0"/>
              <a:pPr/>
              <a:t>4</a:t>
            </a:fld>
            <a:endParaRPr lang="en-US"/>
          </a:p>
        </p:txBody>
      </p:sp>
      <p:sp>
        <p:nvSpPr>
          <p:cNvPr id="124931" name="Rectangle 2"/>
          <p:cNvSpPr>
            <a:spLocks noGrp="1" noRot="1" noChangeAspect="1" noChangeArrowheads="1" noTextEdit="1"/>
          </p:cNvSpPr>
          <p:nvPr>
            <p:ph type="sldImg"/>
          </p:nvPr>
        </p:nvSpPr>
        <p:spPr>
          <a:xfrm>
            <a:off x="1143000" y="685800"/>
            <a:ext cx="4572000" cy="3429000"/>
          </a:xfrm>
          <a:ln/>
        </p:spPr>
      </p:sp>
      <p:sp>
        <p:nvSpPr>
          <p:cNvPr id="124932" name="Rectangle 3"/>
          <p:cNvSpPr>
            <a:spLocks noGrp="1" noChangeArrowheads="1"/>
          </p:cNvSpPr>
          <p:nvPr>
            <p:ph type="body" idx="1"/>
          </p:nvPr>
        </p:nvSpPr>
        <p:spPr>
          <a:noFill/>
          <a:ln/>
        </p:spPr>
        <p:txBody>
          <a:bodyPr/>
          <a:lstStyle/>
          <a:p>
            <a:pPr eaLnBrk="1" hangingPunct="1"/>
            <a:r>
              <a:rPr lang="tr-TR"/>
              <a:t>ÖRNEK SERGİ:</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F696102-93B3-4E7D-8C23-E19C343DB50B}" type="slidenum">
              <a:rPr lang="en-US" smtClean="0"/>
              <a:pPr/>
              <a:t>5</a:t>
            </a:fld>
            <a:endParaRPr lang="en-US"/>
          </a:p>
        </p:txBody>
      </p:sp>
      <p:sp>
        <p:nvSpPr>
          <p:cNvPr id="128003" name="Rectangle 2"/>
          <p:cNvSpPr>
            <a:spLocks noGrp="1" noRot="1" noChangeAspect="1" noChangeArrowheads="1" noTextEdit="1"/>
          </p:cNvSpPr>
          <p:nvPr>
            <p:ph type="sldImg"/>
          </p:nvPr>
        </p:nvSpPr>
        <p:spPr>
          <a:xfrm>
            <a:off x="1155878" y="686538"/>
            <a:ext cx="4546245" cy="3428030"/>
          </a:xfrm>
          <a:ln/>
        </p:spPr>
      </p:sp>
      <p:sp>
        <p:nvSpPr>
          <p:cNvPr id="128004" name="Rectangle 3"/>
          <p:cNvSpPr>
            <a:spLocks noGrp="1" noChangeArrowheads="1"/>
          </p:cNvSpPr>
          <p:nvPr>
            <p:ph type="body" idx="1"/>
          </p:nvPr>
        </p:nvSpPr>
        <p:spPr>
          <a:noFill/>
          <a:ln/>
        </p:spPr>
        <p:txBody>
          <a:bodyPr/>
          <a:lstStyle/>
          <a:p>
            <a:pPr eaLnBrk="1" hangingPunct="1"/>
            <a:r>
              <a:rPr lang="tr-TR"/>
              <a:t>Frankfurt Çocuk Müzesi Su ve Kanalizasyon Sergisi</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5D59B09-AC5D-43A1-A773-EB3283FA3C83}" type="slidenum">
              <a:rPr lang="en-US" smtClean="0"/>
              <a:pPr/>
              <a:t>6</a:t>
            </a:fld>
            <a:endParaRPr lang="en-US"/>
          </a:p>
        </p:txBody>
      </p:sp>
      <p:sp>
        <p:nvSpPr>
          <p:cNvPr id="131075" name="Rectangle 2"/>
          <p:cNvSpPr>
            <a:spLocks noGrp="1" noRot="1" noChangeAspect="1" noChangeArrowheads="1" noTextEdit="1"/>
          </p:cNvSpPr>
          <p:nvPr>
            <p:ph type="sldImg"/>
          </p:nvPr>
        </p:nvSpPr>
        <p:spPr>
          <a:xfrm>
            <a:off x="1155878" y="686538"/>
            <a:ext cx="4546245" cy="3428030"/>
          </a:xfrm>
          <a:ln/>
        </p:spPr>
      </p:sp>
      <p:sp>
        <p:nvSpPr>
          <p:cNvPr id="131076" name="Rectangle 3"/>
          <p:cNvSpPr>
            <a:spLocks noGrp="1" noChangeArrowheads="1"/>
          </p:cNvSpPr>
          <p:nvPr>
            <p:ph type="body" idx="1"/>
          </p:nvPr>
        </p:nvSpPr>
        <p:spPr>
          <a:noFill/>
          <a:ln/>
        </p:spPr>
        <p:txBody>
          <a:bodyPr/>
          <a:lstStyle/>
          <a:p>
            <a:pPr eaLnBrk="1" hangingPunct="1"/>
            <a:r>
              <a:rPr lang="tr-TR"/>
              <a:t>Frankfurt Çocuk Müzesi Arkeoloji Sergisi</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2000" b="1" dirty="0">
                <a:solidFill>
                  <a:schemeClr val="accent4">
                    <a:lumMod val="75000"/>
                  </a:schemeClr>
                </a:solidFill>
                <a:latin typeface="Comic Sans MS" pitchFamily="66" charset="0"/>
              </a:rPr>
              <a:t>MIAMI ÇOCUK MÜZESİ</a:t>
            </a:r>
          </a:p>
        </p:txBody>
      </p:sp>
      <p:sp>
        <p:nvSpPr>
          <p:cNvPr id="4" name="3 Slayt Numarası Yer Tutucusu"/>
          <p:cNvSpPr>
            <a:spLocks noGrp="1"/>
          </p:cNvSpPr>
          <p:nvPr>
            <p:ph type="sldNum" sz="quarter" idx="10"/>
          </p:nvPr>
        </p:nvSpPr>
        <p:spPr/>
        <p:txBody>
          <a:bodyPr/>
          <a:lstStyle/>
          <a:p>
            <a:fld id="{A9689566-B21D-4DC1-BBAD-E85EEA5515F4}" type="slidenum">
              <a:rPr lang="tr-TR" smtClean="0"/>
              <a:pPr/>
              <a:t>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F13ED49-B5F9-4FDE-8571-D8E21849C3DE}" type="slidenum">
              <a:rPr lang="en-US"/>
              <a:pPr/>
              <a:t>10</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tr-TR"/>
              <a:t>Sanat Hakkında</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a:solidFill>
                  <a:srgbClr val="FF0000"/>
                </a:solidFill>
              </a:rPr>
              <a:t>Çocuk Kostümleri</a:t>
            </a:r>
          </a:p>
        </p:txBody>
      </p:sp>
      <p:sp>
        <p:nvSpPr>
          <p:cNvPr id="4" name="3 Slayt Numarası Yer Tutucusu"/>
          <p:cNvSpPr>
            <a:spLocks noGrp="1"/>
          </p:cNvSpPr>
          <p:nvPr>
            <p:ph type="sldNum" sz="quarter" idx="10"/>
          </p:nvPr>
        </p:nvSpPr>
        <p:spPr/>
        <p:txBody>
          <a:bodyPr/>
          <a:lstStyle/>
          <a:p>
            <a:fld id="{6379DD15-E008-4D04-825B-CF0134A4253E}"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2500" b="1" dirty="0"/>
              <a:t>KOLEKSİYONDAN… </a:t>
            </a:r>
          </a:p>
        </p:txBody>
      </p:sp>
      <p:sp>
        <p:nvSpPr>
          <p:cNvPr id="4" name="3 Slayt Numarası Yer Tutucusu"/>
          <p:cNvSpPr>
            <a:spLocks noGrp="1"/>
          </p:cNvSpPr>
          <p:nvPr>
            <p:ph type="sldNum" sz="quarter" idx="10"/>
          </p:nvPr>
        </p:nvSpPr>
        <p:spPr/>
        <p:txBody>
          <a:bodyPr/>
          <a:lstStyle/>
          <a:p>
            <a:fld id="{6379DD15-E008-4D04-825B-CF0134A4253E}"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solidFill>
                  <a:srgbClr val="00B050"/>
                </a:solidFill>
              </a:rPr>
              <a:t>EDEBİYAT VE MÜZE İLİŞKİSİ</a:t>
            </a:r>
            <a:r>
              <a:rPr lang="tr-TR" b="1" baseline="0" dirty="0">
                <a:solidFill>
                  <a:srgbClr val="00B050"/>
                </a:solidFill>
              </a:rPr>
              <a:t> / MÜZE EĞİTİMİ</a:t>
            </a:r>
            <a:endParaRPr lang="tr-TR" b="1" dirty="0">
              <a:solidFill>
                <a:srgbClr val="00B050"/>
              </a:solidFill>
            </a:endParaRPr>
          </a:p>
        </p:txBody>
      </p:sp>
      <p:sp>
        <p:nvSpPr>
          <p:cNvPr id="4" name="Slayt Numarası Yer Tutucusu 3"/>
          <p:cNvSpPr>
            <a:spLocks noGrp="1"/>
          </p:cNvSpPr>
          <p:nvPr>
            <p:ph type="sldNum" sz="quarter" idx="10"/>
          </p:nvPr>
        </p:nvSpPr>
        <p:spPr/>
        <p:txBody>
          <a:bodyPr/>
          <a:lstStyle/>
          <a:p>
            <a:fld id="{A9689566-B21D-4DC1-BBAD-E85EEA5515F4}" type="slidenum">
              <a:rPr lang="tr-TR" smtClean="0"/>
              <a:pPr/>
              <a:t>31</a:t>
            </a:fld>
            <a:endParaRPr lang="tr-TR"/>
          </a:p>
        </p:txBody>
      </p:sp>
    </p:spTree>
    <p:extLst>
      <p:ext uri="{BB962C8B-B14F-4D97-AF65-F5344CB8AC3E}">
        <p14:creationId xmlns:p14="http://schemas.microsoft.com/office/powerpoint/2010/main" val="250120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1538B9ED-448D-4C7C-951E-52577AB93844}" type="slidenum">
              <a:rPr lang="en-US" smtClean="0"/>
              <a:pPr/>
              <a:t>33</a:t>
            </a:fld>
            <a:endParaRPr lang="en-US"/>
          </a:p>
        </p:txBody>
      </p:sp>
      <p:sp>
        <p:nvSpPr>
          <p:cNvPr id="180227" name="Rectangle 2"/>
          <p:cNvSpPr>
            <a:spLocks noGrp="1" noRot="1" noChangeAspect="1" noChangeArrowheads="1" noTextEdit="1"/>
          </p:cNvSpPr>
          <p:nvPr>
            <p:ph type="sldImg"/>
          </p:nvPr>
        </p:nvSpPr>
        <p:spPr>
          <a:xfrm>
            <a:off x="1155878" y="686538"/>
            <a:ext cx="4546245" cy="3428030"/>
          </a:xfrm>
          <a:ln/>
        </p:spPr>
      </p:sp>
      <p:sp>
        <p:nvSpPr>
          <p:cNvPr id="180228" name="Rectangle 3"/>
          <p:cNvSpPr>
            <a:spLocks noGrp="1" noChangeArrowheads="1"/>
          </p:cNvSpPr>
          <p:nvPr>
            <p:ph type="body" idx="1"/>
          </p:nvPr>
        </p:nvSpPr>
        <p:spPr>
          <a:noFill/>
          <a:ln/>
        </p:spPr>
        <p:txBody>
          <a:bodyPr/>
          <a:lstStyle/>
          <a:p>
            <a:pPr eaLnBrk="1" hangingPunct="1"/>
            <a:r>
              <a:rPr lang="tr-TR"/>
              <a:t>Hazırlayan: Ceren Karadeniz</a:t>
            </a:r>
          </a:p>
          <a:p>
            <a:pPr eaLnBrk="1" hangingPunct="1"/>
            <a:r>
              <a:rPr lang="tr-TR"/>
              <a:t>Fotoğraflar: Ceren Karadeniz (fotoğraf arşivi)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6629400" cy="1470025"/>
          </a:xfrm>
        </p:spPr>
        <p:txBody>
          <a:bodyPr anchor="b"/>
          <a:lstStyle/>
          <a:p>
            <a:r>
              <a:rPr lang="tr-TR"/>
              <a:t>Asıl başlık stili için tıklatın</a:t>
            </a:r>
            <a:endParaRPr lang="en-US" dirty="0"/>
          </a:p>
        </p:txBody>
      </p:sp>
      <p:sp>
        <p:nvSpPr>
          <p:cNvPr id="3" name="Subtitle 2"/>
          <p:cNvSpPr>
            <a:spLocks noGrp="1"/>
          </p:cNvSpPr>
          <p:nvPr>
            <p:ph type="subTitle" idx="1"/>
          </p:nvPr>
        </p:nvSpPr>
        <p:spPr>
          <a:xfrm>
            <a:off x="533400" y="3581400"/>
            <a:ext cx="6629400" cy="609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10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33133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03317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152400"/>
            <a:ext cx="7696200" cy="5334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3A85242-AE7E-4821-83EF-B63C2D7F93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Başlık, Graf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Grafik Yer Tutucusu"/>
          <p:cNvSpPr>
            <a:spLocks noGrp="1"/>
          </p:cNvSpPr>
          <p:nvPr>
            <p:ph type="chart" sz="half" idx="1"/>
          </p:nvPr>
        </p:nvSpPr>
        <p:spPr>
          <a:xfrm>
            <a:off x="685800" y="1981200"/>
            <a:ext cx="3810000" cy="4114800"/>
          </a:xfrm>
        </p:spPr>
        <p:txBody>
          <a:bodyPr/>
          <a:lstStyle/>
          <a:p>
            <a:pPr lvl="0"/>
            <a:endParaRPr lang="tr-TR" noProof="0"/>
          </a:p>
        </p:txBody>
      </p:sp>
      <p:sp>
        <p:nvSpPr>
          <p:cNvPr id="4" name="3 Metin Yer Tutucusu"/>
          <p:cNvSpPr>
            <a:spLocks noGrp="1"/>
          </p:cNvSpPr>
          <p:nvPr>
            <p:ph type="body" sz="half" idx="2"/>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D0DF69-94AD-4301-BA8F-44B21A7B85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31800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1000" y="4406900"/>
            <a:ext cx="6629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381000" y="2906713"/>
            <a:ext cx="6629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AC7A713-7007-4913-B2CB-7614D15284D3}"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562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00200"/>
            <a:ext cx="304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37338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6365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199" y="1535113"/>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199" y="2174875"/>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3733800" y="1535113"/>
            <a:ext cx="320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37338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10069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41865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9027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AC7A713-7007-4913-B2CB-7614D15284D3}"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20842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276600"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3276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3276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AC7A713-7007-4913-B2CB-7614D15284D3}"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p14="http://schemas.microsoft.com/office/powerpoint/2010/main" val="40744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274638"/>
            <a:ext cx="67818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304800" y="1600200"/>
            <a:ext cx="6781800" cy="4648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04799" y="6356350"/>
            <a:ext cx="1436146" cy="365125"/>
          </a:xfrm>
          <a:prstGeom prst="rect">
            <a:avLst/>
          </a:prstGeom>
        </p:spPr>
        <p:txBody>
          <a:bodyPr vert="horz" lIns="91440" tIns="45720" rIns="91440" bIns="45720" rtlCol="0" anchor="ctr"/>
          <a:lstStyle>
            <a:lvl1pPr algn="l">
              <a:defRPr sz="1200">
                <a:solidFill>
                  <a:schemeClr val="tx1"/>
                </a:solidFill>
              </a:defRPr>
            </a:lvl1pPr>
          </a:lstStyle>
          <a:p>
            <a:fld id="{8AC7A713-7007-4913-B2CB-7614D15284D3}" type="datetimeFigureOut">
              <a:rPr lang="en-US" smtClean="0"/>
              <a:pPr/>
              <a:t>3/18/2020</a:t>
            </a:fld>
            <a:endParaRPr lang="en-US"/>
          </a:p>
        </p:txBody>
      </p:sp>
      <p:sp>
        <p:nvSpPr>
          <p:cNvPr id="5" name="Footer Placeholder 4"/>
          <p:cNvSpPr>
            <a:spLocks noGrp="1"/>
          </p:cNvSpPr>
          <p:nvPr>
            <p:ph type="ftr" sz="quarter" idx="3"/>
          </p:nvPr>
        </p:nvSpPr>
        <p:spPr>
          <a:xfrm>
            <a:off x="2711824" y="6356350"/>
            <a:ext cx="2393576"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5889812" y="6356350"/>
            <a:ext cx="1196788" cy="365125"/>
          </a:xfrm>
          <a:prstGeom prst="rect">
            <a:avLst/>
          </a:prstGeom>
        </p:spPr>
        <p:txBody>
          <a:bodyPr vert="horz" lIns="91440" tIns="45720" rIns="91440" bIns="45720" rtlCol="0" anchor="ctr"/>
          <a:lstStyle>
            <a:lvl1pPr algn="r">
              <a:defRPr sz="1200">
                <a:solidFill>
                  <a:schemeClr val="tx1"/>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5400" b="1" kern="1200">
          <a:ln w="19050">
            <a:solidFill>
              <a:srgbClr val="352311"/>
            </a:solidFill>
          </a:ln>
          <a:solidFill>
            <a:srgbClr val="F75D2C"/>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ollections.vam.ac.uk/item/O37086/wittie-soft-toy-margarete-steiff-gmb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llections.vam.ac.uk/item/O36961/mechanical-hen-yoneya-toys-c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ollections.vam.ac.uk/item/O36961/mechanical-hen-yoneya-toys-c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060848"/>
            <a:ext cx="6629400" cy="2592288"/>
          </a:xfrm>
        </p:spPr>
        <p:txBody>
          <a:bodyPr/>
          <a:lstStyle/>
          <a:p>
            <a:r>
              <a:rPr lang="tr-TR" sz="8000" dirty="0">
                <a:solidFill>
                  <a:srgbClr val="0070C0"/>
                </a:solidFill>
              </a:rPr>
              <a:t>ÇOCUK </a:t>
            </a:r>
            <a:br>
              <a:rPr lang="tr-TR" sz="8000" dirty="0">
                <a:solidFill>
                  <a:srgbClr val="0070C0"/>
                </a:solidFill>
              </a:rPr>
            </a:br>
            <a:r>
              <a:rPr lang="tr-TR" sz="8000" dirty="0">
                <a:solidFill>
                  <a:srgbClr val="0070C0"/>
                </a:solidFill>
              </a:rPr>
              <a:t>MÜZELERİ </a:t>
            </a:r>
            <a:endParaRPr lang="en-US" sz="8000" dirty="0">
              <a:solidFill>
                <a:srgbClr val="0070C0"/>
              </a:solidFill>
            </a:endParaRPr>
          </a:p>
        </p:txBody>
      </p:sp>
    </p:spTree>
    <p:extLst>
      <p:ext uri="{BB962C8B-B14F-4D97-AF65-F5344CB8AC3E}">
        <p14:creationId xmlns:p14="http://schemas.microsoft.com/office/powerpoint/2010/main" val="323695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pPr eaLnBrk="1" hangingPunct="1"/>
            <a:endParaRPr lang="tr-TR"/>
          </a:p>
        </p:txBody>
      </p:sp>
      <p:pic>
        <p:nvPicPr>
          <p:cNvPr id="63491" name="Picture 4" descr="DSC_0035"/>
          <p:cNvPicPr>
            <a:picLocks noGrp="1" noChangeAspect="1" noChangeArrowheads="1"/>
          </p:cNvPicPr>
          <p:nvPr>
            <p:ph idx="1"/>
          </p:nvPr>
        </p:nvPicPr>
        <p:blipFill>
          <a:blip r:embed="rId3" cstate="print">
            <a:lum bright="6000"/>
          </a:blip>
          <a:srcRect/>
          <a:stretch>
            <a:fillRect/>
          </a:stretch>
        </p:blipFill>
        <p:spPr>
          <a:xfrm>
            <a:off x="0" y="0"/>
            <a:ext cx="9144000" cy="6858000"/>
          </a:xfrm>
          <a:noFill/>
        </p:spPr>
      </p:pic>
      <p:sp>
        <p:nvSpPr>
          <p:cNvPr id="63492" name="Rectangle 7"/>
          <p:cNvSpPr>
            <a:spLocks noChangeArrowheads="1"/>
          </p:cNvSpPr>
          <p:nvPr/>
        </p:nvSpPr>
        <p:spPr bwMode="auto">
          <a:xfrm>
            <a:off x="0" y="0"/>
            <a:ext cx="2135188" cy="427038"/>
          </a:xfrm>
          <a:prstGeom prst="rect">
            <a:avLst/>
          </a:prstGeom>
          <a:solidFill>
            <a:srgbClr val="C0C0C0">
              <a:alpha val="94901"/>
            </a:srgbClr>
          </a:solidFill>
          <a:ln w="9525">
            <a:noFill/>
            <a:miter lim="800000"/>
            <a:headEnd/>
            <a:tailEnd/>
          </a:ln>
        </p:spPr>
        <p:txBody>
          <a:bodyPr wrap="none">
            <a:spAutoFit/>
          </a:bodyPr>
          <a:lstStyle/>
          <a:p>
            <a:pPr>
              <a:spcBef>
                <a:spcPct val="30000"/>
              </a:spcBef>
            </a:pPr>
            <a:r>
              <a:rPr lang="tr-TR" sz="2200" b="1">
                <a:solidFill>
                  <a:srgbClr val="FFFF00"/>
                </a:solidFill>
              </a:rPr>
              <a:t>Sanat Hakkında</a:t>
            </a:r>
            <a:endParaRPr lang="en-US" sz="2200" b="1">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title"/>
          </p:nvPr>
        </p:nvSpPr>
        <p:spPr/>
        <p:txBody>
          <a:bodyPr/>
          <a:lstStyle/>
          <a:p>
            <a:pPr eaLnBrk="1" hangingPunct="1"/>
            <a:endParaRPr lang="tr-TR"/>
          </a:p>
        </p:txBody>
      </p:sp>
      <p:pic>
        <p:nvPicPr>
          <p:cNvPr id="65539" name="Picture 4" descr="DSC_0053"/>
          <p:cNvPicPr>
            <a:picLocks noGrp="1" noChangeAspect="1" noChangeArrowheads="1"/>
          </p:cNvPicPr>
          <p:nvPr>
            <p:ph idx="1"/>
          </p:nvPr>
        </p:nvPicPr>
        <p:blipFill>
          <a:blip r:embed="rId2" cstate="print">
            <a:lum bright="6000"/>
          </a:blip>
          <a:srcRect/>
          <a:stretch>
            <a:fillRect/>
          </a:stretch>
        </p:blipFill>
        <p:spPr>
          <a:xfrm>
            <a:off x="0" y="0"/>
            <a:ext cx="9144000" cy="6858000"/>
          </a:xfrm>
          <a:noFill/>
        </p:spPr>
      </p:pic>
      <p:sp>
        <p:nvSpPr>
          <p:cNvPr id="65540" name="Rectangle 7"/>
          <p:cNvSpPr>
            <a:spLocks noChangeArrowheads="1"/>
          </p:cNvSpPr>
          <p:nvPr/>
        </p:nvSpPr>
        <p:spPr bwMode="auto">
          <a:xfrm>
            <a:off x="0" y="6430963"/>
            <a:ext cx="2135188" cy="427037"/>
          </a:xfrm>
          <a:prstGeom prst="rect">
            <a:avLst/>
          </a:prstGeom>
          <a:solidFill>
            <a:srgbClr val="C0C0C0">
              <a:alpha val="94901"/>
            </a:srgbClr>
          </a:solidFill>
          <a:ln w="9525">
            <a:noFill/>
            <a:miter lim="800000"/>
            <a:headEnd/>
            <a:tailEnd/>
          </a:ln>
        </p:spPr>
        <p:txBody>
          <a:bodyPr wrap="none">
            <a:spAutoFit/>
          </a:bodyPr>
          <a:lstStyle/>
          <a:p>
            <a:pPr>
              <a:spcBef>
                <a:spcPct val="30000"/>
              </a:spcBef>
            </a:pPr>
            <a:r>
              <a:rPr lang="tr-TR" sz="2200" b="1"/>
              <a:t>Sanat Hakkında</a:t>
            </a:r>
            <a:endParaRPr lang="en-US" sz="2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556792"/>
            <a:ext cx="6781800" cy="4648200"/>
          </a:xfrm>
        </p:spPr>
        <p:txBody>
          <a:bodyPr>
            <a:normAutofit/>
          </a:bodyPr>
          <a:lstStyle/>
          <a:p>
            <a:pPr algn="ctr">
              <a:buNone/>
            </a:pPr>
            <a:r>
              <a:rPr lang="tr-TR" sz="5500" b="1" dirty="0">
                <a:solidFill>
                  <a:srgbClr val="00B050"/>
                </a:solidFill>
              </a:rPr>
              <a:t>Çocukların sanat çalışmaları müzede sergilenir mi?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500" dirty="0"/>
              <a:t>Çocuk Sanatları Müzesi</a:t>
            </a:r>
          </a:p>
        </p:txBody>
      </p:sp>
      <p:sp>
        <p:nvSpPr>
          <p:cNvPr id="3" name="2 İçerik Yer Tutucusu"/>
          <p:cNvSpPr>
            <a:spLocks noGrp="1"/>
          </p:cNvSpPr>
          <p:nvPr>
            <p:ph idx="1"/>
          </p:nvPr>
        </p:nvSpPr>
        <p:spPr/>
        <p:txBody>
          <a:bodyPr>
            <a:normAutofit fontScale="92500" lnSpcReduction="10000"/>
          </a:bodyPr>
          <a:lstStyle/>
          <a:p>
            <a:pPr>
              <a:buNone/>
            </a:pPr>
            <a:r>
              <a:rPr lang="tr-TR" dirty="0"/>
              <a:t>	ÇSM, çocuk elinden çıkan ve çocuğa yönelik olarak yetişkinler tarafından hazırlanan </a:t>
            </a:r>
            <a:r>
              <a:rPr lang="tr-TR" b="1" dirty="0">
                <a:solidFill>
                  <a:srgbClr val="C00000"/>
                </a:solidFill>
              </a:rPr>
              <a:t>görsel sanatlar eserleri </a:t>
            </a:r>
            <a:r>
              <a:rPr lang="tr-TR" dirty="0"/>
              <a:t>ile diğer bilgi ve materyali araştıran, toplayan ve </a:t>
            </a:r>
            <a:r>
              <a:rPr lang="tr-TR" b="1" dirty="0">
                <a:solidFill>
                  <a:srgbClr val="C00000"/>
                </a:solidFill>
              </a:rPr>
              <a:t>çocuğun sanatsal yaratıcılık düzeyini artırmak </a:t>
            </a:r>
            <a:r>
              <a:rPr lang="tr-TR" dirty="0"/>
              <a:t>amacıyla çeşitli uygulamalı etkinlikler düzenleyerek çocukların </a:t>
            </a:r>
            <a:r>
              <a:rPr lang="tr-TR" b="1" dirty="0">
                <a:solidFill>
                  <a:srgbClr val="C00000"/>
                </a:solidFill>
              </a:rPr>
              <a:t>duygusal, sosyal ve entelektüel gelişim</a:t>
            </a:r>
            <a:r>
              <a:rPr lang="tr-TR" dirty="0"/>
              <a:t>ine katkı sağlamayı hedefleyen müzedir.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404664"/>
            <a:ext cx="7003504" cy="6192688"/>
          </a:xfrm>
        </p:spPr>
        <p:txBody>
          <a:bodyPr>
            <a:normAutofit fontScale="70000" lnSpcReduction="20000"/>
          </a:bodyPr>
          <a:lstStyle/>
          <a:p>
            <a:pPr algn="ctr">
              <a:buNone/>
            </a:pPr>
            <a:r>
              <a:rPr lang="tr-TR" sz="4200" b="1" dirty="0"/>
              <a:t>AMAÇLAR</a:t>
            </a:r>
            <a:endParaRPr lang="tr-TR" sz="4200" dirty="0"/>
          </a:p>
          <a:p>
            <a:pPr lvl="0"/>
            <a:r>
              <a:rPr lang="tr-TR" sz="4200" dirty="0"/>
              <a:t>Çocukların sanata ve sanat eserine ilgisini sağlamak.</a:t>
            </a:r>
          </a:p>
          <a:p>
            <a:pPr lvl="0"/>
            <a:r>
              <a:rPr lang="tr-TR" sz="4200" dirty="0"/>
              <a:t>Çocukların sanatsal yaratıcılıklarını artırmaya yönelik etkinlik ve yöntemler geliştirmek. </a:t>
            </a:r>
          </a:p>
          <a:p>
            <a:pPr lvl="0"/>
            <a:r>
              <a:rPr lang="tr-TR" sz="4200" dirty="0"/>
              <a:t>Çağa uygun sanat eğitimi yöntemleri geliştirmek.</a:t>
            </a:r>
          </a:p>
          <a:p>
            <a:pPr lvl="0"/>
            <a:r>
              <a:rPr lang="tr-TR" sz="4200" dirty="0"/>
              <a:t>Çocukların duygusal, sosyal ve entelektüel gelişimine katkı sağlamak</a:t>
            </a:r>
          </a:p>
          <a:p>
            <a:pPr lvl="0"/>
            <a:r>
              <a:rPr lang="tr-TR" sz="4200" dirty="0"/>
              <a:t>Başta sanat müzeleri olmak üzere diğer müzelerle işbirliği içinde çalışarak programlar düzenlemek.</a:t>
            </a:r>
          </a:p>
          <a:p>
            <a:pPr>
              <a:buNone/>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24744"/>
            <a:ext cx="6781800" cy="4648200"/>
          </a:xfrm>
        </p:spPr>
        <p:txBody>
          <a:bodyPr>
            <a:normAutofit fontScale="92500" lnSpcReduction="20000"/>
          </a:bodyPr>
          <a:lstStyle/>
          <a:p>
            <a:pPr lvl="0"/>
            <a:r>
              <a:rPr lang="tr-TR" dirty="0"/>
              <a:t>Eğitimcilere sanat ve yaratıcılık konularında bilgi ve malzeme sağlamak.</a:t>
            </a:r>
          </a:p>
          <a:p>
            <a:pPr lvl="0"/>
            <a:r>
              <a:rPr lang="tr-TR" dirty="0"/>
              <a:t>Eğitimcilerde müze ve galerilerden faydalanma bilinci oluşturmak.</a:t>
            </a:r>
          </a:p>
          <a:p>
            <a:pPr lvl="0"/>
            <a:r>
              <a:rPr lang="tr-TR" dirty="0"/>
              <a:t>Sanat konulu sergi, festival vb. etkinlikler düzenlemek. </a:t>
            </a:r>
          </a:p>
          <a:p>
            <a:pPr lvl="0"/>
            <a:r>
              <a:rPr lang="tr-TR" dirty="0"/>
              <a:t>Eğitimciler ve aileler için sanat, yaratıcılık ve çocuk konusunda bir bilgi ve danışma merkezi görevi üstlenmek. </a:t>
            </a:r>
          </a:p>
          <a:p>
            <a:pPr marL="0" indent="0">
              <a:buNone/>
            </a:pPr>
            <a:endParaRPr lang="tr-TR" dirty="0"/>
          </a:p>
        </p:txBody>
      </p:sp>
    </p:spTree>
    <p:extLst>
      <p:ext uri="{BB962C8B-B14F-4D97-AF65-F5344CB8AC3E}">
        <p14:creationId xmlns:p14="http://schemas.microsoft.com/office/powerpoint/2010/main" val="7395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500" dirty="0"/>
              <a:t>New York Çocuk Sanatları Müzesi</a:t>
            </a:r>
          </a:p>
        </p:txBody>
      </p:sp>
      <p:sp>
        <p:nvSpPr>
          <p:cNvPr id="3" name="2 İçerik Yer Tutucusu"/>
          <p:cNvSpPr>
            <a:spLocks noGrp="1"/>
          </p:cNvSpPr>
          <p:nvPr>
            <p:ph idx="1"/>
          </p:nvPr>
        </p:nvSpPr>
        <p:spPr>
          <a:xfrm>
            <a:off x="304800" y="1600200"/>
            <a:ext cx="7147520" cy="4648200"/>
          </a:xfrm>
        </p:spPr>
        <p:txBody>
          <a:bodyPr>
            <a:normAutofit fontScale="77500" lnSpcReduction="20000"/>
          </a:bodyPr>
          <a:lstStyle/>
          <a:p>
            <a:r>
              <a:rPr lang="tr-TR" dirty="0"/>
              <a:t>İlk çocuk sanatları müzesidir (1988)</a:t>
            </a:r>
          </a:p>
          <a:p>
            <a:pPr lvl="0"/>
            <a:r>
              <a:rPr lang="en-US" dirty="0"/>
              <a:t>New York </a:t>
            </a:r>
            <a:r>
              <a:rPr lang="en-US" dirty="0" err="1"/>
              <a:t>Çocukların</a:t>
            </a:r>
            <a:r>
              <a:rPr lang="en-US" dirty="0"/>
              <a:t> </a:t>
            </a:r>
            <a:r>
              <a:rPr lang="en-US" dirty="0" err="1"/>
              <a:t>Sanat</a:t>
            </a:r>
            <a:r>
              <a:rPr lang="en-US" dirty="0"/>
              <a:t> </a:t>
            </a:r>
            <a:r>
              <a:rPr lang="en-US" dirty="0" err="1"/>
              <a:t>Müzesi</a:t>
            </a:r>
            <a:r>
              <a:rPr lang="en-US" dirty="0"/>
              <a:t> </a:t>
            </a:r>
            <a:r>
              <a:rPr lang="en-US" dirty="0" err="1"/>
              <a:t>Yıllık</a:t>
            </a:r>
            <a:r>
              <a:rPr lang="en-US" dirty="0"/>
              <a:t> </a:t>
            </a:r>
            <a:r>
              <a:rPr lang="en-US" dirty="0" err="1"/>
              <a:t>Sergisi</a:t>
            </a:r>
            <a:r>
              <a:rPr lang="en-US" dirty="0"/>
              <a:t> (</a:t>
            </a:r>
            <a:r>
              <a:rPr lang="en-US" dirty="0" err="1"/>
              <a:t>Okul-müze</a:t>
            </a:r>
            <a:r>
              <a:rPr lang="en-US" dirty="0"/>
              <a:t> </a:t>
            </a:r>
            <a:r>
              <a:rPr lang="en-US" dirty="0" err="1"/>
              <a:t>işbirliği</a:t>
            </a:r>
            <a:r>
              <a:rPr lang="en-US" dirty="0"/>
              <a:t>), 2009.</a:t>
            </a:r>
            <a:endParaRPr lang="tr-TR" dirty="0"/>
          </a:p>
          <a:p>
            <a:pPr lvl="0"/>
            <a:r>
              <a:rPr lang="en-US" dirty="0"/>
              <a:t>1960’ların </a:t>
            </a:r>
            <a:r>
              <a:rPr lang="en-US" dirty="0" err="1"/>
              <a:t>Japonyası</a:t>
            </a:r>
            <a:r>
              <a:rPr lang="en-US" dirty="0"/>
              <a:t>: </a:t>
            </a:r>
            <a:r>
              <a:rPr lang="en-US" dirty="0" err="1"/>
              <a:t>Japon</a:t>
            </a:r>
            <a:r>
              <a:rPr lang="en-US" dirty="0"/>
              <a:t> </a:t>
            </a:r>
            <a:r>
              <a:rPr lang="en-US" dirty="0" err="1"/>
              <a:t>Çocuklarından</a:t>
            </a:r>
            <a:r>
              <a:rPr lang="en-US" dirty="0"/>
              <a:t> Anne </a:t>
            </a:r>
            <a:r>
              <a:rPr lang="en-US" dirty="0" err="1"/>
              <a:t>Portreleri</a:t>
            </a:r>
            <a:r>
              <a:rPr lang="en-US" dirty="0"/>
              <a:t>, 2009.</a:t>
            </a:r>
            <a:endParaRPr lang="tr-TR" dirty="0"/>
          </a:p>
          <a:p>
            <a:pPr lvl="0"/>
            <a:r>
              <a:rPr lang="en-US" dirty="0" err="1"/>
              <a:t>Pembe</a:t>
            </a:r>
            <a:r>
              <a:rPr lang="en-US" dirty="0"/>
              <a:t> </a:t>
            </a:r>
            <a:r>
              <a:rPr lang="en-US" dirty="0" err="1"/>
              <a:t>ve</a:t>
            </a:r>
            <a:r>
              <a:rPr lang="en-US" dirty="0"/>
              <a:t> </a:t>
            </a:r>
            <a:r>
              <a:rPr lang="en-US" dirty="0" err="1"/>
              <a:t>Mavi</a:t>
            </a:r>
            <a:r>
              <a:rPr lang="en-US" dirty="0"/>
              <a:t> </a:t>
            </a:r>
            <a:r>
              <a:rPr lang="en-US" dirty="0" err="1"/>
              <a:t>Projesi</a:t>
            </a:r>
            <a:r>
              <a:rPr lang="en-US" dirty="0"/>
              <a:t>: </a:t>
            </a:r>
            <a:r>
              <a:rPr lang="en-US" dirty="0" err="1"/>
              <a:t>JeongMee</a:t>
            </a:r>
            <a:r>
              <a:rPr lang="en-US" dirty="0"/>
              <a:t> </a:t>
            </a:r>
            <a:r>
              <a:rPr lang="en-US" dirty="0" err="1"/>
              <a:t>Yoon’dan</a:t>
            </a:r>
            <a:r>
              <a:rPr lang="en-US" dirty="0"/>
              <a:t> </a:t>
            </a:r>
            <a:r>
              <a:rPr lang="en-US" dirty="0" err="1"/>
              <a:t>Fotoğraflar</a:t>
            </a:r>
            <a:r>
              <a:rPr lang="en-US" dirty="0"/>
              <a:t>, 2009.</a:t>
            </a:r>
            <a:endParaRPr lang="tr-TR" dirty="0"/>
          </a:p>
          <a:p>
            <a:pPr lvl="0"/>
            <a:r>
              <a:rPr lang="en-US" dirty="0" err="1"/>
              <a:t>Çin</a:t>
            </a:r>
            <a:r>
              <a:rPr lang="en-US" dirty="0"/>
              <a:t> </a:t>
            </a:r>
            <a:r>
              <a:rPr lang="en-US" dirty="0" err="1"/>
              <a:t>Burçlar</a:t>
            </a:r>
            <a:r>
              <a:rPr lang="en-US" dirty="0"/>
              <a:t> </a:t>
            </a:r>
            <a:r>
              <a:rPr lang="en-US" dirty="0" err="1"/>
              <a:t>Kuşağından</a:t>
            </a:r>
            <a:r>
              <a:rPr lang="en-US" dirty="0"/>
              <a:t> </a:t>
            </a:r>
            <a:r>
              <a:rPr lang="en-US" dirty="0" err="1"/>
              <a:t>Hayvanlar</a:t>
            </a:r>
            <a:r>
              <a:rPr lang="en-US" dirty="0"/>
              <a:t>, 2009.</a:t>
            </a:r>
            <a:endParaRPr lang="tr-TR" dirty="0"/>
          </a:p>
          <a:p>
            <a:pPr lvl="0"/>
            <a:r>
              <a:rPr lang="en-US" dirty="0" err="1"/>
              <a:t>Meksika</a:t>
            </a:r>
            <a:r>
              <a:rPr lang="en-US" dirty="0"/>
              <a:t> </a:t>
            </a:r>
            <a:r>
              <a:rPr lang="en-US" dirty="0" err="1"/>
              <a:t>Ölüler</a:t>
            </a:r>
            <a:r>
              <a:rPr lang="en-US" dirty="0"/>
              <a:t> </a:t>
            </a:r>
            <a:r>
              <a:rPr lang="en-US" dirty="0" err="1"/>
              <a:t>Günü</a:t>
            </a:r>
            <a:r>
              <a:rPr lang="en-US" dirty="0"/>
              <a:t>: </a:t>
            </a:r>
            <a:r>
              <a:rPr lang="en-US" dirty="0" err="1"/>
              <a:t>Tlisza</a:t>
            </a:r>
            <a:r>
              <a:rPr lang="en-US" dirty="0"/>
              <a:t> </a:t>
            </a:r>
            <a:r>
              <a:rPr lang="en-US" dirty="0" err="1"/>
              <a:t>Jaurique</a:t>
            </a:r>
            <a:r>
              <a:rPr lang="en-US" dirty="0"/>
              <a:t> </a:t>
            </a:r>
            <a:r>
              <a:rPr lang="en-US" dirty="0" err="1"/>
              <a:t>ve</a:t>
            </a:r>
            <a:r>
              <a:rPr lang="en-US" dirty="0"/>
              <a:t> Marcus </a:t>
            </a:r>
            <a:r>
              <a:rPr lang="en-US" dirty="0" err="1"/>
              <a:t>Zilliox</a:t>
            </a:r>
            <a:r>
              <a:rPr lang="en-US" dirty="0"/>
              <a:t> </a:t>
            </a:r>
            <a:r>
              <a:rPr lang="en-US" dirty="0" err="1"/>
              <a:t>illüstrasyonları</a:t>
            </a:r>
            <a:r>
              <a:rPr lang="en-US" dirty="0"/>
              <a:t>, 2009. </a:t>
            </a:r>
            <a:endParaRPr lang="tr-TR" dirty="0"/>
          </a:p>
          <a:p>
            <a:pPr lvl="0"/>
            <a:r>
              <a:rPr lang="en-US" dirty="0" err="1"/>
              <a:t>Dünya</a:t>
            </a:r>
            <a:r>
              <a:rPr lang="en-US" dirty="0"/>
              <a:t> </a:t>
            </a:r>
            <a:r>
              <a:rPr lang="en-US" dirty="0" err="1"/>
              <a:t>Benim</a:t>
            </a:r>
            <a:r>
              <a:rPr lang="en-US" dirty="0"/>
              <a:t> </a:t>
            </a:r>
            <a:r>
              <a:rPr lang="en-US" dirty="0" err="1"/>
              <a:t>Tuvalim</a:t>
            </a:r>
            <a:r>
              <a:rPr lang="en-US" dirty="0"/>
              <a:t>, 2007.</a:t>
            </a:r>
            <a:endParaRPr lang="tr-TR" dirty="0"/>
          </a:p>
          <a:p>
            <a:pPr lvl="0"/>
            <a:r>
              <a:rPr lang="en-US" dirty="0" err="1"/>
              <a:t>Barış</a:t>
            </a:r>
            <a:r>
              <a:rPr lang="en-US" dirty="0"/>
              <a:t> </a:t>
            </a:r>
            <a:r>
              <a:rPr lang="en-US" dirty="0" err="1"/>
              <a:t>İmgeleri</a:t>
            </a:r>
            <a:r>
              <a:rPr lang="en-US" dirty="0"/>
              <a:t>: </a:t>
            </a:r>
            <a:r>
              <a:rPr lang="en-US" dirty="0" err="1"/>
              <a:t>İsrailli</a:t>
            </a:r>
            <a:r>
              <a:rPr lang="en-US" dirty="0"/>
              <a:t> </a:t>
            </a:r>
            <a:r>
              <a:rPr lang="en-US" dirty="0" err="1"/>
              <a:t>ve</a:t>
            </a:r>
            <a:r>
              <a:rPr lang="en-US" dirty="0"/>
              <a:t> </a:t>
            </a:r>
            <a:r>
              <a:rPr lang="en-US" dirty="0" err="1"/>
              <a:t>Filistinli</a:t>
            </a:r>
            <a:r>
              <a:rPr lang="en-US" dirty="0"/>
              <a:t> </a:t>
            </a:r>
            <a:r>
              <a:rPr lang="en-US" dirty="0" err="1"/>
              <a:t>Çocukların</a:t>
            </a:r>
            <a:r>
              <a:rPr lang="en-US" dirty="0"/>
              <a:t> </a:t>
            </a:r>
            <a:r>
              <a:rPr lang="en-US" dirty="0" err="1"/>
              <a:t>Barış</a:t>
            </a:r>
            <a:r>
              <a:rPr lang="en-US" dirty="0"/>
              <a:t> </a:t>
            </a:r>
            <a:r>
              <a:rPr lang="en-US" dirty="0" err="1"/>
              <a:t>Uçurtmaları</a:t>
            </a:r>
            <a:r>
              <a:rPr lang="en-US" dirty="0"/>
              <a:t>, 2003. </a:t>
            </a:r>
            <a:endParaRPr lang="tr-TR" dirty="0"/>
          </a:p>
          <a:p>
            <a:pPr>
              <a:buNone/>
            </a:pPr>
            <a:endParaRPr lang="tr-TR" dirty="0"/>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0"/>
            <a:ext cx="6781800" cy="1143000"/>
          </a:xfrm>
        </p:spPr>
        <p:txBody>
          <a:bodyPr/>
          <a:lstStyle/>
          <a:p>
            <a:pPr algn="l"/>
            <a:r>
              <a:rPr lang="tr-TR" dirty="0" err="1"/>
              <a:t>tweet</a:t>
            </a:r>
            <a:endParaRPr lang="tr-TR" dirty="0"/>
          </a:p>
        </p:txBody>
      </p:sp>
      <p:sp>
        <p:nvSpPr>
          <p:cNvPr id="3" name="2 İçerik Yer Tutucusu"/>
          <p:cNvSpPr>
            <a:spLocks noGrp="1"/>
          </p:cNvSpPr>
          <p:nvPr>
            <p:ph idx="1"/>
          </p:nvPr>
        </p:nvSpPr>
        <p:spPr>
          <a:xfrm>
            <a:off x="0" y="1124744"/>
            <a:ext cx="7308304" cy="1800200"/>
          </a:xfrm>
        </p:spPr>
        <p:txBody>
          <a:bodyPr>
            <a:normAutofit/>
          </a:bodyPr>
          <a:lstStyle/>
          <a:p>
            <a:pPr>
              <a:buNone/>
            </a:pPr>
            <a:r>
              <a:rPr lang="en-US" sz="4500" b="1" dirty="0"/>
              <a:t>We tweet, we text, we</a:t>
            </a:r>
            <a:endParaRPr lang="tr-TR" sz="4500" b="1" dirty="0"/>
          </a:p>
          <a:p>
            <a:pPr>
              <a:buNone/>
            </a:pPr>
            <a:r>
              <a:rPr lang="en-US" sz="4500" b="1" dirty="0"/>
              <a:t>email on</a:t>
            </a:r>
            <a:r>
              <a:rPr lang="tr-TR" sz="4500" b="1" dirty="0"/>
              <a:t> t</a:t>
            </a:r>
            <a:r>
              <a:rPr lang="en-US" sz="4500" b="1" dirty="0"/>
              <a:t>he</a:t>
            </a:r>
            <a:r>
              <a:rPr lang="tr-TR" sz="4500" b="1" dirty="0"/>
              <a:t> </a:t>
            </a:r>
            <a:r>
              <a:rPr lang="en-US" sz="4500" b="1" dirty="0"/>
              <a:t>go. </a:t>
            </a:r>
            <a:endParaRPr lang="tr-TR" sz="4500" b="1" dirty="0"/>
          </a:p>
        </p:txBody>
      </p:sp>
      <p:sp>
        <p:nvSpPr>
          <p:cNvPr id="3074" name="AutoShape 2" descr="data:image/jpeg;base64,/9j/4AAQSkZJRgABAQAAAQABAAD/2wCEAAkGBxQHEhMTBxMVFRIVFxQYGBYYFxUUFxwZFRYXGxgYGRcaHyghHBolHRQUIjEjJSksMi8uGR8zODMsOCgtLysBCgoKDg0OGxAQGzQmICYsNDc3LzA0LC80Lyw0LCwsLDQ3NywsLTAsLC8sLCwsLzQvLC80MCwsLCwsNCw0LDIsLP/AABEIAMoA+QMBEQACEQEDEQH/xAAbAAEAAwEBAQEAAAAAAAAAAAAABQYHBAMBAv/EAEUQAAIBAgIGBgQMBAQHAAAAAAABAgMEBREGITFBUWESInGBkaETMrHBBxQVMzRCUmJygpKiI8LR8CSy4eIXQ1Rzg5PS/8QAGwEBAAMBAQEBAAAAAAAAAAAAAAQFBgMCAQf/xAA7EQEAAgECAgYKAQEGBwEAAAAAAQIDBBEFIRIxQVGx8BMiMmFxgZGh0eHBQgYzNENi8RQVIyRSY4IW/9oADAMBAAIRAxEAPwDcQAAAAAAAAAAAAAAAAAAAAQ+M6SUMJzVWXSqfYjrffuj3kvBo8ubnEbR3ygaviWDTcrTvPdHnkpuIab3FxqtFGlHkunLxlq8kWuLhmKvtc/sz+fjme/sRFY+s/f8ACEr4pWuPn61R9s5ZeGeRMrgxV6qx9FdfV57+1efrLkcm9bbzOu0I/Snffd00cRrUPmKtSPZOS95zthx266x9HamqzU9m8x85TVhppc2vz7jVjwksn3Sj78yJk4bht7PJY4ON6int+tHv/S34NpXQxTKMn6Oo/qy2N/dlsfk+RVZ9Blxc+uPcvtJxXBqPV9m3dP8AEp4hLMAAAODFMYo4Us7yaT3RWuT7I+/YdsOnyZZ2pCNqNXh08b5J+Xa98PuXeU4VJRcemukovW8n6ufPLJ5bjxkp0LzXffZ0w5PSUi+22/mHQeHUA8L66jZU51K3qwi2+7d2vYe8dJvaKx2ueXLXFSb26ohWNEtKnfydLEWlNtuD2J5vPodq3cVz22Ot0Po46ePq7fypuGcV9NaceXr7Px8uzzvbirXoAAAAAAAAAAAAAA3ltAoelGmDm3Swd5R2Sqra+UOC+94cXdaPh8R6+X6fn8MzxHjEzM48E/8A1+Pz9O9Sm89pbs7M785D6+AAAAAAWvRnS6Vi1TxNudLYpbZR/wDqPLat3ArNXw+uT1sfKfFe8P4xbFtTNzr39sfmPPuX6rfUqUVOrUgoNJqTlFJp7GnvKOMV5noxE7tPbPjrXpTaIjv3Ql/ppbWuqi5VZcIrV+p5LLszJmPhua/Xy+KuzcZ02PlE9Kfd+1XxPTWvd6rXKlH7vWl+p+5IssPDcVOducqXUcbz5OVPVj6z9f04NHsNljlwlVblHPpVJNtvorbm+L2d/I7arNGDFvHyRtDpravPEW5x1zPu/fU1lLLYZhuX0ABUfhGvfQ0YUo7aks3+GGT9rj4FpwvHvkm/d/Kj47m6OGMcf1T9o/ezPU+jrjqaL1k4mYneGi6I6UK/So37yrL1Zbp/7vaUOt0Po/Xp7Ph+mu4ZxSM8Rjye14/taysXQAAAAAAAAAAAAFG070gyztrN/wDckuf1M/b4cS54dpP82/y/P4ZvjPENv+3xz8fx+fp3qOXLNAAAAAAAAAAAA9LahK6lGFvFylJ5JLezze8UrNrdT3jx2yWilI3mWr6NYKsFpdHU6ksnOXF8FyW7ve8zOr1M5779nY3Gg0VdLi6PbPXPnshLEVOAAGc/CNW6dxCO6NNeMpSz8ki/4XXbFM+9kuPXmc9a90fzKqFmo31Po647T4+xMxO8L5otpequVLF3lLZGo9j5T4Pnv9tLrOH7evi6u78NRw3i8X2x5559k9/x9/n43QqGgAAAAAAAAAACO0gxL5JoTqfWSyiuMnqX9exM76bD6bJFPOyLrdTGnw2ydvZ8exkNSbqNuo822229rb2s1URERtDBWtNpmZ65fk+vIAAAAAAAAAAdNhYTxCXRtlnxbeUUuMpPUkcsuWuON7O+DT5M9ujSPxC9YLGz0ai3Wr051nqlJPptfdio5tL2+SptROp1U7RWYr9PFpdJGj0Nd7Xibds9fyjbd8vtPaVPNWVOU3xeUI+9+SGPhWSfbnb7mbj2GvLHWZ+0efk5sGv7rSip/Fl6O3j66p5wz4Q6XrZvfk9najpnxYNLTlG9p6t+fz7nHSajU6/J609Gkde3Lf3b9fx9y5fFYfYj+lFT07d7Qejp3Q9jy9sy+EBZXbz+xD3mh4Z/cfNj+Of4n5R/KtlipgABZtG9LZ4ZlTvM50di+1Hs4rk+4rtVoK5fWpyt4rnQcXvg2pk51+8fpodje07+CnZyUovevY1tT5MocmO2O3RtG0tXhzUzV6dJ3h0Hh1AAAAAAAAKF8JN70p0qMXqSc32vVHwSl4l3wrH6tr/JmOP5vWrij4/xH8/VSy3Z0AAAAAAAAAAAAABI4HhE8ZqKFvqS1ynuiuPN8Fv8WR9RqK4KdK3070vR6O+qydGvV2z3eexq+HWMMOpxp2qyjHxb3tve2ZnLltktNrdbc4MFMNIpSOUOk5uoBnvwk0OjWpT3Sg498JN/zoveFX3x2r3T4/7Mrx/Htlpfvjb6T+1QLVQAAAB1YdiNTDZdOym4vfwfJrY0csuGmWvRvG7vp9TlwW6WOdl7wTTandZRxJKlP7X1H37Y9+rmUuo4benPHzj7/tp9HxrHk9XL6s/b9eea1QmppODTT2Na0VsxMcpXUTExvD9Hx9AAAAAAynTOr6W8rcF0YruivfmabQV209fPaxHF79LV3923ghCYrQAAAAAAAAAAAAJXAMCqY1LKj1aafWm9i5LjLkRdTqqYI59fcn6HQZNVblyr2z57Wo4XhtPCqap2iyS2ve3vcnvZnM2a+W3Ss2em02PT0imOOXi6zk7gACt6eWHxu2coLrUmpfl2S9uf5Sw4bl6Gbae1U8Zwel002jrrz+Xb+fkzI0TGAAAAAASGF4zWwp/4ObS3xeuL/K/atZwzabHl9uEvTa7Pp5/6duXd2LfhmnkKmSxODg/tR60e3LavMqs3C7Rzxzv8fP4X+n49jtyzRtPfHOPz4rTZYhSv1nZ1Iz7HrXatq7ytyYr452vGy5xZ8WWN8dol0nN2AAADItKVld18/tv3Go0f9xX4MLxP/FX+KLJSAAAAAAAAAAAAD1tYqc4Kexyin2NrM8XmYrMw6YoiclYnq3htFvQjbRULeKjFaklqRkrWm072nm/Q6UrSsVrG0Q9Dy9AAAB+akFUTVRZppprintR9iZid4fJiJjaWQ6QYW8IrSpy9XbB8YvZ3rY+aNTps8ZscW7e34sHrtLOmzTTs7PgjiQhgAAAAAAPsJODTg2mtjWp+J8mImNpeq2ms7xKZstKrqz1Rqua4TXT831vMiZNDgv8A07fDksMPFtVj/q3j38/3903a/CBJZfG6KfFwk4/taftId+Ex/Tb6rHH/AGgn/Mp9J8+KVt9Obap86qkO2Ka/a2RrcMzR1bSnU45prde8fL8bu2lpVaVfVrJdsZx9qONtDqI/p8EivFNJbqv4x4woGl1SFe6qTtJxnCfRacXmvVSa7c0/EvNFFq4YraNphl+KWpbU2tSd4nbq+GyHJauAAAAAAAAAAAB7WSzqU19+PtR4yexPwdcHPLX4x4trMg/RAAAAAfFJSzUWs1qfLVnr7mj7tL5ExKJ0lwSONUujqVSObhLg+D5PV5PcSdJqZwX37O1C1+irqsfR7Y6p89ksqubeVpOULmLjOLyaf9+ZpaXresWrPJh8mO2O00vG0w8j28AAAAAAAAAAAAAAAAAAAAAAAAAA7MHh6S4oLjVpr96OOedsVp90+CRpI31FI/1R4tlMm/QQAAAAZtpfcVMNvpztJyg5RpvNPLPKKWtbGurvNBoaUy6aK2jfbdkeKZcmDWTfHO28R4bfw9rDTyrR1XsI1Oa6ku17V5I8ZOF459idvu94OPZa8slYn7frwfcaxyzx2K+Mwq06qWqooxllyeUs5IYNNqNPPqzEx3eYetVrtFq49eJrbv2j884VGSybyefMtIUExtL4fXwAAAAAAAAAAAAAAAAAAAAAAAAJjRCl6a8orhJy/TFv3Iia63RwWWPCq9LV089ktZMw3AAAAAKD8JNr0Z0qq2OLg/yvNf5peBd8KyeranzZjj+L1qZPdt/P8yphbs6AAAAAAAAAAAAAAAAAAAAAAAAAAAAtfwc2/pLic3shTfjJrLyUir4pfbFFe+V7wHHvntfujx8y0YoWsAAAABEaVYb8qW0401nOPXh+KO7vWa7yVo83ossTPV1Sg8S03/Eae1Y6+uPjH56mSmoYQAAAAAAAAAAAAAAAAAAAAAAAAAAABonwc2noqE6j21J5L8MFkvNyKDimTfJFe6PHzDW8CxdHBN++ftH73W0rF4AAAAABmum+B/J9R1bdfwqjz/DN62ux7V3rcaDh+p9JToW648GQ4xofQ5PS1j1bfaf2rBZKUAAAAAAAAAAAAAAAAAAAAAAAAABLPYfH2I3bJg1n8n0KVPfGKz/E9cvNsymfJ6TJa/fL9A0uH0OGuPuj79v3dpxSAAAAAAPG7tY3sJU7mKlCSyaf97eZ7pe1LRavXDnlxUy0ml43iWXaR6PTwWWeuVFvqz/llwl7fFLR6XV1zx3W7mL1/Dr6W2/XXsn+J9/ihSYrgAAAAAAAAAAAAAAAAAAAAAAAAmtD7D4/dU1JdWHXl+XZ+7o+ZD12X0eGe+eXn5LLhWn9Nqa90c/p1ffZq5mW3AAAAAAAAPxWpRrxcayUovU01mmuaPtbTWd4ebVi0dG0bwpOOaDbZYM//HJ/5ZP2PxLjT8T7Mv18/wAM7rOB/wBWn+k/xP5+qnXlnUsZdG8hKD5rLPse/uLXHkpkjes7s/lwZMM9HJXZ4HRyAAAAAAAAAAAAAAAAAAAAAANI+D/DfilB1ai61V5r8Ec+j4633oz/ABLN08nQjqjxbDgmm9Hg9JPXbw7PytJWrkAAAAAAAAhNK8Sq4TSjVslGSUspqSb1S2PU1lr1d6Jmjw4815pf5K/iWpy6fFGTHETz57/7+d1ajp/U+tRh+qSLD/lNP/KVPH9oL9tI+rnu9N6tynH0VHovapRc/a8vI6U4ZjrO/SnwcsvHMt426Ebe/mrVxWdxJykorPdGKgu5LUWFK9GNvHmp8mSb26UxEfCNvB5npzAAAAAAAAAAAAAAAAAAAA78Dw14rWhShsbzk+EV6z93a0cNRmjDjm8+ZStFpp1GaMcfP4drYKdNUko01lFJJJbElsRlZmZneW+rWKxtHU/R8fQAAAAAAADwvbWN7TnTr+rNNPv3rme8d5paLR1w55cdctJpbqlj2JWUsOqTpXHrReXatzXJrJmqxZa5aRevawOowWwZJx27HMdXAAAAAAAAAAAAAAAAAAAAAAA0vQbB/k+j6Suv4lXJ81D6q79r7uBnuI6j0l+jHVHi2PB9H6HF07e1b7R2flZiuXAAAAAAAAAAAV7S7R/5Yh07fL00F1d3SX2G/Zz7SdotX6G21vZn7e9VcU4fGpp0q+3HV7/d+GYzg6baqJpptNPU01tTXE0cTExvDGTE1naet+T6+AAAAAAAAAAAAAAAAAAAAWHQ3A/lWr066/g02nLhKW6PvfLtIGv1XoqdGvtT9ltwnQ/8Rk6do9Wv3nu/P7agZxswAAAAAAAAAAAAK/pLoxDGOvRyhWy9bdLLYpf129uwnaTW2w+rPOvnqVev4ZTUx0o5W7+/4s5xHDqmGS6F7Bxe7g+aexl/izUyxvSWS1Gmy6e3RyRt/LkOqOAAAAAAAAAAAAAAAAAHZhOGzxWrGnbbXte6MVtk+X+hxz5q4aTeyTpdNfUZIx1/2hreG2MMNpxp2y6sV3t72+bMvly2y3m9m6wYKYMcY6dUOo5uwAAAAAAAAAAAAADyubaF3FxuYxlF7pJNeZ6pe1J3rO0vGTHTJXo3jePeq+IaCUa2uxnKm+D68fN5+ZZYuKZK8rxv9lNn4FhvzxzNfvH5+6CuNBrmn806c1yk0/Br3kyvFMM9e8K2/AtRHszEoG/sZ4fPoXaSktqUoyy7ei3l2MnYstclelXq+aqz4L4LdC/X8Ynwcx0cQAAAAAAAAAAAAPaztZ3s407WLlOTyS/vYuZ4yZK0rNrdTrhw3y3ilI3mWq6O4JHBafRjrnLJzlxfBfdW4zOq1Ns9956uyG30OippcfRjrnrnz2JYjJoAAAAAAAAAAAAAAAA8bu7hZRc7uSjFb28u7m+R7pjteejWN5c8mWmKvSvO0KLj+msrjOGEZwjsdR6pP8K+r27ewudNw2K+tl5z3M3reN2tvTByjv7fl3ePwU+T6WuWtstepn5mZneXw+vgAAAAAAAAAAAPexs5381TtIuUnu97e5cznkyVx16Vp5O2HBfNeKUjeWo6N6PwwSG6VWS60/5Y8I+3wyzmq1ds9vd3NnoNBTS077T1z57EyRFgAAAAAAAAAAAAAAAR+IY1Qw76XVimvq59KX6VrO+LTZcns1Rc+swYf7y0R7u36daq4pp5nmsLp/nn7or3vuLLDwrtyT8oUup492Ya/OfwqF9fVMQl0r2cpy57uxbEuwtceKmONqRsoM2oyZrdLJbeXOdHEAAAAAAAAAAAACSwXBauMyytV1V6036sf6vkiPqNTTDG9uvuTNHocuqttSOXbPZDTcEwWng0OjbLOT9ab9aT9y5Gd1Gpvntvb6NlpNFj0tOjTr7Z70kR0sAAAAAAAAAAIPGcSucMzlChGtT4xk1Jfijk/FZ9xMwYcOXlNujPvV2q1OowetGPpV908/pz89yB/wCIT/6df+z/AGE3/lP+v7ftV/8A6H/1/f8ATzn8IE383Qiu2bfuR6jhNe232eZ/tBbsp9/04q+nFzV+b9HDmotv9zaO1eGYY6958+5GvxzU26to+X5mUTd45cXn0itNrgn0V+mOSJNNLhp7NYQcuv1OX2rz4eCPJCIAAAAAAAAAAAAAA+wg6jSgm29SS1tvgkfJmIjeX2tZtO0da4YDoTKvlPF84R2+jXrP8T+quW3sKrU8Sivq4uc9/nz8Wg0XBLW9bPyju7fn3ePwXu2t42sVC2ioxWxJZIpb3teelad5aXHjrjrFaRtD1PL2AAAAAAAAAAAABBYzorQxTOWXo6j+vHVm/vR2P28yZg12XFy647pVur4Xg1HPba3fHnmpOK6JXGH5uEfSw+1DW++O3wz7S4w6/Fk5TO0+9ndTwjUYecR0o934QL1bSaq5jYPr4AAAAAAAAAAAAB+qVN1Wo0k5SexJNt9iR8mYiN5eq1tadqxvKzYToVWu8ne5UocHrm/y7u99xXZuJY6cqc5+y503BM2Tnk9WPv587LthGBUcIX+Eh1t85a5vv3diyRT59Vkze1PLu7Gj0uhw6aPUjn39vn4JMjpYAAAAAAAAAAAAAAAAAR+I4LQxL6ZSi39r1ZfqWs74tTlxezZGz6PBn/vKxPv7fqrN/oDF68Pqtfdms/3LLLwZYY+Kz/XX6KbNwCs88VtvdKBvNErq1/5fTXGDUvLVLyJ1OIYLdu3xVeXhGqx/07/Dzv8AZD3FtO21XMJQf3ouPtJVb1t7M7oF8OTH7dZj4xs8j25gAAAAAdNth1W7+jUpy5qMmvHYcr5sdPatEO+PTZsnsUmfkmbPQu6uPnYxpr70ln4Rz88iJfiWCvVz+H7WGLgmpv7URX4z+N1gsNA6VLJ31SVR8F1I+9+aIOTimSfYjb7rXDwHDXnktM/aPz91lscPpYesrKnGC5LW+17X3lfky3yTved1vh0+LDG2OsQ6jm7AAAAAAAAAAAAAAAAAAAAAAAD41ntAjsQwujOLc6NJvi4Qb8ciRjz5InaLT9ZRc2mw2jeaRv8ACFDxy2hSz9FCK7IpFzp72nrlnNbix1idqxHyVwsVG9bZdKSzPF+p1wxE3jdc8EsKVXL0tKD7YxfuKjUZbx1Wn6tLpNPit11j6QuFvYUrf6PSpx/DCMfYirtlvb2rTPzXVMGKns1iPhEOk5uoAAAAAAAAAAAAAAAAAAAAD//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6" name="Picture 4" descr="http://adobeturk.com/wp-content/uploads/2012/01/1982/1620349_pic_1299261234.jpg"/>
          <p:cNvPicPr>
            <a:picLocks noChangeAspect="1" noChangeArrowheads="1"/>
          </p:cNvPicPr>
          <p:nvPr/>
        </p:nvPicPr>
        <p:blipFill>
          <a:blip r:embed="rId2" cstate="print"/>
          <a:srcRect l="13024" t="8199" r="14754" b="5513"/>
          <a:stretch>
            <a:fillRect/>
          </a:stretch>
        </p:blipFill>
        <p:spPr bwMode="auto">
          <a:xfrm>
            <a:off x="655467" y="3068960"/>
            <a:ext cx="6004765" cy="37890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9570" name="Picture 2" descr="tweet_2"/>
          <p:cNvPicPr>
            <a:picLocks noChangeAspect="1" noChangeArrowheads="1"/>
          </p:cNvPicPr>
          <p:nvPr/>
        </p:nvPicPr>
        <p:blipFill>
          <a:blip r:embed="rId2" cstate="print"/>
          <a:srcRect/>
          <a:stretch>
            <a:fillRect/>
          </a:stretch>
        </p:blipFill>
        <p:spPr bwMode="auto">
          <a:xfrm>
            <a:off x="0" y="0"/>
            <a:ext cx="7308304"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692696"/>
            <a:ext cx="6336704" cy="5472608"/>
          </a:xfrm>
        </p:spPr>
        <p:txBody>
          <a:bodyPr>
            <a:normAutofit lnSpcReduction="10000"/>
          </a:bodyPr>
          <a:lstStyle/>
          <a:p>
            <a:pPr>
              <a:buNone/>
            </a:pPr>
            <a:r>
              <a:rPr lang="tr-TR" dirty="0"/>
              <a:t>	V&amp;A Çocukluk Müzesi dünyanın en geniş ve en eski oyuncak ve çocukluk malzemeleri koleksiyonunu barındırır. </a:t>
            </a:r>
          </a:p>
          <a:p>
            <a:pPr>
              <a:buNone/>
            </a:pPr>
            <a:r>
              <a:rPr lang="tr-TR" dirty="0"/>
              <a:t>	16. yüzyıldan bugüne koleksiyon: oyuncak bebekler, bebek evleri, ayılar, askerler, tren setleri, model arabalar, hareketli oyuncaklar, zeka oyunları, çocuk kostümleri, bilgisayar oyunları, yapbozlar vb. yer alır.  </a:t>
            </a:r>
          </a:p>
          <a:p>
            <a:pPr>
              <a:buNone/>
            </a:pPr>
            <a:endParaRPr lang="tr-TR" dirty="0"/>
          </a:p>
        </p:txBody>
      </p:sp>
      <p:pic>
        <p:nvPicPr>
          <p:cNvPr id="4" name="Picture 6" descr="Wittie (Soft toy)">
            <a:hlinkClick r:id="rId2" tooltip="Wittie (Soft toy)"/>
          </p:cNvPr>
          <p:cNvPicPr>
            <a:picLocks noChangeAspect="1" noChangeArrowheads="1"/>
          </p:cNvPicPr>
          <p:nvPr/>
        </p:nvPicPr>
        <p:blipFill>
          <a:blip r:embed="rId3" cstate="print"/>
          <a:srcRect l="17036" t="14907" r="16948" b="12688"/>
          <a:stretch>
            <a:fillRect/>
          </a:stretch>
        </p:blipFill>
        <p:spPr bwMode="auto">
          <a:xfrm rot="673775">
            <a:off x="6992153" y="4591941"/>
            <a:ext cx="1782291" cy="1954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586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04800" y="476672"/>
            <a:ext cx="7075512" cy="6120680"/>
          </a:xfrm>
          <a:solidFill>
            <a:schemeClr val="bg1"/>
          </a:solidFill>
        </p:spPr>
        <p:txBody>
          <a:bodyPr>
            <a:normAutofit/>
          </a:bodyPr>
          <a:lstStyle/>
          <a:p>
            <a:pPr eaLnBrk="1" hangingPunct="1"/>
            <a:r>
              <a:rPr lang="tr-TR" sz="2400" b="1" dirty="0"/>
              <a:t>Nesneleri biriktirmekten çok </a:t>
            </a:r>
            <a:r>
              <a:rPr lang="tr-TR" sz="2400" b="1" u="sng" dirty="0">
                <a:solidFill>
                  <a:srgbClr val="F75D2C"/>
                </a:solidFill>
              </a:rPr>
              <a:t>kullanan </a:t>
            </a:r>
          </a:p>
          <a:p>
            <a:pPr eaLnBrk="1" hangingPunct="1"/>
            <a:r>
              <a:rPr lang="tr-TR" sz="2400" b="1" dirty="0"/>
              <a:t>Koleksiyondan çok topluluğun gereksinmesiyle ilgilenen</a:t>
            </a:r>
          </a:p>
          <a:p>
            <a:pPr eaLnBrk="1" hangingPunct="1"/>
            <a:r>
              <a:rPr lang="tr-TR" sz="2400" b="1" dirty="0"/>
              <a:t>Ziyaretçinin müzeye </a:t>
            </a:r>
            <a:r>
              <a:rPr lang="tr-TR" sz="2400" b="1" u="sng" dirty="0">
                <a:solidFill>
                  <a:srgbClr val="F75D2C"/>
                </a:solidFill>
              </a:rPr>
              <a:t>aktif katılımını</a:t>
            </a:r>
            <a:r>
              <a:rPr lang="tr-TR" sz="2400" b="1" u="sng" dirty="0"/>
              <a:t>, </a:t>
            </a:r>
            <a:r>
              <a:rPr lang="tr-TR" sz="2400" b="1" u="sng" dirty="0">
                <a:solidFill>
                  <a:srgbClr val="F75D2C"/>
                </a:solidFill>
              </a:rPr>
              <a:t>işbirliğini</a:t>
            </a:r>
            <a:r>
              <a:rPr lang="tr-TR" sz="2400" b="1" u="sng" dirty="0"/>
              <a:t> </a:t>
            </a:r>
            <a:r>
              <a:rPr lang="tr-TR" sz="2400" b="1" dirty="0"/>
              <a:t>sağlayan </a:t>
            </a:r>
          </a:p>
          <a:p>
            <a:pPr eaLnBrk="1" hangingPunct="1"/>
            <a:r>
              <a:rPr lang="tr-TR" sz="2400" b="1" dirty="0"/>
              <a:t>Ziyaretçi </a:t>
            </a:r>
            <a:r>
              <a:rPr lang="tr-TR" sz="2400" b="1" u="sng" dirty="0">
                <a:solidFill>
                  <a:srgbClr val="F75D2C"/>
                </a:solidFill>
              </a:rPr>
              <a:t>araştırması</a:t>
            </a:r>
            <a:r>
              <a:rPr lang="tr-TR" sz="2400" b="1" u="sng" dirty="0">
                <a:solidFill>
                  <a:schemeClr val="tx2"/>
                </a:solidFill>
              </a:rPr>
              <a:t> </a:t>
            </a:r>
            <a:r>
              <a:rPr lang="tr-TR" sz="2400" b="1" dirty="0"/>
              <a:t>yapan</a:t>
            </a:r>
            <a:endParaRPr lang="tr-TR" sz="2400" b="1" dirty="0">
              <a:latin typeface="Arial" charset="0"/>
            </a:endParaRPr>
          </a:p>
          <a:p>
            <a:pPr eaLnBrk="1" hangingPunct="1"/>
            <a:r>
              <a:rPr lang="tr-TR" sz="2400" b="1" u="sng" dirty="0">
                <a:solidFill>
                  <a:srgbClr val="F75D2C"/>
                </a:solidFill>
              </a:rPr>
              <a:t>Farklılıkları</a:t>
            </a:r>
            <a:r>
              <a:rPr lang="tr-TR" sz="2400" b="1" dirty="0"/>
              <a:t> kaynaştıran</a:t>
            </a:r>
          </a:p>
          <a:p>
            <a:pPr eaLnBrk="1" hangingPunct="1"/>
            <a:r>
              <a:rPr lang="tr-TR" sz="2400" b="1" dirty="0"/>
              <a:t>Düşündüren, araştırmaya yönelten müze</a:t>
            </a:r>
          </a:p>
          <a:p>
            <a:pPr eaLnBrk="1" hangingPunct="1"/>
            <a:r>
              <a:rPr lang="tr-TR" sz="2400" b="1" dirty="0"/>
              <a:t>Çocuğa, gence, yaşlıya, engelliye </a:t>
            </a:r>
            <a:r>
              <a:rPr lang="tr-TR" sz="2400" b="1" u="sng" dirty="0">
                <a:solidFill>
                  <a:srgbClr val="F75D2C"/>
                </a:solidFill>
              </a:rPr>
              <a:t>eğitim</a:t>
            </a:r>
            <a:r>
              <a:rPr lang="tr-TR" sz="2400" b="1" dirty="0"/>
              <a:t> veren;</a:t>
            </a:r>
          </a:p>
          <a:p>
            <a:pPr eaLnBrk="1" hangingPunct="1"/>
            <a:r>
              <a:rPr lang="tr-TR" sz="2400" b="1" dirty="0"/>
              <a:t>Bireyi, aileyi, okulu etkinlik kapsamına alan;</a:t>
            </a:r>
          </a:p>
          <a:p>
            <a:pPr eaLnBrk="1" hangingPunct="1"/>
            <a:r>
              <a:rPr lang="tr-TR" sz="2400" b="1" dirty="0"/>
              <a:t>Yetişkin eğitimi, halk eğitimi, toplum eğitimi, </a:t>
            </a:r>
            <a:r>
              <a:rPr lang="tr-TR" sz="2400" b="1" u="sng" dirty="0">
                <a:solidFill>
                  <a:srgbClr val="F75D2C"/>
                </a:solidFill>
              </a:rPr>
              <a:t>yaşam boyu eğitim </a:t>
            </a:r>
            <a:r>
              <a:rPr lang="tr-TR" sz="2400" b="1" dirty="0"/>
              <a:t>yapan bir kurumdur.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http://www.museumofchildhood.org.uk/__images/site-images/about-us-images/museum-building-18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761559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692696"/>
            <a:ext cx="7344816" cy="5217443"/>
          </a:xfrm>
        </p:spPr>
        <p:txBody>
          <a:bodyPr>
            <a:normAutofit lnSpcReduction="10000"/>
          </a:bodyPr>
          <a:lstStyle/>
          <a:p>
            <a:pPr>
              <a:buNone/>
            </a:pPr>
            <a:r>
              <a:rPr lang="tr-TR" dirty="0"/>
              <a:t>	Müzenin çocuk ve çocuklukla ilgili bir müze olma yolunda ilerlemesi küratör Arthur </a:t>
            </a:r>
            <a:r>
              <a:rPr lang="tr-TR" dirty="0" err="1"/>
              <a:t>Sabin’in</a:t>
            </a:r>
            <a:r>
              <a:rPr lang="tr-TR" dirty="0"/>
              <a:t> girişimleri ile gerçekleşmiştir. </a:t>
            </a:r>
          </a:p>
          <a:p>
            <a:pPr>
              <a:buNone/>
            </a:pPr>
            <a:r>
              <a:rPr lang="tr-TR" dirty="0"/>
              <a:t>	1925’te müze içinde bir </a:t>
            </a:r>
            <a:r>
              <a:rPr lang="tr-TR" dirty="0">
                <a:solidFill>
                  <a:srgbClr val="FF0000"/>
                </a:solidFill>
              </a:rPr>
              <a:t>sınıf</a:t>
            </a:r>
            <a:r>
              <a:rPr lang="tr-TR" dirty="0"/>
              <a:t> hazırlanmıştır. 1974’ten itibaren ise, </a:t>
            </a:r>
            <a:r>
              <a:rPr lang="tr-TR" dirty="0">
                <a:solidFill>
                  <a:srgbClr val="FF0000"/>
                </a:solidFill>
              </a:rPr>
              <a:t>çocuk kostümleri, çocuk kitapları, çocuk elinden çıkmış ya da çocuk temalı sanat eserleri ve çocuk mobilyaları </a:t>
            </a:r>
            <a:r>
              <a:rPr lang="tr-TR" dirty="0"/>
              <a:t>sergilenmeye başlanmıştır. </a:t>
            </a:r>
          </a:p>
        </p:txBody>
      </p:sp>
    </p:spTree>
    <p:extLst>
      <p:ext uri="{BB962C8B-B14F-4D97-AF65-F5344CB8AC3E}">
        <p14:creationId xmlns:p14="http://schemas.microsoft.com/office/powerpoint/2010/main" val="422778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512" y="404664"/>
            <a:ext cx="8229600" cy="6264696"/>
          </a:xfrm>
        </p:spPr>
        <p:txBody>
          <a:bodyPr>
            <a:normAutofit fontScale="92500" lnSpcReduction="20000"/>
          </a:bodyPr>
          <a:lstStyle/>
          <a:p>
            <a:pPr>
              <a:buNone/>
            </a:pPr>
            <a:r>
              <a:rPr lang="tr-TR" dirty="0"/>
              <a:t>	</a:t>
            </a:r>
            <a:r>
              <a:rPr lang="tr-TR" sz="3400" b="1" dirty="0">
                <a:solidFill>
                  <a:srgbClr val="00B050"/>
                </a:solidFill>
              </a:rPr>
              <a:t>Müze koleksiyonundaki eserler:</a:t>
            </a:r>
          </a:p>
          <a:p>
            <a:pPr>
              <a:buNone/>
            </a:pPr>
            <a:r>
              <a:rPr lang="tr-TR" sz="3400" dirty="0"/>
              <a:t>	1. </a:t>
            </a:r>
            <a:r>
              <a:rPr lang="tr-TR" sz="3400" b="1" dirty="0">
                <a:solidFill>
                  <a:srgbClr val="00B050"/>
                </a:solidFill>
              </a:rPr>
              <a:t>Oyuncaklar</a:t>
            </a:r>
            <a:r>
              <a:rPr lang="tr-TR" sz="3400" dirty="0"/>
              <a:t>. Oyuncak koleksiyonu; Oyuncak Bebekler, Eğitici-Öğretici Oyuncaklar, Yapı-Maket Oyuncaklar, Hareketli Oyuncaklar, Kuklalar-Kukla Tiyatroları, Karakter Oyuncakları, Oyunlar, Bebek evleri, Oyuncak Ayılar ve </a:t>
            </a:r>
            <a:r>
              <a:rPr lang="tr-TR" sz="3400" dirty="0" err="1"/>
              <a:t>Peluş</a:t>
            </a:r>
            <a:r>
              <a:rPr lang="tr-TR" sz="3400" dirty="0"/>
              <a:t> Oyuncaklar. </a:t>
            </a:r>
          </a:p>
          <a:p>
            <a:pPr>
              <a:buNone/>
            </a:pPr>
            <a:r>
              <a:rPr lang="tr-TR" sz="3400" dirty="0"/>
              <a:t>	2. </a:t>
            </a:r>
            <a:r>
              <a:rPr lang="tr-TR" sz="3400" b="1" dirty="0">
                <a:solidFill>
                  <a:srgbClr val="00B050"/>
                </a:solidFill>
              </a:rPr>
              <a:t>Çocuk Bakımı Malzemeleri </a:t>
            </a:r>
          </a:p>
          <a:p>
            <a:pPr>
              <a:buNone/>
            </a:pPr>
            <a:r>
              <a:rPr lang="tr-TR" sz="3400" dirty="0"/>
              <a:t>	3. </a:t>
            </a:r>
            <a:r>
              <a:rPr lang="tr-TR" sz="3400" b="1" dirty="0">
                <a:solidFill>
                  <a:srgbClr val="00B050"/>
                </a:solidFill>
              </a:rPr>
              <a:t>Çocuk Kostümleri</a:t>
            </a:r>
            <a:r>
              <a:rPr lang="tr-TR" sz="3400" dirty="0"/>
              <a:t>. </a:t>
            </a:r>
          </a:p>
          <a:p>
            <a:pPr>
              <a:buNone/>
            </a:pPr>
            <a:r>
              <a:rPr lang="tr-TR" sz="3400" dirty="0"/>
              <a:t>	4. </a:t>
            </a:r>
            <a:r>
              <a:rPr lang="tr-TR" sz="3400" b="1" dirty="0">
                <a:solidFill>
                  <a:srgbClr val="00B050"/>
                </a:solidFill>
              </a:rPr>
              <a:t>Çocukların Yaşamı ve Biyografiler Koleksiyonu </a:t>
            </a:r>
            <a:r>
              <a:rPr lang="tr-TR" sz="3400" dirty="0"/>
              <a:t>(East </a:t>
            </a:r>
            <a:r>
              <a:rPr lang="tr-TR" sz="3400" dirty="0" err="1"/>
              <a:t>End</a:t>
            </a:r>
            <a:r>
              <a:rPr lang="tr-TR" sz="3400" dirty="0"/>
              <a:t> Yaşamı, Edward Döneminde Yaşam, Tatil ve Eğlence, Çocukların Çalışma Hayatı ve Sağlık </a:t>
            </a:r>
            <a:r>
              <a:rPr lang="tr-TR" sz="3400" dirty="0" err="1"/>
              <a:t>vb.konularda</a:t>
            </a:r>
            <a:r>
              <a:rPr lang="tr-TR" sz="3400" dirty="0"/>
              <a:t> derlenen nesneler) </a:t>
            </a:r>
          </a:p>
          <a:p>
            <a:pPr>
              <a:buNone/>
            </a:pPr>
            <a:endParaRPr lang="tr-TR" dirty="0"/>
          </a:p>
        </p:txBody>
      </p:sp>
    </p:spTree>
    <p:extLst>
      <p:ext uri="{BB962C8B-B14F-4D97-AF65-F5344CB8AC3E}">
        <p14:creationId xmlns:p14="http://schemas.microsoft.com/office/powerpoint/2010/main" val="347256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84784"/>
            <a:ext cx="6552728" cy="4968552"/>
          </a:xfrm>
          <a:solidFill>
            <a:schemeClr val="bg1"/>
          </a:solidFill>
        </p:spPr>
        <p:txBody>
          <a:bodyPr>
            <a:normAutofit/>
          </a:bodyPr>
          <a:lstStyle/>
          <a:p>
            <a:pPr>
              <a:buNone/>
            </a:pPr>
            <a:r>
              <a:rPr lang="tr-TR" dirty="0"/>
              <a:t>	</a:t>
            </a:r>
            <a:r>
              <a:rPr lang="tr-TR" dirty="0">
                <a:latin typeface="+mj-lt"/>
              </a:rPr>
              <a:t>6000’den</a:t>
            </a:r>
            <a:r>
              <a:rPr lang="tr-TR" dirty="0"/>
              <a:t> fazla çocuk giysisiyle V&amp;A Çocukluk Müzesi, İngiltere’nin en büyük çocuk kostümleri koleksiyonuna sahip. Bebek kıyafetleri, çocuk kaftanları, öğrenci önlüklerinden bebek aksesuarları, iç çamaşırları, karakter kostümleri… </a:t>
            </a:r>
          </a:p>
          <a:p>
            <a:pPr>
              <a:buNone/>
            </a:pPr>
            <a:r>
              <a:rPr lang="tr-TR" dirty="0"/>
              <a:t>	</a:t>
            </a:r>
          </a:p>
        </p:txBody>
      </p:sp>
      <p:sp>
        <p:nvSpPr>
          <p:cNvPr id="4" name="3 Dikdörtgen"/>
          <p:cNvSpPr/>
          <p:nvPr/>
        </p:nvSpPr>
        <p:spPr>
          <a:xfrm>
            <a:off x="2483768" y="720135"/>
            <a:ext cx="3528392" cy="630942"/>
          </a:xfrm>
          <a:prstGeom prst="rect">
            <a:avLst/>
          </a:prstGeom>
        </p:spPr>
        <p:txBody>
          <a:bodyPr wrap="square">
            <a:spAutoFit/>
          </a:bodyPr>
          <a:lstStyle/>
          <a:p>
            <a:r>
              <a:rPr lang="tr-TR" sz="3500" b="1" dirty="0">
                <a:solidFill>
                  <a:srgbClr val="FF0000"/>
                </a:solidFill>
              </a:rPr>
              <a:t>Çocuk Giysileri</a:t>
            </a:r>
          </a:p>
        </p:txBody>
      </p:sp>
    </p:spTree>
    <p:extLst>
      <p:ext uri="{BB962C8B-B14F-4D97-AF65-F5344CB8AC3E}">
        <p14:creationId xmlns:p14="http://schemas.microsoft.com/office/powerpoint/2010/main" val="2022687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764704"/>
            <a:ext cx="6732240" cy="5649491"/>
          </a:xfrm>
          <a:solidFill>
            <a:schemeClr val="bg1"/>
          </a:solidFill>
        </p:spPr>
        <p:txBody>
          <a:bodyPr>
            <a:normAutofit/>
          </a:bodyPr>
          <a:lstStyle/>
          <a:p>
            <a:pPr>
              <a:buNone/>
            </a:pPr>
            <a:r>
              <a:rPr lang="tr-TR" dirty="0"/>
              <a:t>	Müzede 8000’e yakın oyuncak vardır. En fazla sayı oyuncak bebeklerdedir. Koleksiyon içinde geleneksel oyuncaklar, eğitici ve öğretici oyuncaklar, maketler, kuklalar, kukla tiyatroları ve 20. yüzyıl popüler kahramanlarından Mickey Mouse, My </a:t>
            </a:r>
            <a:r>
              <a:rPr lang="tr-TR" dirty="0" err="1"/>
              <a:t>Little</a:t>
            </a:r>
            <a:r>
              <a:rPr lang="tr-TR" dirty="0"/>
              <a:t> </a:t>
            </a:r>
            <a:r>
              <a:rPr lang="tr-TR" dirty="0" err="1"/>
              <a:t>Pony</a:t>
            </a:r>
            <a:r>
              <a:rPr lang="tr-TR" dirty="0"/>
              <a:t> gibi oyuncaklar da yer alır. </a:t>
            </a:r>
          </a:p>
          <a:p>
            <a:pPr>
              <a:buNone/>
            </a:pPr>
            <a:endParaRPr lang="tr-TR" dirty="0"/>
          </a:p>
        </p:txBody>
      </p:sp>
      <p:pic>
        <p:nvPicPr>
          <p:cNvPr id="4" name="Picture 4" descr="Mechanical hen">
            <a:hlinkClick r:id="rId2" tooltip="Mechanical hen"/>
          </p:cNvPr>
          <p:cNvPicPr>
            <a:picLocks noChangeAspect="1" noChangeArrowheads="1"/>
          </p:cNvPicPr>
          <p:nvPr/>
        </p:nvPicPr>
        <p:blipFill>
          <a:blip r:embed="rId3" cstate="print"/>
          <a:srcRect t="17036" b="16948"/>
          <a:stretch>
            <a:fillRect/>
          </a:stretch>
        </p:blipFill>
        <p:spPr bwMode="auto">
          <a:xfrm rot="510441">
            <a:off x="4958104" y="5006372"/>
            <a:ext cx="1964495" cy="147198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200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5843" name="Picture 3"/>
          <p:cNvPicPr>
            <a:picLocks noChangeAspect="1" noChangeArrowheads="1"/>
          </p:cNvPicPr>
          <p:nvPr/>
        </p:nvPicPr>
        <p:blipFill>
          <a:blip r:embed="rId3" cstate="print"/>
          <a:srcRect l="10656" t="15557" r="11475" b="9251"/>
          <a:stretch>
            <a:fillRect/>
          </a:stretch>
        </p:blipFill>
        <p:spPr bwMode="auto">
          <a:xfrm>
            <a:off x="0" y="0"/>
            <a:ext cx="9154790" cy="6858000"/>
          </a:xfrm>
          <a:prstGeom prst="rect">
            <a:avLst/>
          </a:prstGeom>
          <a:noFill/>
          <a:ln w="9525">
            <a:noFill/>
            <a:miter lim="800000"/>
            <a:headEnd/>
            <a:tailEnd/>
          </a:ln>
        </p:spPr>
      </p:pic>
      <p:sp>
        <p:nvSpPr>
          <p:cNvPr id="6" name="5 Dikdörtgen"/>
          <p:cNvSpPr/>
          <p:nvPr/>
        </p:nvSpPr>
        <p:spPr>
          <a:xfrm>
            <a:off x="6396901" y="6309320"/>
            <a:ext cx="2747099" cy="477054"/>
          </a:xfrm>
          <a:prstGeom prst="rect">
            <a:avLst/>
          </a:prstGeom>
        </p:spPr>
        <p:txBody>
          <a:bodyPr wrap="none">
            <a:spAutoFit/>
          </a:bodyPr>
          <a:lstStyle/>
          <a:p>
            <a:r>
              <a:rPr lang="tr-TR" sz="2500" b="1" dirty="0"/>
              <a:t>KOLEKSİYONDAN… </a:t>
            </a:r>
          </a:p>
        </p:txBody>
      </p:sp>
    </p:spTree>
    <p:extLst>
      <p:ext uri="{BB962C8B-B14F-4D97-AF65-F5344CB8AC3E}">
        <p14:creationId xmlns:p14="http://schemas.microsoft.com/office/powerpoint/2010/main" val="36595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6984776" cy="4968552"/>
          </a:xfrm>
          <a:solidFill>
            <a:schemeClr val="bg1"/>
          </a:solidFill>
        </p:spPr>
        <p:txBody>
          <a:bodyPr>
            <a:normAutofit fontScale="92500"/>
          </a:bodyPr>
          <a:lstStyle/>
          <a:p>
            <a:pPr>
              <a:buNone/>
            </a:pPr>
            <a:r>
              <a:rPr lang="tr-TR" dirty="0"/>
              <a:t>	Müzedeki </a:t>
            </a:r>
            <a:r>
              <a:rPr lang="tr-TR" dirty="0">
                <a:solidFill>
                  <a:srgbClr val="00B050"/>
                </a:solidFill>
              </a:rPr>
              <a:t>bebek evi koleksiyonu</a:t>
            </a:r>
            <a:r>
              <a:rPr lang="tr-TR" dirty="0"/>
              <a:t> İngiltere’deki en geniş koleksiyondur. </a:t>
            </a:r>
          </a:p>
          <a:p>
            <a:pPr>
              <a:buNone/>
            </a:pPr>
            <a:r>
              <a:rPr lang="tr-TR" dirty="0"/>
              <a:t>	En eski bebek evi 1673 tarihli </a:t>
            </a:r>
            <a:r>
              <a:rPr lang="tr-TR" dirty="0" err="1"/>
              <a:t>Nuremberg</a:t>
            </a:r>
            <a:r>
              <a:rPr lang="tr-TR" dirty="0"/>
              <a:t> Bebek Evi… 18. ve 19. yüzyıla ait çok sayıda bebek evinin yer aldığı nesne grupları da bulunmaktadır. 1921 yılında yapılmış olan Kraliçe </a:t>
            </a:r>
            <a:r>
              <a:rPr lang="tr-TR" dirty="0" err="1"/>
              <a:t>Mary</a:t>
            </a:r>
            <a:r>
              <a:rPr lang="tr-TR" dirty="0"/>
              <a:t> Bebek Evi gibi evlerin büyük bölümü </a:t>
            </a:r>
            <a:r>
              <a:rPr lang="tr-TR" b="1" dirty="0">
                <a:solidFill>
                  <a:srgbClr val="00B050"/>
                </a:solidFill>
              </a:rPr>
              <a:t>özel</a:t>
            </a:r>
            <a:r>
              <a:rPr lang="tr-TR" dirty="0">
                <a:solidFill>
                  <a:srgbClr val="00B050"/>
                </a:solidFill>
              </a:rPr>
              <a:t> </a:t>
            </a:r>
            <a:r>
              <a:rPr lang="tr-TR" dirty="0"/>
              <a:t>olarak yapılmıştır. </a:t>
            </a:r>
          </a:p>
        </p:txBody>
      </p:sp>
    </p:spTree>
    <p:extLst>
      <p:ext uri="{BB962C8B-B14F-4D97-AF65-F5344CB8AC3E}">
        <p14:creationId xmlns:p14="http://schemas.microsoft.com/office/powerpoint/2010/main" val="2137727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634082"/>
          </a:xfrm>
        </p:spPr>
        <p:txBody>
          <a:bodyPr>
            <a:noAutofit/>
          </a:bodyPr>
          <a:lstStyle/>
          <a:p>
            <a:r>
              <a:rPr lang="tr-TR" sz="4000" dirty="0">
                <a:solidFill>
                  <a:srgbClr val="FF0000"/>
                </a:solidFill>
              </a:rPr>
              <a:t>AİLE HİKAYESİ</a:t>
            </a:r>
          </a:p>
        </p:txBody>
      </p:sp>
      <p:sp>
        <p:nvSpPr>
          <p:cNvPr id="3" name="2 İçerik Yer Tutucusu"/>
          <p:cNvSpPr>
            <a:spLocks noGrp="1"/>
          </p:cNvSpPr>
          <p:nvPr>
            <p:ph idx="1"/>
          </p:nvPr>
        </p:nvSpPr>
        <p:spPr>
          <a:xfrm>
            <a:off x="179512" y="1052736"/>
            <a:ext cx="8229600" cy="4785395"/>
          </a:xfrm>
          <a:solidFill>
            <a:schemeClr val="bg1"/>
          </a:solidFill>
        </p:spPr>
        <p:txBody>
          <a:bodyPr>
            <a:normAutofit fontScale="92500" lnSpcReduction="20000"/>
          </a:bodyPr>
          <a:lstStyle/>
          <a:p>
            <a:pPr>
              <a:buNone/>
            </a:pPr>
            <a:r>
              <a:rPr lang="tr-TR" dirty="0"/>
              <a:t>	Müze Londra’nın etnik çeşitliliği ile ünlü </a:t>
            </a:r>
            <a:r>
              <a:rPr lang="tr-TR" dirty="0" err="1"/>
              <a:t>Bethnal</a:t>
            </a:r>
            <a:r>
              <a:rPr lang="tr-TR" dirty="0"/>
              <a:t> </a:t>
            </a:r>
            <a:r>
              <a:rPr lang="tr-TR" dirty="0" err="1"/>
              <a:t>Green</a:t>
            </a:r>
            <a:r>
              <a:rPr lang="tr-TR" dirty="0"/>
              <a:t> Bölgesi’nde bulunmaktadır. Bölgede Hindu, Urdu, Türk, Arap ve Uzak Doğulu vatandaşların sayısı fazladır. Kültürel Çeşitliliğin zenginlik olduğuna vurgu yapan müze bu düşüncesini sergi tasarımına ve eğitim programlarına da yansıtmaktadır. Bu çalışmalardan biri İngiliz vatandaşı olup farklı etnik kimliklere sahip ailelerin  hikayelerini </a:t>
            </a:r>
          </a:p>
          <a:p>
            <a:pPr>
              <a:buNone/>
            </a:pPr>
            <a:r>
              <a:rPr lang="tr-TR" dirty="0"/>
              <a:t>	anlatmakta olan “Aileler” </a:t>
            </a:r>
          </a:p>
          <a:p>
            <a:pPr>
              <a:buNone/>
            </a:pPr>
            <a:r>
              <a:rPr lang="tr-TR" dirty="0"/>
              <a:t>	sergisidir. </a:t>
            </a:r>
          </a:p>
        </p:txBody>
      </p:sp>
      <p:pic>
        <p:nvPicPr>
          <p:cNvPr id="4" name="Picture 4" descr="Mechanical hen">
            <a:hlinkClick r:id="rId2" tooltip="Mechanical hen"/>
          </p:cNvPr>
          <p:cNvPicPr>
            <a:picLocks noChangeAspect="1" noChangeArrowheads="1"/>
          </p:cNvPicPr>
          <p:nvPr/>
        </p:nvPicPr>
        <p:blipFill>
          <a:blip r:embed="rId3" cstate="print"/>
          <a:srcRect t="17036" b="16948"/>
          <a:stretch>
            <a:fillRect/>
          </a:stretch>
        </p:blipFill>
        <p:spPr bwMode="auto">
          <a:xfrm>
            <a:off x="6084168" y="4581128"/>
            <a:ext cx="2497270" cy="18711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911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Müzede Eğitim</a:t>
            </a:r>
          </a:p>
        </p:txBody>
      </p:sp>
      <p:sp>
        <p:nvSpPr>
          <p:cNvPr id="3" name="2 İçerik Yer Tutucusu"/>
          <p:cNvSpPr>
            <a:spLocks noGrp="1"/>
          </p:cNvSpPr>
          <p:nvPr>
            <p:ph idx="1"/>
          </p:nvPr>
        </p:nvSpPr>
        <p:spPr/>
        <p:txBody>
          <a:bodyPr>
            <a:normAutofit fontScale="92500" lnSpcReduction="20000"/>
          </a:bodyPr>
          <a:lstStyle/>
          <a:p>
            <a:pPr>
              <a:buNone/>
            </a:pPr>
            <a:r>
              <a:rPr lang="tr-TR" dirty="0"/>
              <a:t>	Müze eğitim bölümü;</a:t>
            </a:r>
          </a:p>
          <a:p>
            <a:pPr>
              <a:buNone/>
            </a:pPr>
            <a:r>
              <a:rPr lang="tr-TR" dirty="0"/>
              <a:t>	Okullara özel olarak uygulanan programlar. </a:t>
            </a:r>
          </a:p>
          <a:p>
            <a:pPr>
              <a:buNone/>
            </a:pPr>
            <a:r>
              <a:rPr lang="tr-TR" dirty="0"/>
              <a:t>	Halkın genel katılımına yönelik programlar</a:t>
            </a:r>
          </a:p>
          <a:p>
            <a:pPr>
              <a:buNone/>
            </a:pPr>
            <a:r>
              <a:rPr lang="tr-TR" dirty="0"/>
              <a:t>	Müze atölyeleri</a:t>
            </a:r>
          </a:p>
          <a:p>
            <a:pPr>
              <a:buNone/>
            </a:pPr>
            <a:r>
              <a:rPr lang="tr-TR" dirty="0"/>
              <a:t>	Kurslar</a:t>
            </a:r>
          </a:p>
          <a:p>
            <a:pPr>
              <a:buNone/>
            </a:pPr>
            <a:r>
              <a:rPr lang="tr-TR" dirty="0"/>
              <a:t>	İnternet sayfası: “Çocukların Sayfası” sanal ortamda müzeyi ziyaret etmek isteyenlerle etkinliklerini paylaşmakta…  </a:t>
            </a:r>
          </a:p>
          <a:p>
            <a:pPr>
              <a:buNone/>
            </a:pPr>
            <a:endParaRPr lang="tr-TR" dirty="0"/>
          </a:p>
        </p:txBody>
      </p:sp>
    </p:spTree>
    <p:extLst>
      <p:ext uri="{BB962C8B-B14F-4D97-AF65-F5344CB8AC3E}">
        <p14:creationId xmlns:p14="http://schemas.microsoft.com/office/powerpoint/2010/main" val="3239135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404664"/>
            <a:ext cx="8229600" cy="6192688"/>
          </a:xfrm>
          <a:solidFill>
            <a:schemeClr val="bg1"/>
          </a:solidFill>
        </p:spPr>
        <p:txBody>
          <a:bodyPr>
            <a:normAutofit/>
          </a:bodyPr>
          <a:lstStyle/>
          <a:p>
            <a:pPr>
              <a:buNone/>
            </a:pPr>
            <a:r>
              <a:rPr lang="tr-TR" dirty="0"/>
              <a:t>	</a:t>
            </a:r>
            <a:r>
              <a:rPr lang="tr-TR" b="1" dirty="0">
                <a:solidFill>
                  <a:srgbClr val="00B050"/>
                </a:solidFill>
              </a:rPr>
              <a:t>“Deniz Kıyısına Seyahat, Müze Binasını Keşfedelim, Tarih Dedektifleri, Victoria Dönemi Çocuk Yaşamı,  Hareketli Oyuncaklar, Kuklalar ve Genç Kaşifler”.  </a:t>
            </a:r>
          </a:p>
          <a:p>
            <a:pPr>
              <a:buNone/>
            </a:pPr>
            <a:r>
              <a:rPr lang="tr-TR" dirty="0"/>
              <a:t>	 </a:t>
            </a:r>
            <a:r>
              <a:rPr lang="tr-TR" dirty="0">
                <a:solidFill>
                  <a:srgbClr val="FF0000"/>
                </a:solidFill>
              </a:rPr>
              <a:t>“Tarih Dedektifleri”</a:t>
            </a:r>
            <a:r>
              <a:rPr lang="tr-TR" dirty="0"/>
              <a:t> Tarihi kanıtlar ve kayıtlar ışığında tüm ip uçları göz önünde bulundurularak, şüpheli beş çocuktan hangisinin suçlu olduğu bulunacaktır. Gruplara ayrılan çocuklar yazılı ve görsel malzemeleri ve önceden hazırlanmış karakter profillerini bir araya getirirler. </a:t>
            </a:r>
          </a:p>
        </p:txBody>
      </p:sp>
    </p:spTree>
    <p:extLst>
      <p:ext uri="{BB962C8B-B14F-4D97-AF65-F5344CB8AC3E}">
        <p14:creationId xmlns:p14="http://schemas.microsoft.com/office/powerpoint/2010/main" val="74467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9552" y="836712"/>
            <a:ext cx="6624736" cy="5400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tr-TR" sz="2900" b="1" i="0" u="none" strike="noStrike" kern="1200" cap="none" spc="0" normalizeH="0" baseline="0" noProof="0" dirty="0">
                <a:ln>
                  <a:noFill/>
                </a:ln>
                <a:solidFill>
                  <a:schemeClr val="folHlink"/>
                </a:solidFill>
                <a:effectLst/>
                <a:uLnTx/>
                <a:uFillTx/>
                <a:latin typeface="Microsoft New Tai Lue" panose="020B0502040204020203" pitchFamily="34" charset="0"/>
                <a:ea typeface="+mn-ea"/>
                <a:cs typeface="Microsoft New Tai Lue" panose="020B0502040204020203" pitchFamily="34" charset="0"/>
              </a:rPr>
              <a:t>Çocuk müzesi;</a:t>
            </a:r>
            <a:r>
              <a:rPr kumimoji="0" lang="tr-TR" sz="2900" b="1" i="0" u="none" strike="noStrike" kern="1200" cap="none" spc="0" normalizeH="0" baseline="0" noProof="0" dirty="0">
                <a:ln>
                  <a:noFill/>
                </a:ln>
                <a:solidFill>
                  <a:schemeClr val="hlink"/>
                </a:solidFill>
                <a:effectLst/>
                <a:uLnTx/>
                <a:uFillTx/>
                <a:latin typeface="Microsoft New Tai Lue" panose="020B0502040204020203" pitchFamily="34" charset="0"/>
                <a:ea typeface="+mn-ea"/>
                <a:cs typeface="Microsoft New Tai Lue" panose="020B0502040204020203" pitchFamily="34" charset="0"/>
              </a:rPr>
              <a:t> çocukların gelişimini temel alan, öğrenmeye öncelik tanıyan, çocukların çevreye ve dünyada olup bitene tanıklık etmelerini sağlayacak bilgi ve materyalleri araştıran, inceleyen, depolayan ve bunları yalnız çocukların değil genç ve yetişkinlerin de eğitimi amacıyla sergileyen katılımlı eğlence, bilim ve keşif merkezidir</a:t>
            </a:r>
            <a:r>
              <a:rPr kumimoji="0" lang="tr-TR" sz="2900" b="1" i="0" u="none" strike="noStrike" kern="1200" cap="none" spc="0" normalizeH="0" baseline="0" noProof="0" dirty="0">
                <a:ln>
                  <a:noFill/>
                </a:ln>
                <a:solidFill>
                  <a:schemeClr val="tx1"/>
                </a:solidFill>
                <a:effectLst/>
                <a:uLnTx/>
                <a:uFillTx/>
                <a:latin typeface="Microsoft New Tai Lue" panose="020B0502040204020203" pitchFamily="34" charset="0"/>
                <a:ea typeface="+mn-ea"/>
                <a:cs typeface="Microsoft New Tai Lue" panose="020B0502040204020203" pitchFamily="34" charset="0"/>
              </a:rPr>
              <a:t> </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tr-TR" sz="2900" b="1" i="0" u="none" strike="noStrike" kern="1200" cap="none" spc="0" normalizeH="0" baseline="0" noProof="0" dirty="0">
                <a:ln>
                  <a:noFill/>
                </a:ln>
                <a:solidFill>
                  <a:schemeClr val="hlink"/>
                </a:solidFill>
                <a:effectLst/>
                <a:uLnTx/>
                <a:uFillTx/>
                <a:latin typeface="Microsoft New Tai Lue" panose="020B0502040204020203" pitchFamily="34" charset="0"/>
                <a:ea typeface="+mn-ea"/>
                <a:cs typeface="Microsoft New Tai Lue" panose="020B0502040204020203" pitchFamily="34" charset="0"/>
              </a:rPr>
              <a:t>(ACM, 2008).</a:t>
            </a:r>
            <a:r>
              <a:rPr kumimoji="0" lang="tr-TR" sz="2900" b="1" i="0" u="none" strike="noStrike" kern="1200" cap="none" spc="0" normalizeH="0" baseline="0" noProof="0" dirty="0">
                <a:ln>
                  <a:noFill/>
                </a:ln>
                <a:solidFill>
                  <a:schemeClr val="tx1"/>
                </a:solidFill>
                <a:effectLst/>
                <a:uLnTx/>
                <a:uFillTx/>
                <a:latin typeface="Microsoft New Tai Lue" panose="020B0502040204020203" pitchFamily="34" charset="0"/>
                <a:ea typeface="+mn-ea"/>
                <a:cs typeface="Microsoft New Tai Lue" panose="020B0502040204020203" pitchFamily="34" charset="0"/>
              </a:rPr>
              <a:t> </a:t>
            </a:r>
            <a:endParaRPr kumimoji="0" lang="en-US" sz="2900" b="1" i="0" u="none" strike="noStrike" kern="1200" cap="none" spc="0" normalizeH="0" baseline="0" noProof="0" dirty="0">
              <a:ln>
                <a:noFill/>
              </a:ln>
              <a:solidFill>
                <a:schemeClr val="tx1"/>
              </a:solidFill>
              <a:effectLst/>
              <a:uLnTx/>
              <a:uFillTx/>
              <a:latin typeface="Microsoft New Tai Lue" panose="020B0502040204020203" pitchFamily="34" charset="0"/>
              <a:ea typeface="+mn-ea"/>
              <a:cs typeface="Microsoft New Tai Lue"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548680"/>
            <a:ext cx="8229600" cy="5217443"/>
          </a:xfrm>
        </p:spPr>
        <p:txBody>
          <a:bodyPr/>
          <a:lstStyle/>
          <a:p>
            <a:pPr>
              <a:buNone/>
            </a:pPr>
            <a:r>
              <a:rPr lang="tr-TR" dirty="0"/>
              <a:t>	</a:t>
            </a:r>
            <a:r>
              <a:rPr lang="tr-TR" b="1" dirty="0">
                <a:solidFill>
                  <a:srgbClr val="00B050"/>
                </a:solidFill>
              </a:rPr>
              <a:t>Halka Yönelik Eğitim Programları: </a:t>
            </a:r>
          </a:p>
          <a:p>
            <a:pPr>
              <a:buNone/>
            </a:pPr>
            <a:r>
              <a:rPr lang="tr-TR" dirty="0"/>
              <a:t>	- Bir </a:t>
            </a:r>
            <a:r>
              <a:rPr lang="tr-TR" i="1" dirty="0"/>
              <a:t>Çin Masalı: Ejderhalar ve Yaşam Alanları, - </a:t>
            </a:r>
            <a:r>
              <a:rPr lang="tr-TR" i="1" dirty="0" err="1"/>
              <a:t>Peter’ın</a:t>
            </a:r>
            <a:r>
              <a:rPr lang="tr-TR" i="1" dirty="0"/>
              <a:t> Arkadaşları, </a:t>
            </a:r>
          </a:p>
          <a:p>
            <a:pPr>
              <a:buNone/>
            </a:pPr>
            <a:r>
              <a:rPr lang="tr-TR" i="1" dirty="0"/>
              <a:t>	- Yaşam Boyu Dikiş Makineleri, </a:t>
            </a:r>
          </a:p>
          <a:p>
            <a:pPr>
              <a:buNone/>
            </a:pPr>
            <a:r>
              <a:rPr lang="tr-TR" i="1" dirty="0"/>
              <a:t> 	- East </a:t>
            </a:r>
            <a:r>
              <a:rPr lang="tr-TR" i="1" dirty="0" err="1"/>
              <a:t>End’de</a:t>
            </a:r>
            <a:r>
              <a:rPr lang="tr-TR" i="1" dirty="0"/>
              <a:t> Yaşam, </a:t>
            </a:r>
          </a:p>
          <a:p>
            <a:pPr>
              <a:buNone/>
            </a:pPr>
            <a:r>
              <a:rPr lang="tr-TR" i="1" dirty="0"/>
              <a:t>	- Aile Öğrenme Günü, </a:t>
            </a:r>
          </a:p>
          <a:p>
            <a:pPr>
              <a:buNone/>
            </a:pPr>
            <a:r>
              <a:rPr lang="tr-TR" i="1" dirty="0"/>
              <a:t>	- </a:t>
            </a:r>
            <a:r>
              <a:rPr lang="tr-TR" i="1" dirty="0" err="1"/>
              <a:t>Khel</a:t>
            </a:r>
            <a:r>
              <a:rPr lang="tr-TR" i="1" dirty="0"/>
              <a:t>: Hint Oyuncakları, </a:t>
            </a:r>
          </a:p>
          <a:p>
            <a:pPr>
              <a:buNone/>
            </a:pPr>
            <a:r>
              <a:rPr lang="tr-TR" i="1" dirty="0"/>
              <a:t>	- Yetişkinlere Yönelik El sanatları Atölyesi </a:t>
            </a:r>
          </a:p>
          <a:p>
            <a:pPr>
              <a:buNone/>
            </a:pPr>
            <a:r>
              <a:rPr lang="tr-TR" i="1" dirty="0"/>
              <a:t>	- East </a:t>
            </a:r>
            <a:r>
              <a:rPr lang="tr-TR" i="1" dirty="0" err="1"/>
              <a:t>End’in</a:t>
            </a:r>
            <a:r>
              <a:rPr lang="tr-TR" i="1" dirty="0"/>
              <a:t> Sosyal Tarihi</a:t>
            </a:r>
            <a:r>
              <a:rPr lang="tr-TR" dirty="0"/>
              <a:t> </a:t>
            </a:r>
          </a:p>
        </p:txBody>
      </p:sp>
    </p:spTree>
    <p:extLst>
      <p:ext uri="{BB962C8B-B14F-4D97-AF65-F5344CB8AC3E}">
        <p14:creationId xmlns:p14="http://schemas.microsoft.com/office/powerpoint/2010/main" val="158256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3440" y="1052736"/>
            <a:ext cx="4572000" cy="4708981"/>
          </a:xfrm>
          <a:prstGeom prst="rect">
            <a:avLst/>
          </a:prstGeom>
        </p:spPr>
        <p:txBody>
          <a:bodyPr>
            <a:spAutoFit/>
          </a:bodyPr>
          <a:lstStyle/>
          <a:p>
            <a:r>
              <a:rPr lang="tr-TR" sz="2500" i="1" dirty="0" err="1"/>
              <a:t>Oliver</a:t>
            </a:r>
            <a:r>
              <a:rPr lang="tr-TR" sz="2500" i="1" dirty="0"/>
              <a:t> </a:t>
            </a:r>
            <a:r>
              <a:rPr lang="tr-TR" sz="2500" i="1" dirty="0" err="1"/>
              <a:t>Twist</a:t>
            </a:r>
            <a:r>
              <a:rPr lang="tr-TR" sz="2500" i="1" dirty="0"/>
              <a:t> </a:t>
            </a:r>
            <a:r>
              <a:rPr lang="tr-TR" sz="2500" dirty="0"/>
              <a:t>(1839)</a:t>
            </a:r>
          </a:p>
          <a:p>
            <a:r>
              <a:rPr lang="tr-TR" sz="2500" i="1" dirty="0" err="1"/>
              <a:t>Nicholas</a:t>
            </a:r>
            <a:r>
              <a:rPr lang="tr-TR" sz="2500" i="1" dirty="0"/>
              <a:t> </a:t>
            </a:r>
            <a:r>
              <a:rPr lang="tr-TR" sz="2500" i="1" dirty="0" err="1"/>
              <a:t>Nickelby</a:t>
            </a:r>
            <a:r>
              <a:rPr lang="tr-TR" sz="2500" dirty="0"/>
              <a:t> (1839)</a:t>
            </a:r>
          </a:p>
          <a:p>
            <a:r>
              <a:rPr lang="tr-TR" sz="2500" i="1" dirty="0"/>
              <a:t>Antikacı Dükkanı</a:t>
            </a:r>
            <a:r>
              <a:rPr lang="tr-TR" sz="2500" dirty="0"/>
              <a:t> (1841)</a:t>
            </a:r>
          </a:p>
          <a:p>
            <a:r>
              <a:rPr lang="tr-TR" sz="2500" i="1" dirty="0"/>
              <a:t>Bir Noel Şarkısı</a:t>
            </a:r>
            <a:r>
              <a:rPr lang="tr-TR" sz="2500" dirty="0"/>
              <a:t> (1843)</a:t>
            </a:r>
          </a:p>
          <a:p>
            <a:r>
              <a:rPr lang="tr-TR" sz="2500" i="1" dirty="0"/>
              <a:t>Martin </a:t>
            </a:r>
            <a:r>
              <a:rPr lang="tr-TR" sz="2500" i="1" dirty="0" err="1"/>
              <a:t>Chuzzlewit</a:t>
            </a:r>
            <a:r>
              <a:rPr lang="tr-TR" sz="2500" dirty="0"/>
              <a:t> (1844)</a:t>
            </a:r>
          </a:p>
          <a:p>
            <a:r>
              <a:rPr lang="tr-TR" sz="2500" i="1" dirty="0" err="1"/>
              <a:t>Dombey</a:t>
            </a:r>
            <a:r>
              <a:rPr lang="tr-TR" sz="2500" i="1" dirty="0"/>
              <a:t> ve Oğlu</a:t>
            </a:r>
            <a:r>
              <a:rPr lang="tr-TR" sz="2500" dirty="0"/>
              <a:t> (1846-1848)</a:t>
            </a:r>
          </a:p>
          <a:p>
            <a:r>
              <a:rPr lang="tr-TR" sz="2500" i="1" dirty="0"/>
              <a:t>David </a:t>
            </a:r>
            <a:r>
              <a:rPr lang="tr-TR" sz="2500" i="1" dirty="0" err="1"/>
              <a:t>Copperfield</a:t>
            </a:r>
            <a:r>
              <a:rPr lang="tr-TR" sz="2500" dirty="0"/>
              <a:t>(1850)</a:t>
            </a:r>
          </a:p>
          <a:p>
            <a:r>
              <a:rPr lang="tr-TR" sz="2500" i="1" dirty="0"/>
              <a:t>Kasvetli Ev</a:t>
            </a:r>
            <a:r>
              <a:rPr lang="tr-TR" sz="2500" dirty="0"/>
              <a:t> (1853)</a:t>
            </a:r>
          </a:p>
          <a:p>
            <a:r>
              <a:rPr lang="tr-TR" sz="2500" i="1" dirty="0"/>
              <a:t>Zor Yıllar</a:t>
            </a:r>
            <a:r>
              <a:rPr lang="tr-TR" sz="2500" dirty="0"/>
              <a:t> (1854)</a:t>
            </a:r>
          </a:p>
          <a:p>
            <a:r>
              <a:rPr lang="tr-TR" sz="2500" i="1" dirty="0"/>
              <a:t>İki Şehrin Hikayesi </a:t>
            </a:r>
            <a:r>
              <a:rPr lang="tr-TR" sz="2500" dirty="0"/>
              <a:t>(1859)</a:t>
            </a:r>
          </a:p>
          <a:p>
            <a:r>
              <a:rPr lang="tr-TR" sz="2500" i="1" dirty="0"/>
              <a:t>Büyük Umutlar</a:t>
            </a:r>
            <a:r>
              <a:rPr lang="tr-TR" sz="2500" dirty="0"/>
              <a:t> (1861)</a:t>
            </a:r>
          </a:p>
          <a:p>
            <a:r>
              <a:rPr lang="tr-TR" sz="2500" i="1" dirty="0"/>
              <a:t>Müşterek Dostumuz</a:t>
            </a:r>
            <a:r>
              <a:rPr lang="tr-TR" sz="2500" dirty="0"/>
              <a:t> (1865)</a:t>
            </a:r>
            <a:endParaRPr lang="tr-TR" sz="2500" dirty="0">
              <a:effectLst/>
            </a:endParaRPr>
          </a:p>
        </p:txBody>
      </p:sp>
      <p:sp>
        <p:nvSpPr>
          <p:cNvPr id="5" name="Dikdörtgen 4"/>
          <p:cNvSpPr/>
          <p:nvPr/>
        </p:nvSpPr>
        <p:spPr>
          <a:xfrm>
            <a:off x="233440" y="404664"/>
            <a:ext cx="7108356" cy="553998"/>
          </a:xfrm>
          <a:prstGeom prst="rect">
            <a:avLst/>
          </a:prstGeom>
        </p:spPr>
        <p:txBody>
          <a:bodyPr wrap="none">
            <a:spAutoFit/>
          </a:bodyPr>
          <a:lstStyle/>
          <a:p>
            <a:r>
              <a:rPr lang="tr-TR" sz="3000" b="1" dirty="0">
                <a:solidFill>
                  <a:srgbClr val="00B050"/>
                </a:solidFill>
              </a:rPr>
              <a:t>EDEBİYAT VE MÜZE İLİŞKİSİ / MÜZE EĞİTİMİ</a:t>
            </a:r>
          </a:p>
        </p:txBody>
      </p:sp>
      <p:pic>
        <p:nvPicPr>
          <p:cNvPr id="7170" name="Picture 2" descr="http://insanolunbiraz.files.wordpress.com/2011/01/2005-12-21-xxl-051219084020_olivertwist_ap_kf5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31" r="12065"/>
          <a:stretch/>
        </p:blipFill>
        <p:spPr bwMode="auto">
          <a:xfrm>
            <a:off x="4139952" y="1484784"/>
            <a:ext cx="3084946" cy="3565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8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48680"/>
            <a:ext cx="8229600" cy="5976664"/>
          </a:xfrm>
          <a:solidFill>
            <a:schemeClr val="bg1"/>
          </a:solidFill>
        </p:spPr>
        <p:txBody>
          <a:bodyPr>
            <a:normAutofit fontScale="85000" lnSpcReduction="20000"/>
          </a:bodyPr>
          <a:lstStyle/>
          <a:p>
            <a:pPr>
              <a:buNone/>
            </a:pPr>
            <a:r>
              <a:rPr lang="tr-TR" dirty="0"/>
              <a:t>	</a:t>
            </a:r>
            <a:r>
              <a:rPr lang="tr-TR" sz="3400" b="1" dirty="0">
                <a:solidFill>
                  <a:srgbClr val="7030A0"/>
                </a:solidFill>
              </a:rPr>
              <a:t>Konferans iki bölüme ayrılmıştır. </a:t>
            </a:r>
          </a:p>
          <a:p>
            <a:pPr>
              <a:buNone/>
            </a:pPr>
            <a:r>
              <a:rPr lang="tr-TR" sz="3400" b="1" dirty="0">
                <a:solidFill>
                  <a:srgbClr val="7030A0"/>
                </a:solidFill>
              </a:rPr>
              <a:t>	1. </a:t>
            </a:r>
            <a:r>
              <a:rPr lang="tr-TR" sz="3400" b="1" dirty="0" err="1">
                <a:solidFill>
                  <a:srgbClr val="00B050"/>
                </a:solidFill>
              </a:rPr>
              <a:t>Bethnal</a:t>
            </a:r>
            <a:r>
              <a:rPr lang="tr-TR" sz="3400" b="1" dirty="0">
                <a:solidFill>
                  <a:srgbClr val="00B050"/>
                </a:solidFill>
              </a:rPr>
              <a:t> </a:t>
            </a:r>
            <a:r>
              <a:rPr lang="tr-TR" sz="3400" b="1" dirty="0" err="1">
                <a:solidFill>
                  <a:srgbClr val="00B050"/>
                </a:solidFill>
              </a:rPr>
              <a:t>Green</a:t>
            </a:r>
            <a:r>
              <a:rPr lang="tr-TR" sz="3400" b="1" dirty="0">
                <a:solidFill>
                  <a:srgbClr val="00B050"/>
                </a:solidFill>
              </a:rPr>
              <a:t> Bölgesi rehberli tur </a:t>
            </a:r>
            <a:r>
              <a:rPr lang="tr-TR" sz="3400" b="1" dirty="0">
                <a:solidFill>
                  <a:srgbClr val="7030A0"/>
                </a:solidFill>
              </a:rPr>
              <a:t>(</a:t>
            </a:r>
            <a:r>
              <a:rPr lang="tr-TR" sz="3400" b="1" dirty="0" err="1">
                <a:solidFill>
                  <a:srgbClr val="7030A0"/>
                </a:solidFill>
              </a:rPr>
              <a:t>Hollybush</a:t>
            </a:r>
            <a:r>
              <a:rPr lang="tr-TR" sz="3400" b="1" dirty="0">
                <a:solidFill>
                  <a:srgbClr val="7030A0"/>
                </a:solidFill>
              </a:rPr>
              <a:t> Bahçeleri, </a:t>
            </a:r>
            <a:r>
              <a:rPr lang="tr-TR" sz="3400" b="1" dirty="0" err="1">
                <a:solidFill>
                  <a:srgbClr val="7030A0"/>
                </a:solidFill>
              </a:rPr>
              <a:t>Derbyshire</a:t>
            </a:r>
            <a:r>
              <a:rPr lang="tr-TR" sz="3400" b="1" dirty="0">
                <a:solidFill>
                  <a:srgbClr val="7030A0"/>
                </a:solidFill>
              </a:rPr>
              <a:t> Bahçeleri, </a:t>
            </a:r>
            <a:r>
              <a:rPr lang="tr-TR" sz="3400" b="1" dirty="0" err="1">
                <a:solidFill>
                  <a:srgbClr val="7030A0"/>
                </a:solidFill>
              </a:rPr>
              <a:t>Wilmot</a:t>
            </a:r>
            <a:r>
              <a:rPr lang="tr-TR" sz="3400" b="1" dirty="0">
                <a:solidFill>
                  <a:srgbClr val="7030A0"/>
                </a:solidFill>
              </a:rPr>
              <a:t> Caddesi, </a:t>
            </a:r>
            <a:r>
              <a:rPr lang="tr-TR" sz="3400" b="1" dirty="0" err="1">
                <a:solidFill>
                  <a:srgbClr val="7030A0"/>
                </a:solidFill>
              </a:rPr>
              <a:t>Barmy</a:t>
            </a:r>
            <a:r>
              <a:rPr lang="tr-TR" sz="3400" b="1" dirty="0">
                <a:solidFill>
                  <a:srgbClr val="7030A0"/>
                </a:solidFill>
              </a:rPr>
              <a:t> Parkı, </a:t>
            </a:r>
            <a:r>
              <a:rPr lang="tr-TR" sz="3400" b="1" dirty="0" err="1">
                <a:solidFill>
                  <a:srgbClr val="7030A0"/>
                </a:solidFill>
              </a:rPr>
              <a:t>Bonner</a:t>
            </a:r>
            <a:r>
              <a:rPr lang="tr-TR" sz="3400" b="1" dirty="0">
                <a:solidFill>
                  <a:srgbClr val="7030A0"/>
                </a:solidFill>
              </a:rPr>
              <a:t> </a:t>
            </a:r>
            <a:r>
              <a:rPr lang="tr-TR" sz="3400" b="1" dirty="0" err="1">
                <a:solidFill>
                  <a:srgbClr val="7030A0"/>
                </a:solidFill>
              </a:rPr>
              <a:t>Road</a:t>
            </a:r>
            <a:r>
              <a:rPr lang="tr-TR" sz="3400" b="1" dirty="0">
                <a:solidFill>
                  <a:srgbClr val="7030A0"/>
                </a:solidFill>
              </a:rPr>
              <a:t> Çocuk Evi, Victoria Park Yetimhanesi ve okulu, </a:t>
            </a:r>
            <a:r>
              <a:rPr lang="tr-TR" sz="3400" b="1" dirty="0" err="1">
                <a:solidFill>
                  <a:srgbClr val="7030A0"/>
                </a:solidFill>
              </a:rPr>
              <a:t>St</a:t>
            </a:r>
            <a:r>
              <a:rPr lang="tr-TR" sz="3400" b="1" dirty="0">
                <a:solidFill>
                  <a:srgbClr val="7030A0"/>
                </a:solidFill>
              </a:rPr>
              <a:t>. </a:t>
            </a:r>
            <a:r>
              <a:rPr lang="tr-TR" sz="3400" b="1" dirty="0" err="1">
                <a:solidFill>
                  <a:srgbClr val="7030A0"/>
                </a:solidFill>
              </a:rPr>
              <a:t>Margaret</a:t>
            </a:r>
            <a:r>
              <a:rPr lang="tr-TR" sz="3400" b="1" dirty="0">
                <a:solidFill>
                  <a:srgbClr val="7030A0"/>
                </a:solidFill>
              </a:rPr>
              <a:t> Evi, </a:t>
            </a:r>
            <a:r>
              <a:rPr lang="tr-TR" sz="3400" b="1" dirty="0" err="1">
                <a:solidFill>
                  <a:srgbClr val="7030A0"/>
                </a:solidFill>
              </a:rPr>
              <a:t>Bethnal</a:t>
            </a:r>
            <a:r>
              <a:rPr lang="tr-TR" sz="3400" b="1" dirty="0">
                <a:solidFill>
                  <a:srgbClr val="7030A0"/>
                </a:solidFill>
              </a:rPr>
              <a:t> </a:t>
            </a:r>
            <a:r>
              <a:rPr lang="tr-TR" sz="3400" b="1" dirty="0" err="1">
                <a:solidFill>
                  <a:srgbClr val="7030A0"/>
                </a:solidFill>
              </a:rPr>
              <a:t>Green</a:t>
            </a:r>
            <a:r>
              <a:rPr lang="tr-TR" sz="3400" b="1" dirty="0">
                <a:solidFill>
                  <a:srgbClr val="7030A0"/>
                </a:solidFill>
              </a:rPr>
              <a:t> Çalışma Atölyesi, Üniversite Evi, </a:t>
            </a:r>
            <a:r>
              <a:rPr lang="tr-TR" sz="3400" b="1" dirty="0" err="1">
                <a:solidFill>
                  <a:srgbClr val="7030A0"/>
                </a:solidFill>
              </a:rPr>
              <a:t>St</a:t>
            </a:r>
            <a:r>
              <a:rPr lang="tr-TR" sz="3400" b="1" dirty="0">
                <a:solidFill>
                  <a:srgbClr val="7030A0"/>
                </a:solidFill>
              </a:rPr>
              <a:t>. James Kilisesi ve </a:t>
            </a:r>
            <a:r>
              <a:rPr lang="tr-TR" sz="3400" b="1" dirty="0" err="1">
                <a:solidFill>
                  <a:srgbClr val="7030A0"/>
                </a:solidFill>
              </a:rPr>
              <a:t>Bethnal</a:t>
            </a:r>
            <a:r>
              <a:rPr lang="tr-TR" sz="3400" b="1" dirty="0">
                <a:solidFill>
                  <a:srgbClr val="7030A0"/>
                </a:solidFill>
              </a:rPr>
              <a:t> </a:t>
            </a:r>
            <a:r>
              <a:rPr lang="tr-TR" sz="3400" b="1" dirty="0" err="1">
                <a:solidFill>
                  <a:srgbClr val="7030A0"/>
                </a:solidFill>
              </a:rPr>
              <a:t>Green</a:t>
            </a:r>
            <a:r>
              <a:rPr lang="tr-TR" sz="3400" b="1" dirty="0">
                <a:solidFill>
                  <a:srgbClr val="7030A0"/>
                </a:solidFill>
              </a:rPr>
              <a:t> Çocukluk Müzesi) – Dickens yolu…</a:t>
            </a:r>
          </a:p>
          <a:p>
            <a:pPr>
              <a:buNone/>
            </a:pPr>
            <a:r>
              <a:rPr lang="tr-TR" sz="3400" b="1" dirty="0">
                <a:solidFill>
                  <a:srgbClr val="7030A0"/>
                </a:solidFill>
              </a:rPr>
              <a:t>	2. </a:t>
            </a:r>
            <a:r>
              <a:rPr lang="tr-TR" sz="3400" b="1" dirty="0" err="1">
                <a:solidFill>
                  <a:srgbClr val="00B050"/>
                </a:solidFill>
              </a:rPr>
              <a:t>Dickens’a</a:t>
            </a:r>
            <a:r>
              <a:rPr lang="tr-TR" sz="3400" b="1" dirty="0">
                <a:solidFill>
                  <a:srgbClr val="00B050"/>
                </a:solidFill>
              </a:rPr>
              <a:t> ilişkin okumalar</a:t>
            </a:r>
            <a:r>
              <a:rPr lang="tr-TR" sz="3400" b="1" dirty="0">
                <a:solidFill>
                  <a:srgbClr val="7030A0"/>
                </a:solidFill>
              </a:rPr>
              <a:t>, </a:t>
            </a:r>
            <a:r>
              <a:rPr lang="tr-TR" sz="3400" b="1" i="1" dirty="0" err="1">
                <a:solidFill>
                  <a:srgbClr val="7030A0"/>
                </a:solidFill>
              </a:rPr>
              <a:t>Dickens’ın</a:t>
            </a:r>
            <a:r>
              <a:rPr lang="tr-TR" sz="3400" b="1" i="1" dirty="0">
                <a:solidFill>
                  <a:srgbClr val="7030A0"/>
                </a:solidFill>
              </a:rPr>
              <a:t> Hikâyelerini Resimlemek, Dickens ve Kendi Çocukları, Dickens ve Yaratıcı Okul Etkinlikleri, Dickens El Yazmaları</a:t>
            </a:r>
            <a:r>
              <a:rPr lang="tr-TR" sz="3400" b="1" dirty="0">
                <a:solidFill>
                  <a:srgbClr val="7030A0"/>
                </a:solidFill>
              </a:rPr>
              <a:t> ve </a:t>
            </a:r>
            <a:r>
              <a:rPr lang="tr-TR" sz="3400" b="1" i="1" dirty="0">
                <a:solidFill>
                  <a:srgbClr val="7030A0"/>
                </a:solidFill>
              </a:rPr>
              <a:t>Dickens Müzesi</a:t>
            </a:r>
            <a:r>
              <a:rPr lang="tr-TR" sz="3400" b="1" dirty="0">
                <a:solidFill>
                  <a:srgbClr val="7030A0"/>
                </a:solidFill>
              </a:rPr>
              <a:t> konulu sunumlar…</a:t>
            </a:r>
          </a:p>
          <a:p>
            <a:pPr>
              <a:buNone/>
            </a:pPr>
            <a:r>
              <a:rPr lang="tr-TR" dirty="0"/>
              <a:t> </a:t>
            </a:r>
          </a:p>
        </p:txBody>
      </p:sp>
    </p:spTree>
    <p:extLst>
      <p:ext uri="{BB962C8B-B14F-4D97-AF65-F5344CB8AC3E}">
        <p14:creationId xmlns:p14="http://schemas.microsoft.com/office/powerpoint/2010/main" val="3213591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WordArt 4"/>
          <p:cNvSpPr>
            <a:spLocks noChangeArrowheads="1" noChangeShapeType="1" noTextEdit="1"/>
          </p:cNvSpPr>
          <p:nvPr/>
        </p:nvSpPr>
        <p:spPr bwMode="auto">
          <a:xfrm rot="-337326">
            <a:off x="284163" y="325438"/>
            <a:ext cx="6705600" cy="1447800"/>
          </a:xfrm>
          <a:prstGeom prst="rect">
            <a:avLst/>
          </a:prstGeom>
        </p:spPr>
        <p:txBody>
          <a:bodyPr wrap="none" fromWordArt="1">
            <a:prstTxWarp prst="textWave1">
              <a:avLst>
                <a:gd name="adj1" fmla="val 17352"/>
                <a:gd name="adj2" fmla="val 153"/>
              </a:avLst>
            </a:prstTxWarp>
          </a:bodyPr>
          <a:lstStyle/>
          <a:p>
            <a:pPr algn="ctr"/>
            <a:r>
              <a:rPr lang="tr-TR" sz="3600" kern="10">
                <a:ln w="9525">
                  <a:noFill/>
                  <a:round/>
                  <a:headEnd/>
                  <a:tailEnd/>
                </a:ln>
                <a:solidFill>
                  <a:srgbClr val="BF0000"/>
                </a:solidFill>
                <a:effectLst>
                  <a:outerShdw dist="53882" dir="2700000" algn="ctr" rotWithShape="0">
                    <a:srgbClr val="C0C0C0">
                      <a:alpha val="79999"/>
                    </a:srgbClr>
                  </a:outerShdw>
                </a:effectLst>
                <a:latin typeface="Times New Roman"/>
                <a:cs typeface="Times New Roman"/>
              </a:rPr>
              <a:t>TEŞEKKÜRLER</a:t>
            </a:r>
          </a:p>
        </p:txBody>
      </p:sp>
      <p:pic>
        <p:nvPicPr>
          <p:cNvPr id="112643" name="Picture 7" descr="untitled2"/>
          <p:cNvPicPr>
            <a:picLocks noGrp="1" noChangeAspect="1" noChangeArrowheads="1"/>
          </p:cNvPicPr>
          <p:nvPr>
            <p:ph/>
          </p:nvPr>
        </p:nvPicPr>
        <p:blipFill>
          <a:blip r:embed="rId3" cstate="print"/>
          <a:srcRect/>
          <a:stretch>
            <a:fillRect/>
          </a:stretch>
        </p:blipFill>
        <p:spPr>
          <a:xfrm>
            <a:off x="1600200" y="1524000"/>
            <a:ext cx="5334000" cy="4473575"/>
          </a:xfrm>
        </p:spPr>
      </p:pic>
      <p:sp>
        <p:nvSpPr>
          <p:cNvPr id="112644" name="3 Dikdörtgen"/>
          <p:cNvSpPr>
            <a:spLocks noChangeArrowheads="1"/>
          </p:cNvSpPr>
          <p:nvPr/>
        </p:nvSpPr>
        <p:spPr bwMode="auto">
          <a:xfrm>
            <a:off x="2209800" y="5867400"/>
            <a:ext cx="5486400" cy="646113"/>
          </a:xfrm>
          <a:prstGeom prst="rect">
            <a:avLst/>
          </a:prstGeom>
          <a:noFill/>
          <a:ln w="9525">
            <a:noFill/>
            <a:miter lim="800000"/>
            <a:headEnd/>
            <a:tailEnd/>
          </a:ln>
        </p:spPr>
        <p:txBody>
          <a:bodyPr>
            <a:spAutoFit/>
          </a:bodyPr>
          <a:lstStyle/>
          <a:p>
            <a:pPr eaLnBrk="1" hangingPunct="1"/>
            <a:r>
              <a:rPr lang="tr-TR" b="1"/>
              <a:t>Hazırlayan:</a:t>
            </a:r>
            <a:r>
              <a:rPr lang="tr-TR"/>
              <a:t> Ceren Karadeniz</a:t>
            </a:r>
          </a:p>
          <a:p>
            <a:pPr eaLnBrk="1" hangingPunct="1"/>
            <a:r>
              <a:rPr lang="tr-TR" b="1"/>
              <a:t>Fotoğraflar: </a:t>
            </a:r>
            <a:r>
              <a:rPr lang="tr-TR"/>
              <a:t>Ceren Karadeniz (fotoğraf arşivi)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836712"/>
            <a:ext cx="6870700" cy="762000"/>
          </a:xfrm>
        </p:spPr>
        <p:txBody>
          <a:bodyPr/>
          <a:lstStyle/>
          <a:p>
            <a:pPr eaLnBrk="1" hangingPunct="1"/>
            <a:r>
              <a:rPr lang="tr-TR" sz="4000" b="1" dirty="0">
                <a:solidFill>
                  <a:schemeClr val="folHlink"/>
                </a:solidFill>
              </a:rPr>
              <a:t>Kentin Altında Ne Var?</a:t>
            </a:r>
            <a:endParaRPr lang="en-US" sz="4000" b="1" dirty="0">
              <a:solidFill>
                <a:schemeClr val="folHlink"/>
              </a:solidFill>
            </a:endParaRPr>
          </a:p>
        </p:txBody>
      </p:sp>
      <p:sp>
        <p:nvSpPr>
          <p:cNvPr id="41987" name="Rectangle 3"/>
          <p:cNvSpPr>
            <a:spLocks noGrp="1" noChangeArrowheads="1"/>
          </p:cNvSpPr>
          <p:nvPr>
            <p:ph type="body" idx="1"/>
          </p:nvPr>
        </p:nvSpPr>
        <p:spPr>
          <a:xfrm>
            <a:off x="395536" y="1988840"/>
            <a:ext cx="6781800" cy="4648200"/>
          </a:xfrm>
        </p:spPr>
        <p:txBody>
          <a:bodyPr/>
          <a:lstStyle/>
          <a:p>
            <a:pPr eaLnBrk="1" hangingPunct="1">
              <a:buFontTx/>
              <a:buNone/>
            </a:pPr>
            <a:r>
              <a:rPr lang="tr-TR" dirty="0"/>
              <a:t>   </a:t>
            </a:r>
            <a:r>
              <a:rPr lang="tr-TR" b="1" dirty="0"/>
              <a:t>Frankfurt Çocuk Müzesi’nin tasarladığı bu sergide kentin tarihi, coğrafyası, jeolojisi, biyolojik yaşamı, arkeolojik zenginlikleri ve sosyal yaşam ile ilgili temel bilgiler aktarılmakta.Arkeoloji bölümü de bu alt bölümlerden biri...</a:t>
            </a:r>
            <a:endParaRPr lang="en-US" b="1" dirty="0"/>
          </a:p>
        </p:txBody>
      </p:sp>
      <p:sp>
        <p:nvSpPr>
          <p:cNvPr id="41988" name="Rectangle 5"/>
          <p:cNvSpPr>
            <a:spLocks noChangeArrowheads="1"/>
          </p:cNvSpPr>
          <p:nvPr/>
        </p:nvSpPr>
        <p:spPr bwMode="auto">
          <a:xfrm>
            <a:off x="0" y="0"/>
            <a:ext cx="3162300" cy="366713"/>
          </a:xfrm>
          <a:prstGeom prst="rect">
            <a:avLst/>
          </a:prstGeom>
          <a:noFill/>
          <a:ln w="9525">
            <a:noFill/>
            <a:miter lim="800000"/>
            <a:headEnd/>
            <a:tailEnd/>
          </a:ln>
        </p:spPr>
        <p:txBody>
          <a:bodyPr wrap="none">
            <a:spAutoFit/>
          </a:bodyPr>
          <a:lstStyle/>
          <a:p>
            <a:pPr eaLnBrk="1" hangingPunct="1">
              <a:spcBef>
                <a:spcPct val="30000"/>
              </a:spcBef>
            </a:pPr>
            <a:r>
              <a:rPr lang="tr-TR" b="1" u="sng">
                <a:solidFill>
                  <a:schemeClr val="tx2"/>
                </a:solidFill>
              </a:rPr>
              <a:t>ÖRNEK SERGİ: ALMANYA</a:t>
            </a:r>
            <a:endParaRPr lang="en-US" b="1" u="sng">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DSCN825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6083" name="Rectangle 5"/>
          <p:cNvSpPr>
            <a:spLocks noChangeArrowheads="1"/>
          </p:cNvSpPr>
          <p:nvPr/>
        </p:nvSpPr>
        <p:spPr bwMode="auto">
          <a:xfrm>
            <a:off x="0" y="0"/>
            <a:ext cx="3228975" cy="723900"/>
          </a:xfrm>
          <a:prstGeom prst="rect">
            <a:avLst/>
          </a:prstGeom>
          <a:noFill/>
          <a:ln w="9525">
            <a:noFill/>
            <a:miter lim="800000"/>
            <a:headEnd/>
            <a:tailEnd/>
          </a:ln>
        </p:spPr>
        <p:txBody>
          <a:bodyPr wrap="none">
            <a:spAutoFit/>
          </a:bodyPr>
          <a:lstStyle/>
          <a:p>
            <a:pPr eaLnBrk="1" hangingPunct="1">
              <a:spcBef>
                <a:spcPct val="30000"/>
              </a:spcBef>
            </a:pPr>
            <a:r>
              <a:rPr lang="tr-TR" b="1">
                <a:solidFill>
                  <a:schemeClr val="bg1"/>
                </a:solidFill>
                <a:latin typeface="Tahoma" pitchFamily="34" charset="0"/>
              </a:rPr>
              <a:t>Frankfurt Çocuk Müzesi </a:t>
            </a:r>
          </a:p>
          <a:p>
            <a:pPr eaLnBrk="1" hangingPunct="1">
              <a:spcBef>
                <a:spcPct val="30000"/>
              </a:spcBef>
            </a:pPr>
            <a:r>
              <a:rPr lang="tr-TR" b="1">
                <a:solidFill>
                  <a:schemeClr val="bg1"/>
                </a:solidFill>
                <a:latin typeface="Tahoma" pitchFamily="34" charset="0"/>
              </a:rPr>
              <a:t>Su ve Kanalizasyon Sergisi</a:t>
            </a:r>
            <a:endParaRPr lang="en-US" b="1">
              <a:solidFill>
                <a:schemeClr val="bg1"/>
              </a:solidFill>
              <a:latin typeface="Tahom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DSCN824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155" name="Rectangle 5"/>
          <p:cNvSpPr>
            <a:spLocks noChangeArrowheads="1"/>
          </p:cNvSpPr>
          <p:nvPr/>
        </p:nvSpPr>
        <p:spPr bwMode="auto">
          <a:xfrm>
            <a:off x="4311650" y="0"/>
            <a:ext cx="4832350" cy="366713"/>
          </a:xfrm>
          <a:prstGeom prst="rect">
            <a:avLst/>
          </a:prstGeom>
          <a:noFill/>
          <a:ln w="9525">
            <a:noFill/>
            <a:miter lim="800000"/>
            <a:headEnd/>
            <a:tailEnd/>
          </a:ln>
        </p:spPr>
        <p:txBody>
          <a:bodyPr wrap="none">
            <a:spAutoFit/>
          </a:bodyPr>
          <a:lstStyle/>
          <a:p>
            <a:pPr eaLnBrk="1" hangingPunct="1">
              <a:spcBef>
                <a:spcPct val="30000"/>
              </a:spcBef>
            </a:pPr>
            <a:r>
              <a:rPr lang="tr-TR" b="1">
                <a:solidFill>
                  <a:schemeClr val="bg1"/>
                </a:solidFill>
                <a:latin typeface="Tahoma" pitchFamily="34" charset="0"/>
              </a:rPr>
              <a:t>Frankfurt Çocuk Müzesi Arkeoloji Sergisi</a:t>
            </a:r>
            <a:endParaRPr lang="en-US" b="1">
              <a:solidFill>
                <a:schemeClr val="bg1"/>
              </a:solidFill>
              <a:latin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827584" y="3717032"/>
            <a:ext cx="6353021" cy="707886"/>
          </a:xfrm>
          <a:prstGeom prst="rect">
            <a:avLst/>
          </a:prstGeom>
        </p:spPr>
        <p:txBody>
          <a:bodyPr wrap="none">
            <a:spAutoFit/>
          </a:bodyPr>
          <a:lstStyle/>
          <a:p>
            <a:r>
              <a:rPr lang="tr-TR" sz="4000" b="1" dirty="0">
                <a:solidFill>
                  <a:schemeClr val="accent4">
                    <a:lumMod val="75000"/>
                  </a:schemeClr>
                </a:solidFill>
                <a:latin typeface="Comic Sans MS" pitchFamily="66" charset="0"/>
              </a:rPr>
              <a:t>MIAMI ÇOCUK MÜZESİ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a:xfrm>
            <a:off x="685800" y="990600"/>
            <a:ext cx="7772400" cy="533400"/>
          </a:xfrm>
        </p:spPr>
        <p:txBody>
          <a:bodyPr/>
          <a:lstStyle/>
          <a:p>
            <a:pPr eaLnBrk="1" hangingPunct="1"/>
            <a:r>
              <a:rPr lang="tr-TR" sz="3500" b="1">
                <a:solidFill>
                  <a:srgbClr val="CC00CC"/>
                </a:solidFill>
                <a:latin typeface="Comic Sans MS" pitchFamily="66" charset="0"/>
              </a:rPr>
              <a:t>Ziyaretçi Sayısı</a:t>
            </a:r>
            <a:endParaRPr lang="en-US" sz="3500" b="1">
              <a:solidFill>
                <a:srgbClr val="CC00CC"/>
              </a:solidFill>
              <a:latin typeface="Comic Sans MS" pitchFamily="66" charset="0"/>
            </a:endParaRPr>
          </a:p>
        </p:txBody>
      </p:sp>
      <p:graphicFrame>
        <p:nvGraphicFramePr>
          <p:cNvPr id="1026" name="Object 7"/>
          <p:cNvGraphicFramePr>
            <a:graphicFrameLocks noGrp="1" noChangeAspect="1"/>
          </p:cNvGraphicFramePr>
          <p:nvPr>
            <p:ph type="chart" sz="half" idx="1"/>
          </p:nvPr>
        </p:nvGraphicFramePr>
        <p:xfrm>
          <a:off x="228600" y="1524000"/>
          <a:ext cx="3962400" cy="4268788"/>
        </p:xfrm>
        <a:graphic>
          <a:graphicData uri="http://schemas.openxmlformats.org/presentationml/2006/ole">
            <mc:AlternateContent xmlns:mc="http://schemas.openxmlformats.org/markup-compatibility/2006">
              <mc:Choice xmlns:v="urn:schemas-microsoft-com:vml" Requires="v">
                <p:oleObj spid="_x0000_s1035" name="Chart" r:id="rId3" imgW="3457377" imgH="3724351" progId="MSGraph.Chart.8">
                  <p:embed followColorScheme="full"/>
                </p:oleObj>
              </mc:Choice>
              <mc:Fallback>
                <p:oleObj name="Chart" r:id="rId3" imgW="3457377" imgH="3724351"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3962400" cy="426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8"/>
          <p:cNvSpPr>
            <a:spLocks noGrp="1" noChangeArrowheads="1"/>
          </p:cNvSpPr>
          <p:nvPr>
            <p:ph type="body" sz="half" idx="2"/>
          </p:nvPr>
        </p:nvSpPr>
        <p:spPr>
          <a:xfrm>
            <a:off x="4139952" y="2204864"/>
            <a:ext cx="5004048" cy="2794992"/>
          </a:xfrm>
          <a:solidFill>
            <a:schemeClr val="bg1"/>
          </a:solidFill>
        </p:spPr>
        <p:txBody>
          <a:bodyPr>
            <a:normAutofit lnSpcReduction="10000"/>
          </a:bodyPr>
          <a:lstStyle/>
          <a:p>
            <a:pPr eaLnBrk="1" hangingPunct="1"/>
            <a:r>
              <a:rPr lang="tr-TR" sz="2200" b="1" dirty="0">
                <a:solidFill>
                  <a:srgbClr val="CC00CC"/>
                </a:solidFill>
                <a:latin typeface="Comic Sans MS" pitchFamily="66" charset="0"/>
              </a:rPr>
              <a:t>1985:</a:t>
            </a:r>
            <a:r>
              <a:rPr lang="tr-TR" sz="2200" b="1" dirty="0">
                <a:latin typeface="Comic Sans MS" pitchFamily="66" charset="0"/>
              </a:rPr>
              <a:t> 9300 ziyaretçi</a:t>
            </a:r>
          </a:p>
          <a:p>
            <a:pPr eaLnBrk="1" hangingPunct="1"/>
            <a:r>
              <a:rPr lang="tr-TR" sz="2200" b="1" dirty="0">
                <a:solidFill>
                  <a:srgbClr val="CC00CC"/>
                </a:solidFill>
                <a:latin typeface="Comic Sans MS" pitchFamily="66" charset="0"/>
              </a:rPr>
              <a:t>1986:</a:t>
            </a:r>
            <a:r>
              <a:rPr lang="tr-TR" sz="2200" b="1" dirty="0">
                <a:latin typeface="Comic Sans MS" pitchFamily="66" charset="0"/>
              </a:rPr>
              <a:t> 10.500 ziyaretçi</a:t>
            </a:r>
          </a:p>
          <a:p>
            <a:pPr eaLnBrk="1" hangingPunct="1"/>
            <a:r>
              <a:rPr lang="tr-TR" sz="2200" b="1" dirty="0">
                <a:solidFill>
                  <a:srgbClr val="CC00CC"/>
                </a:solidFill>
                <a:latin typeface="Comic Sans MS" pitchFamily="66" charset="0"/>
              </a:rPr>
              <a:t>1987:</a:t>
            </a:r>
            <a:r>
              <a:rPr lang="tr-TR" sz="2200" b="1" dirty="0">
                <a:latin typeface="Comic Sans MS" pitchFamily="66" charset="0"/>
              </a:rPr>
              <a:t> 18.900 ziyaretçi</a:t>
            </a:r>
          </a:p>
          <a:p>
            <a:pPr eaLnBrk="1" hangingPunct="1"/>
            <a:r>
              <a:rPr lang="tr-TR" sz="2200" b="1" dirty="0">
                <a:solidFill>
                  <a:srgbClr val="CC00CC"/>
                </a:solidFill>
                <a:latin typeface="Comic Sans MS" pitchFamily="66" charset="0"/>
              </a:rPr>
              <a:t>1988 – 1990:</a:t>
            </a:r>
            <a:r>
              <a:rPr lang="tr-TR" sz="2200" b="1" dirty="0">
                <a:latin typeface="Comic Sans MS" pitchFamily="66" charset="0"/>
              </a:rPr>
              <a:t> 137.000 ziyaretçi</a:t>
            </a:r>
          </a:p>
          <a:p>
            <a:pPr eaLnBrk="1" hangingPunct="1"/>
            <a:r>
              <a:rPr lang="tr-TR" sz="2200" b="1" dirty="0">
                <a:solidFill>
                  <a:srgbClr val="CC00CC"/>
                </a:solidFill>
                <a:latin typeface="Comic Sans MS" pitchFamily="66" charset="0"/>
              </a:rPr>
              <a:t>1990:</a:t>
            </a:r>
            <a:r>
              <a:rPr lang="tr-TR" sz="2200" b="1" dirty="0">
                <a:latin typeface="Comic Sans MS" pitchFamily="66" charset="0"/>
              </a:rPr>
              <a:t> 900.000 ziyaretçi</a:t>
            </a:r>
          </a:p>
          <a:p>
            <a:pPr eaLnBrk="1" hangingPunct="1"/>
            <a:r>
              <a:rPr lang="tr-TR" sz="2200" b="1" dirty="0">
                <a:solidFill>
                  <a:srgbClr val="CC00CC"/>
                </a:solidFill>
                <a:latin typeface="Comic Sans MS" pitchFamily="66" charset="0"/>
              </a:rPr>
              <a:t>1997: </a:t>
            </a:r>
            <a:r>
              <a:rPr lang="tr-TR" sz="2200" b="1" dirty="0">
                <a:latin typeface="Comic Sans MS" pitchFamily="66" charset="0"/>
              </a:rPr>
              <a:t>1.100.000 ziyaretçi</a:t>
            </a:r>
          </a:p>
          <a:p>
            <a:pPr eaLnBrk="1" hangingPunct="1"/>
            <a:r>
              <a:rPr lang="tr-TR" sz="2200" b="1" dirty="0">
                <a:solidFill>
                  <a:srgbClr val="CC00CC"/>
                </a:solidFill>
                <a:latin typeface="Comic Sans MS" pitchFamily="66" charset="0"/>
              </a:rPr>
              <a:t>2005: </a:t>
            </a:r>
            <a:r>
              <a:rPr lang="tr-TR" sz="2200" b="1" dirty="0">
                <a:latin typeface="Comic Sans MS" pitchFamily="66" charset="0"/>
              </a:rPr>
              <a:t>1.127.000 ziyaretçi</a:t>
            </a:r>
            <a:endParaRPr lang="en-US" sz="2200" b="1"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533400"/>
          </a:xfrm>
        </p:spPr>
        <p:txBody>
          <a:bodyPr/>
          <a:lstStyle/>
          <a:p>
            <a:pPr eaLnBrk="1" hangingPunct="1"/>
            <a:r>
              <a:rPr lang="tr-TR" sz="3100" b="1">
                <a:solidFill>
                  <a:srgbClr val="0000FF"/>
                </a:solidFill>
                <a:latin typeface="Comic Sans MS" pitchFamily="66" charset="0"/>
              </a:rPr>
              <a:t>MÜZENİN SERGİLERİ</a:t>
            </a:r>
            <a:endParaRPr lang="en-US" sz="3100" b="1">
              <a:solidFill>
                <a:srgbClr val="0000FF"/>
              </a:solidFill>
              <a:latin typeface="Comic Sans MS" pitchFamily="66" charset="0"/>
            </a:endParaRPr>
          </a:p>
        </p:txBody>
      </p:sp>
      <p:sp>
        <p:nvSpPr>
          <p:cNvPr id="15363" name="Rectangle 3"/>
          <p:cNvSpPr>
            <a:spLocks noGrp="1" noChangeArrowheads="1"/>
          </p:cNvSpPr>
          <p:nvPr>
            <p:ph type="body" idx="1"/>
          </p:nvPr>
        </p:nvSpPr>
        <p:spPr>
          <a:xfrm>
            <a:off x="395536" y="1052736"/>
            <a:ext cx="7772400" cy="5334000"/>
          </a:xfrm>
        </p:spPr>
        <p:txBody>
          <a:bodyPr/>
          <a:lstStyle/>
          <a:p>
            <a:pPr eaLnBrk="1" hangingPunct="1">
              <a:lnSpc>
                <a:spcPct val="80000"/>
              </a:lnSpc>
              <a:buFontTx/>
              <a:buNone/>
            </a:pPr>
            <a:r>
              <a:rPr lang="tr-TR" sz="2800" b="1" u="sng" dirty="0">
                <a:solidFill>
                  <a:srgbClr val="660066"/>
                </a:solidFill>
                <a:latin typeface="Comic Sans MS" pitchFamily="66" charset="0"/>
              </a:rPr>
              <a:t>I – SÜREKLİ SERGİLER</a:t>
            </a:r>
            <a:r>
              <a:rPr lang="tr-TR" sz="2800" b="1" dirty="0">
                <a:latin typeface="Comic Sans MS" pitchFamily="66" charset="0"/>
              </a:rPr>
              <a:t> </a:t>
            </a:r>
          </a:p>
          <a:p>
            <a:pPr eaLnBrk="1" hangingPunct="1">
              <a:lnSpc>
                <a:spcPct val="80000"/>
              </a:lnSpc>
            </a:pPr>
            <a:r>
              <a:rPr lang="tr-TR" sz="2100" b="1" dirty="0">
                <a:latin typeface="Comic Sans MS" pitchFamily="66" charset="0"/>
              </a:rPr>
              <a:t>Hayal Kalesi</a:t>
            </a:r>
          </a:p>
          <a:p>
            <a:pPr eaLnBrk="1" hangingPunct="1">
              <a:lnSpc>
                <a:spcPct val="80000"/>
              </a:lnSpc>
            </a:pPr>
            <a:r>
              <a:rPr lang="tr-TR" sz="2100" b="1" dirty="0">
                <a:latin typeface="Comic Sans MS" pitchFamily="66" charset="0"/>
              </a:rPr>
              <a:t>Banka</a:t>
            </a:r>
          </a:p>
          <a:p>
            <a:pPr eaLnBrk="1" hangingPunct="1">
              <a:lnSpc>
                <a:spcPct val="80000"/>
              </a:lnSpc>
            </a:pPr>
            <a:r>
              <a:rPr lang="tr-TR" sz="2100" b="1" dirty="0">
                <a:latin typeface="Comic Sans MS" pitchFamily="66" charset="0"/>
              </a:rPr>
              <a:t>Sağlıklı Yaşam ve Güzellik Merkezi</a:t>
            </a:r>
          </a:p>
          <a:p>
            <a:pPr eaLnBrk="1" hangingPunct="1">
              <a:lnSpc>
                <a:spcPct val="80000"/>
              </a:lnSpc>
            </a:pPr>
            <a:r>
              <a:rPr lang="tr-TR" sz="2100" b="1" dirty="0">
                <a:latin typeface="Comic Sans MS" pitchFamily="66" charset="0"/>
              </a:rPr>
              <a:t>Evcil Hayvan Bakım Merkezi</a:t>
            </a:r>
          </a:p>
          <a:p>
            <a:pPr eaLnBrk="1" hangingPunct="1">
              <a:lnSpc>
                <a:spcPct val="80000"/>
              </a:lnSpc>
            </a:pPr>
            <a:r>
              <a:rPr lang="tr-TR" sz="2100" b="1" dirty="0">
                <a:latin typeface="Comic Sans MS" pitchFamily="66" charset="0"/>
              </a:rPr>
              <a:t>Güvenlik Bölgesi</a:t>
            </a:r>
          </a:p>
          <a:p>
            <a:pPr eaLnBrk="1" hangingPunct="1">
              <a:lnSpc>
                <a:spcPct val="80000"/>
              </a:lnSpc>
            </a:pPr>
            <a:r>
              <a:rPr lang="tr-TR" sz="2100" b="1" dirty="0">
                <a:latin typeface="Comic Sans MS" pitchFamily="66" charset="0"/>
              </a:rPr>
              <a:t>Süpermarket</a:t>
            </a:r>
          </a:p>
          <a:p>
            <a:pPr eaLnBrk="1" hangingPunct="1">
              <a:lnSpc>
                <a:spcPct val="80000"/>
              </a:lnSpc>
            </a:pPr>
            <a:r>
              <a:rPr lang="tr-TR" sz="2100" b="1" dirty="0">
                <a:latin typeface="Comic Sans MS" pitchFamily="66" charset="0"/>
              </a:rPr>
              <a:t>Okyanus Tankı </a:t>
            </a:r>
          </a:p>
          <a:p>
            <a:pPr eaLnBrk="1" hangingPunct="1">
              <a:lnSpc>
                <a:spcPct val="80000"/>
              </a:lnSpc>
            </a:pPr>
            <a:r>
              <a:rPr lang="tr-TR" sz="2100" b="1" dirty="0">
                <a:latin typeface="Comic Sans MS" pitchFamily="66" charset="0"/>
              </a:rPr>
              <a:t>Sen, Ben ve </a:t>
            </a:r>
            <a:r>
              <a:rPr lang="tr-TR" sz="2100" b="1" dirty="0" err="1">
                <a:latin typeface="Comic Sans MS" pitchFamily="66" charset="0"/>
              </a:rPr>
              <a:t>Teddy</a:t>
            </a:r>
            <a:r>
              <a:rPr lang="tr-TR" sz="2100" b="1" dirty="0">
                <a:latin typeface="Comic Sans MS" pitchFamily="66" charset="0"/>
              </a:rPr>
              <a:t> </a:t>
            </a:r>
            <a:r>
              <a:rPr lang="tr-TR" sz="2100" b="1" dirty="0" err="1">
                <a:latin typeface="Comic Sans MS" pitchFamily="66" charset="0"/>
              </a:rPr>
              <a:t>Bear</a:t>
            </a:r>
            <a:r>
              <a:rPr lang="tr-TR" sz="2100" b="1" dirty="0">
                <a:latin typeface="Comic Sans MS" pitchFamily="66" charset="0"/>
              </a:rPr>
              <a:t> Oyuncak Ayıları</a:t>
            </a:r>
          </a:p>
          <a:p>
            <a:pPr eaLnBrk="1" hangingPunct="1">
              <a:lnSpc>
                <a:spcPct val="80000"/>
              </a:lnSpc>
            </a:pPr>
            <a:r>
              <a:rPr lang="tr-TR" sz="2100" b="1" dirty="0" err="1">
                <a:latin typeface="Comic Sans MS" pitchFamily="66" charset="0"/>
              </a:rPr>
              <a:t>Miami</a:t>
            </a:r>
            <a:r>
              <a:rPr lang="tr-TR" sz="2100" b="1" dirty="0">
                <a:latin typeface="Comic Sans MS" pitchFamily="66" charset="0"/>
              </a:rPr>
              <a:t> Limanı</a:t>
            </a:r>
          </a:p>
          <a:p>
            <a:pPr eaLnBrk="1" hangingPunct="1">
              <a:lnSpc>
                <a:spcPct val="80000"/>
              </a:lnSpc>
            </a:pPr>
            <a:r>
              <a:rPr lang="tr-TR" sz="2100" b="1" dirty="0" err="1">
                <a:latin typeface="Comic Sans MS" pitchFamily="66" charset="0"/>
              </a:rPr>
              <a:t>Miami</a:t>
            </a:r>
            <a:r>
              <a:rPr lang="tr-TR" sz="2100" b="1" dirty="0">
                <a:latin typeface="Comic Sans MS" pitchFamily="66" charset="0"/>
              </a:rPr>
              <a:t> Hakkında</a:t>
            </a:r>
          </a:p>
          <a:p>
            <a:pPr eaLnBrk="1" hangingPunct="1">
              <a:lnSpc>
                <a:spcPct val="80000"/>
              </a:lnSpc>
            </a:pPr>
            <a:r>
              <a:rPr lang="tr-TR" sz="2100" b="1" dirty="0">
                <a:latin typeface="Comic Sans MS" pitchFamily="66" charset="0"/>
              </a:rPr>
              <a:t>Deniz ve Ben</a:t>
            </a:r>
          </a:p>
          <a:p>
            <a:pPr eaLnBrk="1" hangingPunct="1">
              <a:lnSpc>
                <a:spcPct val="80000"/>
              </a:lnSpc>
            </a:pPr>
            <a:r>
              <a:rPr lang="tr-TR" sz="2100" b="1" dirty="0">
                <a:latin typeface="Comic Sans MS" pitchFamily="66" charset="0"/>
              </a:rPr>
              <a:t>Sanat Hakkında</a:t>
            </a:r>
          </a:p>
          <a:p>
            <a:pPr eaLnBrk="1" hangingPunct="1">
              <a:lnSpc>
                <a:spcPct val="80000"/>
              </a:lnSpc>
            </a:pPr>
            <a:r>
              <a:rPr lang="tr-TR" sz="2100" b="1" dirty="0">
                <a:latin typeface="Comic Sans MS" pitchFamily="66" charset="0"/>
              </a:rPr>
              <a:t>Müzik Stüdyosu </a:t>
            </a:r>
          </a:p>
          <a:p>
            <a:pPr eaLnBrk="1" hangingPunct="1">
              <a:lnSpc>
                <a:spcPct val="80000"/>
              </a:lnSpc>
            </a:pPr>
            <a:r>
              <a:rPr lang="tr-TR" sz="2100" b="1" dirty="0" err="1">
                <a:latin typeface="Comic Sans MS" pitchFamily="66" charset="0"/>
              </a:rPr>
              <a:t>MiChiMu</a:t>
            </a:r>
            <a:r>
              <a:rPr lang="tr-TR" sz="2100" b="1" dirty="0">
                <a:latin typeface="Comic Sans MS" pitchFamily="66" charset="0"/>
              </a:rPr>
              <a:t> Dağı </a:t>
            </a:r>
            <a:r>
              <a:rPr lang="tr-TR" sz="2100" b="1" i="1" dirty="0">
                <a:latin typeface="Comic Sans MS" pitchFamily="66" charset="0"/>
              </a:rPr>
              <a:t>(</a:t>
            </a:r>
            <a:r>
              <a:rPr lang="tr-TR" sz="2100" b="1" i="1" dirty="0" err="1">
                <a:latin typeface="Comic Sans MS" pitchFamily="66" charset="0"/>
              </a:rPr>
              <a:t>Miami</a:t>
            </a:r>
            <a:r>
              <a:rPr lang="tr-TR" sz="2100" b="1" i="1" dirty="0">
                <a:latin typeface="Comic Sans MS" pitchFamily="66" charset="0"/>
              </a:rPr>
              <a:t> Çocuk Müzesi Dağı)</a:t>
            </a:r>
          </a:p>
          <a:p>
            <a:pPr eaLnBrk="1" hangingPunct="1">
              <a:lnSpc>
                <a:spcPct val="80000"/>
              </a:lnSpc>
            </a:pPr>
            <a:r>
              <a:rPr lang="tr-TR" sz="2100" b="1" dirty="0">
                <a:latin typeface="Comic Sans MS" pitchFamily="66" charset="0"/>
              </a:rPr>
              <a:t>Karnaval (Yapım Aşamasında)</a:t>
            </a:r>
            <a:endParaRPr lang="en-US" sz="2100" b="1" dirty="0">
              <a:latin typeface="Comic Sans MS" pitchFamily="66" charset="0"/>
            </a:endParaRPr>
          </a:p>
        </p:txBody>
      </p:sp>
    </p:spTree>
  </p:cSld>
  <p:clrMapOvr>
    <a:masterClrMapping/>
  </p:clrMapOvr>
</p:sld>
</file>

<file path=ppt/theme/theme1.xml><?xml version="1.0" encoding="utf-8"?>
<a:theme xmlns:a="http://schemas.openxmlformats.org/drawingml/2006/main" name="Kid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Kids-PowerPoint-Template</Template>
  <TotalTime>453</TotalTime>
  <Words>1327</Words>
  <Application>Microsoft Office PowerPoint</Application>
  <PresentationFormat>Ekran Gösterisi (4:3)</PresentationFormat>
  <Paragraphs>147</Paragraphs>
  <Slides>33</Slides>
  <Notes>9</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33</vt:i4>
      </vt:variant>
    </vt:vector>
  </HeadingPairs>
  <TitlesOfParts>
    <vt:vector size="41" baseType="lpstr">
      <vt:lpstr>Arial</vt:lpstr>
      <vt:lpstr>Calibri</vt:lpstr>
      <vt:lpstr>Comic Sans MS</vt:lpstr>
      <vt:lpstr>Microsoft New Tai Lue</vt:lpstr>
      <vt:lpstr>Tahoma</vt:lpstr>
      <vt:lpstr>Times New Roman</vt:lpstr>
      <vt:lpstr>Kids-PowerPoint-Template</vt:lpstr>
      <vt:lpstr>Chart</vt:lpstr>
      <vt:lpstr>ÇOCUK  MÜZELERİ </vt:lpstr>
      <vt:lpstr>PowerPoint Sunusu</vt:lpstr>
      <vt:lpstr>PowerPoint Sunusu</vt:lpstr>
      <vt:lpstr>Kentin Altında Ne Var?</vt:lpstr>
      <vt:lpstr>PowerPoint Sunusu</vt:lpstr>
      <vt:lpstr>PowerPoint Sunusu</vt:lpstr>
      <vt:lpstr>PowerPoint Sunusu</vt:lpstr>
      <vt:lpstr>Ziyaretçi Sayısı</vt:lpstr>
      <vt:lpstr>MÜZENİN SERGİLERİ</vt:lpstr>
      <vt:lpstr>PowerPoint Sunusu</vt:lpstr>
      <vt:lpstr>PowerPoint Sunusu</vt:lpstr>
      <vt:lpstr>PowerPoint Sunusu</vt:lpstr>
      <vt:lpstr>Çocuk Sanatları Müzesi</vt:lpstr>
      <vt:lpstr>PowerPoint Sunusu</vt:lpstr>
      <vt:lpstr>PowerPoint Sunusu</vt:lpstr>
      <vt:lpstr>New York Çocuk Sanatları Müzesi</vt:lpstr>
      <vt:lpstr>tweet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AİLE HİKAYESİ</vt:lpstr>
      <vt:lpstr>Müzede Eğitim</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MÜZELERİ </dc:title>
  <dc:creator>Ceren Karadeniz</dc:creator>
  <cp:lastModifiedBy>Ceren Karadeniz</cp:lastModifiedBy>
  <cp:revision>55</cp:revision>
  <dcterms:created xsi:type="dcterms:W3CDTF">2013-11-07T19:19:56Z</dcterms:created>
  <dcterms:modified xsi:type="dcterms:W3CDTF">2020-03-18T11:01:30Z</dcterms:modified>
</cp:coreProperties>
</file>