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98" r:id="rId3"/>
    <p:sldId id="301" r:id="rId4"/>
    <p:sldId id="305" r:id="rId5"/>
    <p:sldId id="304" r:id="rId6"/>
    <p:sldId id="307" r:id="rId7"/>
    <p:sldId id="308" r:id="rId8"/>
    <p:sldId id="309" r:id="rId9"/>
    <p:sldId id="257" r:id="rId10"/>
    <p:sldId id="259" r:id="rId11"/>
    <p:sldId id="311" r:id="rId12"/>
    <p:sldId id="260" r:id="rId13"/>
    <p:sldId id="261" r:id="rId14"/>
    <p:sldId id="306" r:id="rId15"/>
    <p:sldId id="262" r:id="rId16"/>
    <p:sldId id="272" r:id="rId17"/>
    <p:sldId id="274" r:id="rId18"/>
    <p:sldId id="275" r:id="rId19"/>
    <p:sldId id="291" r:id="rId20"/>
    <p:sldId id="288" r:id="rId21"/>
    <p:sldId id="289" r:id="rId22"/>
    <p:sldId id="290" r:id="rId23"/>
    <p:sldId id="263" r:id="rId24"/>
    <p:sldId id="270" r:id="rId25"/>
    <p:sldId id="297" r:id="rId26"/>
    <p:sldId id="265" r:id="rId27"/>
    <p:sldId id="264" r:id="rId28"/>
    <p:sldId id="271" r:id="rId29"/>
    <p:sldId id="310" r:id="rId30"/>
    <p:sldId id="279" r:id="rId31"/>
    <p:sldId id="292" r:id="rId32"/>
    <p:sldId id="280" r:id="rId33"/>
    <p:sldId id="284" r:id="rId34"/>
    <p:sldId id="312" r:id="rId35"/>
    <p:sldId id="314" r:id="rId36"/>
    <p:sldId id="315" r:id="rId37"/>
    <p:sldId id="267" r:id="rId38"/>
    <p:sldId id="293" r:id="rId39"/>
    <p:sldId id="294" r:id="rId40"/>
    <p:sldId id="295" r:id="rId41"/>
    <p:sldId id="300" r:id="rId42"/>
    <p:sldId id="266" r:id="rId43"/>
    <p:sldId id="268" r:id="rId44"/>
    <p:sldId id="299" r:id="rId45"/>
    <p:sldId id="302" r:id="rId46"/>
    <p:sldId id="296" r:id="rId47"/>
    <p:sldId id="273" r:id="rId48"/>
    <p:sldId id="276" r:id="rId49"/>
    <p:sldId id="313" r:id="rId50"/>
    <p:sldId id="285" r:id="rId51"/>
    <p:sldId id="283" r:id="rId52"/>
    <p:sldId id="286" r:id="rId53"/>
    <p:sldId id="303" r:id="rId5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A23AB5C1-CFAA-4473-B157-79CA4C1582E0}" type="datetimeFigureOut">
              <a:rPr lang="en-US" smtClean="0"/>
              <a:t>4/14/2020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4CB9D86-380C-43B7-9018-D03F42742E38}" type="slidenum">
              <a:rPr lang="en-US" smtClean="0"/>
              <a:t>‹#›</a:t>
            </a:fld>
            <a:endParaRPr lang="en-US"/>
          </a:p>
        </p:txBody>
      </p:sp>
    </p:spTree>
    <p:extLst>
      <p:ext uri="{BB962C8B-B14F-4D97-AF65-F5344CB8AC3E}">
        <p14:creationId xmlns:p14="http://schemas.microsoft.com/office/powerpoint/2010/main" val="1381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A23AB5C1-CFAA-4473-B157-79CA4C1582E0}" type="datetimeFigureOut">
              <a:rPr lang="en-US" smtClean="0"/>
              <a:t>4/14/2020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4CB9D86-380C-43B7-9018-D03F42742E38}" type="slidenum">
              <a:rPr lang="en-US" smtClean="0"/>
              <a:t>‹#›</a:t>
            </a:fld>
            <a:endParaRPr lang="en-US"/>
          </a:p>
        </p:txBody>
      </p:sp>
    </p:spTree>
    <p:extLst>
      <p:ext uri="{BB962C8B-B14F-4D97-AF65-F5344CB8AC3E}">
        <p14:creationId xmlns:p14="http://schemas.microsoft.com/office/powerpoint/2010/main" val="127646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A23AB5C1-CFAA-4473-B157-79CA4C1582E0}" type="datetimeFigureOut">
              <a:rPr lang="en-US" smtClean="0"/>
              <a:t>4/14/2020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4CB9D86-380C-43B7-9018-D03F42742E38}" type="slidenum">
              <a:rPr lang="en-US" smtClean="0"/>
              <a:t>‹#›</a:t>
            </a:fld>
            <a:endParaRPr lang="en-US"/>
          </a:p>
        </p:txBody>
      </p:sp>
    </p:spTree>
    <p:extLst>
      <p:ext uri="{BB962C8B-B14F-4D97-AF65-F5344CB8AC3E}">
        <p14:creationId xmlns:p14="http://schemas.microsoft.com/office/powerpoint/2010/main" val="718288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A23AB5C1-CFAA-4473-B157-79CA4C1582E0}" type="datetimeFigureOut">
              <a:rPr lang="en-US" smtClean="0"/>
              <a:t>4/14/2020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4CB9D86-380C-43B7-9018-D03F42742E38}" type="slidenum">
              <a:rPr lang="en-US" smtClean="0"/>
              <a:t>‹#›</a:t>
            </a:fld>
            <a:endParaRPr lang="en-US"/>
          </a:p>
        </p:txBody>
      </p:sp>
    </p:spTree>
    <p:extLst>
      <p:ext uri="{BB962C8B-B14F-4D97-AF65-F5344CB8AC3E}">
        <p14:creationId xmlns:p14="http://schemas.microsoft.com/office/powerpoint/2010/main" val="425488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AB5C1-CFAA-4473-B157-79CA4C1582E0}" type="datetimeFigureOut">
              <a:rPr lang="en-US" smtClean="0"/>
              <a:t>4/14/2020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4CB9D86-380C-43B7-9018-D03F42742E38}" type="slidenum">
              <a:rPr lang="en-US" smtClean="0"/>
              <a:t>‹#›</a:t>
            </a:fld>
            <a:endParaRPr lang="en-US"/>
          </a:p>
        </p:txBody>
      </p:sp>
    </p:spTree>
    <p:extLst>
      <p:ext uri="{BB962C8B-B14F-4D97-AF65-F5344CB8AC3E}">
        <p14:creationId xmlns:p14="http://schemas.microsoft.com/office/powerpoint/2010/main" val="110071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A23AB5C1-CFAA-4473-B157-79CA4C1582E0}" type="datetimeFigureOut">
              <a:rPr lang="en-US" smtClean="0"/>
              <a:t>4/14/2020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E4CB9D86-380C-43B7-9018-D03F42742E38}" type="slidenum">
              <a:rPr lang="en-US" smtClean="0"/>
              <a:t>‹#›</a:t>
            </a:fld>
            <a:endParaRPr lang="en-US"/>
          </a:p>
        </p:txBody>
      </p:sp>
    </p:spTree>
    <p:extLst>
      <p:ext uri="{BB962C8B-B14F-4D97-AF65-F5344CB8AC3E}">
        <p14:creationId xmlns:p14="http://schemas.microsoft.com/office/powerpoint/2010/main" val="328961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A23AB5C1-CFAA-4473-B157-79CA4C1582E0}" type="datetimeFigureOut">
              <a:rPr lang="en-US" smtClean="0"/>
              <a:t>4/14/2020</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E4CB9D86-380C-43B7-9018-D03F42742E38}" type="slidenum">
              <a:rPr lang="en-US" smtClean="0"/>
              <a:t>‹#›</a:t>
            </a:fld>
            <a:endParaRPr lang="en-US"/>
          </a:p>
        </p:txBody>
      </p:sp>
    </p:spTree>
    <p:extLst>
      <p:ext uri="{BB962C8B-B14F-4D97-AF65-F5344CB8AC3E}">
        <p14:creationId xmlns:p14="http://schemas.microsoft.com/office/powerpoint/2010/main" val="233270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A23AB5C1-CFAA-4473-B157-79CA4C1582E0}" type="datetimeFigureOut">
              <a:rPr lang="en-US" smtClean="0"/>
              <a:t>4/14/2020</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E4CB9D86-380C-43B7-9018-D03F42742E38}" type="slidenum">
              <a:rPr lang="en-US" smtClean="0"/>
              <a:t>‹#›</a:t>
            </a:fld>
            <a:endParaRPr lang="en-US"/>
          </a:p>
        </p:txBody>
      </p:sp>
    </p:spTree>
    <p:extLst>
      <p:ext uri="{BB962C8B-B14F-4D97-AF65-F5344CB8AC3E}">
        <p14:creationId xmlns:p14="http://schemas.microsoft.com/office/powerpoint/2010/main" val="192492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AB5C1-CFAA-4473-B157-79CA4C1582E0}" type="datetimeFigureOut">
              <a:rPr lang="en-US" smtClean="0"/>
              <a:t>4/14/2020</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E4CB9D86-380C-43B7-9018-D03F42742E38}" type="slidenum">
              <a:rPr lang="en-US" smtClean="0"/>
              <a:t>‹#›</a:t>
            </a:fld>
            <a:endParaRPr lang="en-US"/>
          </a:p>
        </p:txBody>
      </p:sp>
    </p:spTree>
    <p:extLst>
      <p:ext uri="{BB962C8B-B14F-4D97-AF65-F5344CB8AC3E}">
        <p14:creationId xmlns:p14="http://schemas.microsoft.com/office/powerpoint/2010/main" val="162037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AB5C1-CFAA-4473-B157-79CA4C1582E0}" type="datetimeFigureOut">
              <a:rPr lang="en-US" smtClean="0"/>
              <a:t>4/14/2020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E4CB9D86-380C-43B7-9018-D03F42742E38}" type="slidenum">
              <a:rPr lang="en-US" smtClean="0"/>
              <a:t>‹#›</a:t>
            </a:fld>
            <a:endParaRPr lang="en-US"/>
          </a:p>
        </p:txBody>
      </p:sp>
    </p:spTree>
    <p:extLst>
      <p:ext uri="{BB962C8B-B14F-4D97-AF65-F5344CB8AC3E}">
        <p14:creationId xmlns:p14="http://schemas.microsoft.com/office/powerpoint/2010/main" val="316019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AB5C1-CFAA-4473-B157-79CA4C1582E0}" type="datetimeFigureOut">
              <a:rPr lang="en-US" smtClean="0"/>
              <a:t>4/14/2020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E4CB9D86-380C-43B7-9018-D03F42742E38}" type="slidenum">
              <a:rPr lang="en-US" smtClean="0"/>
              <a:t>‹#›</a:t>
            </a:fld>
            <a:endParaRPr lang="en-US"/>
          </a:p>
        </p:txBody>
      </p:sp>
    </p:spTree>
    <p:extLst>
      <p:ext uri="{BB962C8B-B14F-4D97-AF65-F5344CB8AC3E}">
        <p14:creationId xmlns:p14="http://schemas.microsoft.com/office/powerpoint/2010/main" val="1327263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AB5C1-CFAA-4473-B157-79CA4C1582E0}" type="datetimeFigureOut">
              <a:rPr lang="en-US" smtClean="0"/>
              <a:t>4/14/2020</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B9D86-380C-43B7-9018-D03F42742E38}" type="slidenum">
              <a:rPr lang="en-US" smtClean="0"/>
              <a:t>‹#›</a:t>
            </a:fld>
            <a:endParaRPr lang="en-US"/>
          </a:p>
        </p:txBody>
      </p:sp>
    </p:spTree>
    <p:extLst>
      <p:ext uri="{BB962C8B-B14F-4D97-AF65-F5344CB8AC3E}">
        <p14:creationId xmlns:p14="http://schemas.microsoft.com/office/powerpoint/2010/main" val="2360700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telota.bbaw.de/mega/" TargetMode="External"/><Relationship Id="rId2" Type="http://schemas.openxmlformats.org/officeDocument/2006/relationships/hyperlink" Target="https://www.marxists.org/archive/marx/works/c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atharsismagazine.com/2017/03/09/on-the-post-autistic-economics-movement/"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err="1" smtClean="0"/>
              <a:t>İktisadi</a:t>
            </a:r>
            <a:r>
              <a:rPr lang="en-GB" dirty="0" smtClean="0"/>
              <a:t> </a:t>
            </a:r>
            <a:r>
              <a:rPr lang="en-GB" dirty="0" err="1" smtClean="0"/>
              <a:t>Düşünceler</a:t>
            </a:r>
            <a:r>
              <a:rPr lang="en-GB" dirty="0" smtClean="0"/>
              <a:t> </a:t>
            </a:r>
            <a:r>
              <a:rPr lang="en-GB" dirty="0" err="1" smtClean="0"/>
              <a:t>Tarihi</a:t>
            </a:r>
            <a:r>
              <a:rPr lang="en-GB" dirty="0"/>
              <a:t/>
            </a:r>
            <a:br>
              <a:rPr lang="en-GB" dirty="0"/>
            </a:br>
            <a:r>
              <a:rPr lang="en-GB" dirty="0" smtClean="0"/>
              <a:t>AÜ </a:t>
            </a:r>
            <a:r>
              <a:rPr lang="en-GB" dirty="0" err="1" smtClean="0"/>
              <a:t>Siyasal</a:t>
            </a:r>
            <a:r>
              <a:rPr lang="en-GB" dirty="0" smtClean="0"/>
              <a:t> </a:t>
            </a:r>
            <a:r>
              <a:rPr lang="en-GB" dirty="0" err="1" smtClean="0"/>
              <a:t>Bilgiler</a:t>
            </a:r>
            <a:r>
              <a:rPr lang="en-GB" dirty="0" smtClean="0"/>
              <a:t> </a:t>
            </a:r>
            <a:r>
              <a:rPr lang="en-GB" dirty="0" err="1" smtClean="0"/>
              <a:t>Fakültesi</a:t>
            </a:r>
            <a:r>
              <a:rPr lang="en-GB" dirty="0" smtClean="0"/>
              <a:t/>
            </a:r>
            <a:br>
              <a:rPr lang="en-GB" dirty="0" smtClean="0"/>
            </a:br>
            <a:r>
              <a:rPr lang="en-GB" dirty="0" err="1" smtClean="0"/>
              <a:t>İktisat</a:t>
            </a:r>
            <a:r>
              <a:rPr lang="en-GB" dirty="0" smtClean="0"/>
              <a:t> </a:t>
            </a:r>
            <a:r>
              <a:rPr lang="en-GB" dirty="0" err="1" smtClean="0"/>
              <a:t>Bölümü</a:t>
            </a:r>
            <a:endParaRPr lang="en-GB" dirty="0"/>
          </a:p>
        </p:txBody>
      </p:sp>
      <p:sp>
        <p:nvSpPr>
          <p:cNvPr id="3" name="Subtitle 2"/>
          <p:cNvSpPr>
            <a:spLocks noGrp="1"/>
          </p:cNvSpPr>
          <p:nvPr>
            <p:ph type="subTitle" idx="1"/>
          </p:nvPr>
        </p:nvSpPr>
        <p:spPr/>
        <p:txBody>
          <a:bodyPr/>
          <a:lstStyle/>
          <a:p>
            <a:endParaRPr lang="en-GB" dirty="0" smtClean="0"/>
          </a:p>
          <a:p>
            <a:r>
              <a:rPr lang="en-GB" dirty="0" err="1" smtClean="0"/>
              <a:t>Ceran</a:t>
            </a:r>
            <a:r>
              <a:rPr lang="en-GB" dirty="0" smtClean="0"/>
              <a:t> </a:t>
            </a:r>
            <a:r>
              <a:rPr lang="en-GB" dirty="0" err="1" smtClean="0"/>
              <a:t>Arslan</a:t>
            </a:r>
            <a:r>
              <a:rPr lang="en-GB" dirty="0" smtClean="0"/>
              <a:t> </a:t>
            </a:r>
            <a:r>
              <a:rPr lang="en-GB" dirty="0" err="1" smtClean="0"/>
              <a:t>Olcay</a:t>
            </a:r>
            <a:r>
              <a:rPr lang="en-GB" dirty="0" smtClean="0"/>
              <a:t> </a:t>
            </a:r>
            <a:r>
              <a:rPr lang="en-GB" dirty="0" err="1" smtClean="0"/>
              <a:t>ve</a:t>
            </a:r>
            <a:r>
              <a:rPr lang="en-GB" dirty="0" smtClean="0"/>
              <a:t> </a:t>
            </a:r>
            <a:r>
              <a:rPr lang="en-GB" dirty="0" err="1" smtClean="0"/>
              <a:t>Altuğ</a:t>
            </a:r>
            <a:r>
              <a:rPr lang="en-GB" dirty="0" smtClean="0"/>
              <a:t> </a:t>
            </a:r>
            <a:r>
              <a:rPr lang="en-GB" dirty="0" err="1" smtClean="0"/>
              <a:t>Yalçıntaş</a:t>
            </a:r>
            <a:endParaRPr lang="en-GB" dirty="0" smtClean="0"/>
          </a:p>
          <a:p>
            <a:r>
              <a:rPr lang="en-GB" dirty="0" smtClean="0"/>
              <a:t>Ankara </a:t>
            </a:r>
            <a:r>
              <a:rPr lang="en-GB" dirty="0" err="1" smtClean="0"/>
              <a:t>Üniversitesi</a:t>
            </a:r>
            <a:endParaRPr lang="en-GB" dirty="0" smtClean="0"/>
          </a:p>
          <a:p>
            <a:endParaRPr lang="en-GB" dirty="0"/>
          </a:p>
        </p:txBody>
      </p:sp>
    </p:spTree>
    <p:extLst>
      <p:ext uri="{BB962C8B-B14F-4D97-AF65-F5344CB8AC3E}">
        <p14:creationId xmlns:p14="http://schemas.microsoft.com/office/powerpoint/2010/main" val="2076043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6129335" y="5731627"/>
            <a:ext cx="5224465" cy="366714"/>
          </a:xfrm>
        </p:spPr>
        <p:txBody>
          <a:bodyPr>
            <a:noAutofit/>
          </a:bodyPr>
          <a:lstStyle/>
          <a:p>
            <a:pPr marL="0" indent="0">
              <a:buNone/>
            </a:pPr>
            <a:r>
              <a:rPr lang="tr-TR" sz="2000" dirty="0" err="1" smtClean="0"/>
              <a:t>Marx’ın</a:t>
            </a:r>
            <a:r>
              <a:rPr lang="tr-TR" sz="2000" dirty="0" smtClean="0"/>
              <a:t> Londra </a:t>
            </a:r>
            <a:r>
              <a:rPr lang="tr-TR" sz="2000" dirty="0" err="1" smtClean="0"/>
              <a:t>Highgate</a:t>
            </a:r>
            <a:r>
              <a:rPr lang="tr-TR" sz="2000" dirty="0" smtClean="0"/>
              <a:t> </a:t>
            </a:r>
            <a:r>
              <a:rPr lang="tr-TR" sz="2000" dirty="0" err="1" smtClean="0"/>
              <a:t>Cemetery’deki</a:t>
            </a:r>
            <a:r>
              <a:rPr lang="tr-TR" sz="2000" dirty="0" smtClean="0"/>
              <a:t> mezarı</a:t>
            </a:r>
            <a:endParaRPr lang="en-US" sz="2000" dirty="0"/>
          </a:p>
        </p:txBody>
      </p:sp>
      <p:pic>
        <p:nvPicPr>
          <p:cNvPr id="4" name="Picture 3" descr="Marx-Grave-long.jpeg"/>
          <p:cNvPicPr>
            <a:picLocks noChangeAspect="1"/>
          </p:cNvPicPr>
          <p:nvPr/>
        </p:nvPicPr>
        <p:blipFill>
          <a:blip r:embed="rId2" cstate="print"/>
          <a:srcRect/>
          <a:stretch>
            <a:fillRect/>
          </a:stretch>
        </p:blipFill>
        <p:spPr bwMode="auto">
          <a:xfrm>
            <a:off x="6129335" y="1825624"/>
            <a:ext cx="5224465" cy="3482976"/>
          </a:xfrm>
          <a:prstGeom prst="rect">
            <a:avLst/>
          </a:prstGeom>
          <a:noFill/>
          <a:ln w="9525">
            <a:noFill/>
            <a:miter lim="800000"/>
            <a:headEnd/>
            <a:tailEnd/>
          </a:ln>
        </p:spPr>
      </p:pic>
      <p:pic>
        <p:nvPicPr>
          <p:cNvPr id="5" name="Picture 2" descr="C:\Users\samsung\Desktop\KarlMarx_Tomb.JPG"/>
          <p:cNvPicPr>
            <a:picLocks noChangeAspect="1" noChangeArrowheads="1"/>
          </p:cNvPicPr>
          <p:nvPr/>
        </p:nvPicPr>
        <p:blipFill>
          <a:blip r:embed="rId3" cstate="print"/>
          <a:srcRect/>
          <a:stretch>
            <a:fillRect/>
          </a:stretch>
        </p:blipFill>
        <p:spPr bwMode="auto">
          <a:xfrm>
            <a:off x="1447800" y="1814208"/>
            <a:ext cx="3213100" cy="4284132"/>
          </a:xfrm>
          <a:prstGeom prst="rect">
            <a:avLst/>
          </a:prstGeom>
          <a:noFill/>
        </p:spPr>
      </p:pic>
    </p:spTree>
    <p:extLst>
      <p:ext uri="{BB962C8B-B14F-4D97-AF65-F5344CB8AC3E}">
        <p14:creationId xmlns:p14="http://schemas.microsoft.com/office/powerpoint/2010/main" val="1298410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018" y="5533474"/>
            <a:ext cx="5350565" cy="1119118"/>
          </a:xfrm>
        </p:spPr>
        <p:txBody>
          <a:bodyPr/>
          <a:lstStyle/>
          <a:p>
            <a:r>
              <a:rPr lang="en-GB" dirty="0" err="1" smtClean="0"/>
              <a:t>Genç</a:t>
            </a:r>
            <a:r>
              <a:rPr lang="en-GB" dirty="0" smtClean="0"/>
              <a:t> Karl Marx (2017)</a:t>
            </a:r>
            <a:endParaRPr lang="en-GB" dirty="0"/>
          </a:p>
        </p:txBody>
      </p:sp>
      <p:pic>
        <p:nvPicPr>
          <p:cNvPr id="2050" name="Picture 2" descr="The Young Karl Marx film post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28854" y="604237"/>
            <a:ext cx="4236711" cy="599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760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smtClean="0"/>
              <a:t>Bazı </a:t>
            </a:r>
            <a:r>
              <a:rPr lang="en-GB" dirty="0" err="1" smtClean="0"/>
              <a:t>politik</a:t>
            </a:r>
            <a:r>
              <a:rPr lang="en-GB" dirty="0" smtClean="0"/>
              <a:t> </a:t>
            </a:r>
            <a:r>
              <a:rPr lang="en-GB" dirty="0" err="1" smtClean="0"/>
              <a:t>iktisat</a:t>
            </a:r>
            <a:r>
              <a:rPr lang="en-GB" dirty="0" smtClean="0"/>
              <a:t> ç</a:t>
            </a:r>
            <a:r>
              <a:rPr lang="tr-TR" dirty="0" smtClean="0"/>
              <a:t>alışmaları – </a:t>
            </a:r>
            <a:r>
              <a:rPr lang="en-GB" dirty="0" smtClean="0"/>
              <a:t>h</a:t>
            </a:r>
            <a:r>
              <a:rPr lang="tr-TR" dirty="0" err="1" smtClean="0"/>
              <a:t>ayattayken</a:t>
            </a:r>
            <a:r>
              <a:rPr lang="en-GB" dirty="0" smtClean="0"/>
              <a:t> </a:t>
            </a:r>
            <a:r>
              <a:rPr lang="en-GB" dirty="0" err="1" smtClean="0"/>
              <a:t>yayımlanan</a:t>
            </a:r>
            <a:r>
              <a:rPr lang="tr-TR" dirty="0" smtClean="0"/>
              <a:t>:</a:t>
            </a:r>
          </a:p>
          <a:p>
            <a:pPr marL="0" indent="0">
              <a:buNone/>
            </a:pPr>
            <a:endParaRPr lang="tr-TR" i="1" dirty="0" smtClean="0"/>
          </a:p>
          <a:p>
            <a:r>
              <a:rPr lang="en-GB" i="1" dirty="0" err="1" smtClean="0"/>
              <a:t>Felsefenin</a:t>
            </a:r>
            <a:r>
              <a:rPr lang="en-GB" i="1" dirty="0" smtClean="0"/>
              <a:t> </a:t>
            </a:r>
            <a:r>
              <a:rPr lang="en-GB" i="1" dirty="0" err="1" smtClean="0"/>
              <a:t>Sefaleti</a:t>
            </a:r>
            <a:r>
              <a:rPr lang="en-GB" dirty="0" smtClean="0"/>
              <a:t> (184</a:t>
            </a:r>
            <a:r>
              <a:rPr lang="tr-TR" dirty="0" smtClean="0"/>
              <a:t>7</a:t>
            </a:r>
            <a:r>
              <a:rPr lang="en-GB" dirty="0" smtClean="0"/>
              <a:t>)</a:t>
            </a:r>
            <a:endParaRPr lang="tr-TR" dirty="0" smtClean="0"/>
          </a:p>
          <a:p>
            <a:r>
              <a:rPr lang="en-GB" i="1" dirty="0" err="1" smtClean="0"/>
              <a:t>Ücretli</a:t>
            </a:r>
            <a:r>
              <a:rPr lang="en-GB" i="1" dirty="0" smtClean="0"/>
              <a:t> </a:t>
            </a:r>
            <a:r>
              <a:rPr lang="en-GB" i="1" dirty="0" err="1" smtClean="0"/>
              <a:t>Emek</a:t>
            </a:r>
            <a:r>
              <a:rPr lang="en-GB" i="1" dirty="0" smtClean="0"/>
              <a:t> </a:t>
            </a:r>
            <a:r>
              <a:rPr lang="en-GB" i="1" dirty="0" err="1" smtClean="0"/>
              <a:t>ve</a:t>
            </a:r>
            <a:r>
              <a:rPr lang="en-GB" i="1" dirty="0" smtClean="0"/>
              <a:t> </a:t>
            </a:r>
            <a:r>
              <a:rPr lang="en-GB" i="1" dirty="0" err="1" smtClean="0"/>
              <a:t>Sermaye</a:t>
            </a:r>
            <a:r>
              <a:rPr lang="en-GB" dirty="0" smtClean="0"/>
              <a:t> (</a:t>
            </a:r>
            <a:r>
              <a:rPr lang="tr-TR" dirty="0" smtClean="0"/>
              <a:t>1848</a:t>
            </a:r>
            <a:r>
              <a:rPr lang="en-GB" dirty="0" smtClean="0"/>
              <a:t>)</a:t>
            </a:r>
            <a:endParaRPr lang="tr-TR" dirty="0" smtClean="0"/>
          </a:p>
          <a:p>
            <a:r>
              <a:rPr lang="en-GB" i="1" dirty="0" err="1" smtClean="0"/>
              <a:t>Politik</a:t>
            </a:r>
            <a:r>
              <a:rPr lang="en-GB" i="1" dirty="0" smtClean="0"/>
              <a:t> </a:t>
            </a:r>
            <a:r>
              <a:rPr lang="en-GB" i="1" dirty="0" err="1" smtClean="0"/>
              <a:t>İktisadın</a:t>
            </a:r>
            <a:r>
              <a:rPr lang="en-GB" i="1" dirty="0" smtClean="0"/>
              <a:t> </a:t>
            </a:r>
            <a:r>
              <a:rPr lang="en-GB" i="1" dirty="0" err="1" smtClean="0"/>
              <a:t>Eleştirisine</a:t>
            </a:r>
            <a:r>
              <a:rPr lang="en-GB" i="1" dirty="0" smtClean="0"/>
              <a:t> </a:t>
            </a:r>
            <a:r>
              <a:rPr lang="en-GB" i="1" dirty="0" err="1" smtClean="0"/>
              <a:t>Katkı</a:t>
            </a:r>
            <a:r>
              <a:rPr lang="en-GB" dirty="0" smtClean="0"/>
              <a:t> (</a:t>
            </a:r>
            <a:r>
              <a:rPr lang="tr-TR" dirty="0" smtClean="0"/>
              <a:t>kısmen, </a:t>
            </a:r>
            <a:r>
              <a:rPr lang="en-GB" dirty="0" smtClean="0"/>
              <a:t>1859)</a:t>
            </a:r>
            <a:endParaRPr lang="tr-TR" dirty="0" smtClean="0"/>
          </a:p>
          <a:p>
            <a:r>
              <a:rPr lang="en-GB" i="1" dirty="0" err="1" smtClean="0"/>
              <a:t>Kapital</a:t>
            </a:r>
            <a:r>
              <a:rPr lang="en-GB" i="1" dirty="0" smtClean="0"/>
              <a:t> 1</a:t>
            </a:r>
            <a:r>
              <a:rPr lang="en-GB" dirty="0" smtClean="0"/>
              <a:t> (1867)</a:t>
            </a:r>
            <a:endParaRPr lang="tr-TR" dirty="0" smtClean="0"/>
          </a:p>
          <a:p>
            <a:pPr marL="0" indent="0">
              <a:buNone/>
            </a:pPr>
            <a:endParaRPr lang="en-US" dirty="0"/>
          </a:p>
        </p:txBody>
      </p:sp>
    </p:spTree>
    <p:extLst>
      <p:ext uri="{BB962C8B-B14F-4D97-AF65-F5344CB8AC3E}">
        <p14:creationId xmlns:p14="http://schemas.microsoft.com/office/powerpoint/2010/main" val="2143771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smtClean="0"/>
              <a:t>Bazı </a:t>
            </a:r>
            <a:r>
              <a:rPr lang="en-GB" dirty="0" err="1" smtClean="0"/>
              <a:t>politik</a:t>
            </a:r>
            <a:r>
              <a:rPr lang="en-GB" dirty="0" smtClean="0"/>
              <a:t> </a:t>
            </a:r>
            <a:r>
              <a:rPr lang="en-GB" dirty="0" err="1" smtClean="0"/>
              <a:t>iktisat</a:t>
            </a:r>
            <a:r>
              <a:rPr lang="en-GB" dirty="0" smtClean="0"/>
              <a:t> ç</a:t>
            </a:r>
            <a:r>
              <a:rPr lang="tr-TR" dirty="0" smtClean="0"/>
              <a:t>alışmaları – </a:t>
            </a:r>
            <a:r>
              <a:rPr lang="en-GB" dirty="0" smtClean="0"/>
              <a:t>ö</a:t>
            </a:r>
            <a:r>
              <a:rPr lang="tr-TR" dirty="0" err="1" smtClean="0"/>
              <a:t>lümünden</a:t>
            </a:r>
            <a:r>
              <a:rPr lang="tr-TR" dirty="0" smtClean="0"/>
              <a:t> </a:t>
            </a:r>
            <a:r>
              <a:rPr lang="en-GB" dirty="0"/>
              <a:t>s</a:t>
            </a:r>
            <a:r>
              <a:rPr lang="tr-TR" dirty="0" err="1" smtClean="0"/>
              <a:t>onra</a:t>
            </a:r>
            <a:r>
              <a:rPr lang="en-GB" dirty="0" smtClean="0"/>
              <a:t> </a:t>
            </a:r>
            <a:r>
              <a:rPr lang="en-GB" dirty="0" err="1" smtClean="0"/>
              <a:t>yayımlanan</a:t>
            </a:r>
            <a:r>
              <a:rPr lang="tr-TR" dirty="0" smtClean="0"/>
              <a:t>:</a:t>
            </a:r>
          </a:p>
          <a:p>
            <a:endParaRPr lang="tr-TR" i="1" dirty="0" smtClean="0"/>
          </a:p>
          <a:p>
            <a:r>
              <a:rPr lang="en-GB" i="1" dirty="0" err="1" smtClean="0"/>
              <a:t>Kapital</a:t>
            </a:r>
            <a:r>
              <a:rPr lang="en-GB" i="1" dirty="0" smtClean="0"/>
              <a:t> 2</a:t>
            </a:r>
            <a:r>
              <a:rPr lang="en-GB" dirty="0" smtClean="0"/>
              <a:t> (1885, Engels)</a:t>
            </a:r>
            <a:endParaRPr lang="tr-TR" dirty="0" smtClean="0"/>
          </a:p>
          <a:p>
            <a:r>
              <a:rPr lang="en-GB" i="1" dirty="0" err="1" smtClean="0"/>
              <a:t>Kapital</a:t>
            </a:r>
            <a:r>
              <a:rPr lang="en-GB" i="1" dirty="0" smtClean="0"/>
              <a:t> 3</a:t>
            </a:r>
            <a:r>
              <a:rPr lang="en-GB" dirty="0" smtClean="0"/>
              <a:t> (1894, Engels)</a:t>
            </a:r>
            <a:endParaRPr lang="tr-TR" dirty="0" smtClean="0"/>
          </a:p>
          <a:p>
            <a:r>
              <a:rPr lang="en-GB" i="1" dirty="0" err="1" smtClean="0"/>
              <a:t>Artık</a:t>
            </a:r>
            <a:r>
              <a:rPr lang="tr-TR" i="1" dirty="0" smtClean="0"/>
              <a:t>-</a:t>
            </a:r>
            <a:r>
              <a:rPr lang="en-GB" i="1" dirty="0" err="1" smtClean="0"/>
              <a:t>Değer</a:t>
            </a:r>
            <a:r>
              <a:rPr lang="en-GB" i="1" dirty="0" smtClean="0"/>
              <a:t> </a:t>
            </a:r>
            <a:r>
              <a:rPr lang="en-GB" i="1" dirty="0" err="1" smtClean="0"/>
              <a:t>Kuramları</a:t>
            </a:r>
            <a:r>
              <a:rPr lang="en-GB" i="1" dirty="0" smtClean="0"/>
              <a:t> </a:t>
            </a:r>
            <a:r>
              <a:rPr lang="en-GB" dirty="0" smtClean="0"/>
              <a:t>(</a:t>
            </a:r>
            <a:r>
              <a:rPr lang="tr-TR" dirty="0" smtClean="0"/>
              <a:t>1905, </a:t>
            </a:r>
            <a:r>
              <a:rPr lang="en-GB" dirty="0" err="1" smtClean="0"/>
              <a:t>Kautsky</a:t>
            </a:r>
            <a:r>
              <a:rPr lang="en-GB" dirty="0" smtClean="0"/>
              <a:t>)</a:t>
            </a:r>
            <a:endParaRPr lang="tr-TR" dirty="0" smtClean="0"/>
          </a:p>
          <a:p>
            <a:r>
              <a:rPr lang="en-GB" i="1" dirty="0" err="1" smtClean="0"/>
              <a:t>Grundrisse</a:t>
            </a:r>
            <a:r>
              <a:rPr lang="en-GB" dirty="0" smtClean="0"/>
              <a:t> (1932, SBKP)</a:t>
            </a:r>
            <a:endParaRPr lang="tr-TR" dirty="0" smtClean="0"/>
          </a:p>
          <a:p>
            <a:r>
              <a:rPr lang="en-GB" i="1" dirty="0" smtClean="0"/>
              <a:t>1844 </a:t>
            </a:r>
            <a:r>
              <a:rPr lang="en-GB" i="1" dirty="0" err="1" smtClean="0"/>
              <a:t>İktisadi</a:t>
            </a:r>
            <a:r>
              <a:rPr lang="en-GB" i="1" dirty="0" smtClean="0"/>
              <a:t> </a:t>
            </a:r>
            <a:r>
              <a:rPr lang="en-GB" i="1" dirty="0" err="1" smtClean="0"/>
              <a:t>ve</a:t>
            </a:r>
            <a:r>
              <a:rPr lang="en-GB" i="1" dirty="0" smtClean="0"/>
              <a:t> </a:t>
            </a:r>
            <a:r>
              <a:rPr lang="en-GB" i="1" dirty="0" err="1" smtClean="0"/>
              <a:t>Felsefi</a:t>
            </a:r>
            <a:r>
              <a:rPr lang="en-GB" i="1" dirty="0" smtClean="0"/>
              <a:t> </a:t>
            </a:r>
            <a:r>
              <a:rPr lang="en-GB" i="1" dirty="0" err="1" smtClean="0"/>
              <a:t>Elyazmaları</a:t>
            </a:r>
            <a:r>
              <a:rPr lang="en-GB" dirty="0" smtClean="0"/>
              <a:t> (1927, SBKP)</a:t>
            </a:r>
            <a:endParaRPr lang="tr-TR" dirty="0" smtClean="0"/>
          </a:p>
          <a:p>
            <a:pPr marL="0" indent="0">
              <a:buNone/>
            </a:pPr>
            <a:endParaRPr lang="tr-TR" dirty="0" smtClean="0"/>
          </a:p>
        </p:txBody>
      </p:sp>
    </p:spTree>
    <p:extLst>
      <p:ext uri="{BB962C8B-B14F-4D97-AF65-F5344CB8AC3E}">
        <p14:creationId xmlns:p14="http://schemas.microsoft.com/office/powerpoint/2010/main" val="3280061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2705" y="420895"/>
            <a:ext cx="5467194" cy="5476322"/>
          </a:xfrm>
        </p:spPr>
      </p:pic>
      <p:pic>
        <p:nvPicPr>
          <p:cNvPr id="6" name="Picture 2" descr="https://upload.wikimedia.org/wikipedia/commons/thumb/8/8d/Zentralbibliothek_Z%C3%BCrich_Das_Kapital_Marx_1867.jpg/800px-Zentralbibliothek_Z%C3%BCrich_Das_Kapital_Marx_18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677" y="424070"/>
            <a:ext cx="3465575" cy="5843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8869" y="6109253"/>
            <a:ext cx="5724940" cy="369332"/>
          </a:xfrm>
          <a:prstGeom prst="rect">
            <a:avLst/>
          </a:prstGeom>
          <a:noFill/>
        </p:spPr>
        <p:txBody>
          <a:bodyPr wrap="square" rtlCol="0">
            <a:spAutoFit/>
          </a:bodyPr>
          <a:lstStyle/>
          <a:p>
            <a:r>
              <a:rPr lang="en-GB" dirty="0" smtClean="0">
                <a:solidFill>
                  <a:prstClr val="black"/>
                </a:solidFill>
              </a:rPr>
              <a:t>Source: </a:t>
            </a:r>
            <a:r>
              <a:rPr lang="en-GB" dirty="0">
                <a:solidFill>
                  <a:prstClr val="black"/>
                </a:solidFill>
              </a:rPr>
              <a:t>International Institute of Social History, Amsterdam</a:t>
            </a:r>
          </a:p>
        </p:txBody>
      </p:sp>
    </p:spTree>
    <p:extLst>
      <p:ext uri="{BB962C8B-B14F-4D97-AF65-F5344CB8AC3E}">
        <p14:creationId xmlns:p14="http://schemas.microsoft.com/office/powerpoint/2010/main" val="1388293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p:txBody>
          <a:bodyPr/>
          <a:lstStyle/>
          <a:p>
            <a:pPr marL="0" indent="-57150">
              <a:buNone/>
            </a:pPr>
            <a:endParaRPr lang="tr-TR" i="1" dirty="0" smtClean="0"/>
          </a:p>
          <a:p>
            <a:pPr marL="0" indent="-57150">
              <a:buNone/>
            </a:pPr>
            <a:r>
              <a:rPr lang="tr-TR" i="1" dirty="0" err="1" smtClean="0"/>
              <a:t>Marx</a:t>
            </a:r>
            <a:r>
              <a:rPr lang="tr-TR" i="1" dirty="0" smtClean="0"/>
              <a:t> Engels </a:t>
            </a:r>
            <a:r>
              <a:rPr lang="tr-TR" i="1" dirty="0" err="1" smtClean="0"/>
              <a:t>Collected</a:t>
            </a:r>
            <a:r>
              <a:rPr lang="tr-TR" i="1" dirty="0" smtClean="0"/>
              <a:t> Works </a:t>
            </a:r>
            <a:r>
              <a:rPr lang="tr-TR" dirty="0" smtClean="0"/>
              <a:t>(SBF’de 50 cilt, Boğaziçi’nde 48 cilt)</a:t>
            </a:r>
          </a:p>
          <a:p>
            <a:pPr marL="0" indent="-57150">
              <a:buNone/>
            </a:pPr>
            <a:r>
              <a:rPr lang="tr-TR" dirty="0" smtClean="0">
                <a:hlinkClick r:id="rId2"/>
              </a:rPr>
              <a:t>https://www.marxists.org/archive/marx/works/cw/</a:t>
            </a:r>
            <a:r>
              <a:rPr lang="tr-TR" dirty="0" smtClean="0"/>
              <a:t> </a:t>
            </a:r>
          </a:p>
          <a:p>
            <a:pPr marL="0" indent="-57150">
              <a:buNone/>
            </a:pPr>
            <a:endParaRPr lang="tr-TR" dirty="0" smtClean="0"/>
          </a:p>
          <a:p>
            <a:pPr marL="0" indent="-57150">
              <a:buNone/>
            </a:pPr>
            <a:r>
              <a:rPr lang="tr-TR" dirty="0" smtClean="0"/>
              <a:t>MEGA (</a:t>
            </a:r>
            <a:r>
              <a:rPr lang="tr-TR" dirty="0" err="1" smtClean="0"/>
              <a:t>Marx</a:t>
            </a:r>
            <a:r>
              <a:rPr lang="tr-TR" dirty="0" smtClean="0"/>
              <a:t> Engels </a:t>
            </a:r>
            <a:r>
              <a:rPr lang="tr-TR" dirty="0" err="1" smtClean="0"/>
              <a:t>Gesamtausgabe</a:t>
            </a:r>
            <a:r>
              <a:rPr lang="tr-TR" dirty="0" smtClean="0"/>
              <a:t>) 2025’te tamamlanacak</a:t>
            </a:r>
          </a:p>
          <a:p>
            <a:pPr marL="0" indent="-57150">
              <a:buNone/>
            </a:pPr>
            <a:r>
              <a:rPr lang="tr-TR" dirty="0" smtClean="0">
                <a:hlinkClick r:id="rId3"/>
              </a:rPr>
              <a:t>http://telota.bbaw.de/mega/</a:t>
            </a:r>
            <a:r>
              <a:rPr lang="tr-TR" dirty="0" smtClean="0"/>
              <a:t> </a:t>
            </a:r>
          </a:p>
          <a:p>
            <a:pPr marL="0" indent="0">
              <a:buNone/>
            </a:pPr>
            <a:endParaRPr lang="tr-TR" dirty="0" smtClean="0"/>
          </a:p>
        </p:txBody>
      </p:sp>
    </p:spTree>
    <p:extLst>
      <p:ext uri="{BB962C8B-B14F-4D97-AF65-F5344CB8AC3E}">
        <p14:creationId xmlns:p14="http://schemas.microsoft.com/office/powerpoint/2010/main" val="2704152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p:txBody>
          <a:bodyPr/>
          <a:lstStyle/>
          <a:p>
            <a:pPr marL="0" indent="0">
              <a:buNone/>
            </a:pPr>
            <a:r>
              <a:rPr lang="tr-TR" dirty="0" err="1" smtClean="0"/>
              <a:t>Marx’ın</a:t>
            </a:r>
            <a:r>
              <a:rPr lang="tr-TR" dirty="0" smtClean="0"/>
              <a:t> (ve Engels’in) iktisadi düşünceler tarihi içindeki önemi:</a:t>
            </a:r>
          </a:p>
          <a:p>
            <a:pPr marL="0" indent="0">
              <a:buNone/>
            </a:pPr>
            <a:endParaRPr lang="tr-TR" dirty="0"/>
          </a:p>
          <a:p>
            <a:r>
              <a:rPr lang="tr-TR" dirty="0" smtClean="0"/>
              <a:t>Kapitalizmin en kapsamlı, en </a:t>
            </a:r>
            <a:r>
              <a:rPr lang="tr-TR" dirty="0" err="1" smtClean="0"/>
              <a:t>provokatif</a:t>
            </a:r>
            <a:r>
              <a:rPr lang="tr-TR" dirty="0" smtClean="0"/>
              <a:t> ve </a:t>
            </a:r>
            <a:r>
              <a:rPr lang="en-GB" dirty="0" err="1" smtClean="0"/>
              <a:t>en</a:t>
            </a:r>
            <a:r>
              <a:rPr lang="en-GB" dirty="0" smtClean="0"/>
              <a:t> </a:t>
            </a:r>
            <a:r>
              <a:rPr lang="tr-TR" dirty="0" smtClean="0"/>
              <a:t>etkili eleştirisi.</a:t>
            </a:r>
          </a:p>
          <a:p>
            <a:r>
              <a:rPr lang="tr-TR" dirty="0" smtClean="0"/>
              <a:t>Sadece iktisat değil başta sosyoloji, tarih ve felsefe olmak üzere bütün bilim dallarındaki etkisi.</a:t>
            </a:r>
            <a:endParaRPr lang="en-GB" dirty="0" smtClean="0"/>
          </a:p>
          <a:p>
            <a:r>
              <a:rPr lang="en-GB" dirty="0" err="1" smtClean="0"/>
              <a:t>Yoğun</a:t>
            </a:r>
            <a:r>
              <a:rPr lang="en-GB" dirty="0" smtClean="0"/>
              <a:t> </a:t>
            </a:r>
            <a:r>
              <a:rPr lang="en-GB" dirty="0" err="1" smtClean="0"/>
              <a:t>kavramsal</a:t>
            </a:r>
            <a:r>
              <a:rPr lang="en-GB" dirty="0" smtClean="0"/>
              <a:t>, </a:t>
            </a:r>
            <a:r>
              <a:rPr lang="en-GB" dirty="0" err="1" smtClean="0"/>
              <a:t>metodolojik</a:t>
            </a:r>
            <a:r>
              <a:rPr lang="en-GB" dirty="0" smtClean="0"/>
              <a:t> </a:t>
            </a:r>
            <a:r>
              <a:rPr lang="en-GB" dirty="0" err="1" smtClean="0"/>
              <a:t>ve</a:t>
            </a:r>
            <a:r>
              <a:rPr lang="en-GB" dirty="0" smtClean="0"/>
              <a:t> </a:t>
            </a:r>
            <a:r>
              <a:rPr lang="en-GB" dirty="0" err="1" smtClean="0"/>
              <a:t>terminolojik</a:t>
            </a:r>
            <a:r>
              <a:rPr lang="en-GB" dirty="0" smtClean="0"/>
              <a:t> </a:t>
            </a:r>
            <a:r>
              <a:rPr lang="en-GB" dirty="0" err="1" smtClean="0"/>
              <a:t>tartışmalar</a:t>
            </a:r>
            <a:r>
              <a:rPr lang="en-GB" dirty="0" smtClean="0"/>
              <a:t>.</a:t>
            </a:r>
            <a:endParaRPr lang="tr-TR" dirty="0" smtClean="0"/>
          </a:p>
          <a:p>
            <a:pPr marL="0" indent="0">
              <a:buNone/>
            </a:pPr>
            <a:endParaRPr lang="tr-TR" dirty="0" smtClean="0"/>
          </a:p>
        </p:txBody>
      </p:sp>
    </p:spTree>
    <p:extLst>
      <p:ext uri="{BB962C8B-B14F-4D97-AF65-F5344CB8AC3E}">
        <p14:creationId xmlns:p14="http://schemas.microsoft.com/office/powerpoint/2010/main" val="46436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5"/>
            <a:ext cx="10876722" cy="4351338"/>
          </a:xfrm>
        </p:spPr>
        <p:txBody>
          <a:bodyPr>
            <a:normAutofit/>
          </a:bodyPr>
          <a:lstStyle/>
          <a:p>
            <a:pPr marL="0" indent="0">
              <a:buNone/>
            </a:pPr>
            <a:r>
              <a:rPr lang="tr-TR" dirty="0" err="1" smtClean="0"/>
              <a:t>Marx’ın</a:t>
            </a:r>
            <a:r>
              <a:rPr lang="tr-TR" dirty="0" smtClean="0"/>
              <a:t> (ve Engels’in) metinleri</a:t>
            </a:r>
          </a:p>
          <a:p>
            <a:pPr marL="0" indent="0">
              <a:buNone/>
            </a:pPr>
            <a:endParaRPr lang="tr-TR" dirty="0" smtClean="0"/>
          </a:p>
          <a:p>
            <a:r>
              <a:rPr lang="tr-TR" b="1" dirty="0" smtClean="0"/>
              <a:t>Mar</a:t>
            </a:r>
            <a:r>
              <a:rPr lang="en-GB" b="1" dirty="0" err="1" smtClean="0"/>
              <a:t>ks</a:t>
            </a:r>
            <a:r>
              <a:rPr lang="tr-TR" b="1" dirty="0" err="1" smtClean="0"/>
              <a:t>istlerin</a:t>
            </a:r>
            <a:r>
              <a:rPr lang="en-GB" dirty="0"/>
              <a:t>: </a:t>
            </a:r>
            <a:r>
              <a:rPr lang="en-GB" dirty="0" smtClean="0"/>
              <a:t>R </a:t>
            </a:r>
            <a:r>
              <a:rPr lang="en-GB" dirty="0"/>
              <a:t>Luxemburg, </a:t>
            </a:r>
            <a:r>
              <a:rPr lang="en-GB" dirty="0" smtClean="0"/>
              <a:t>O Lange</a:t>
            </a:r>
            <a:r>
              <a:rPr lang="en-GB" dirty="0"/>
              <a:t>, </a:t>
            </a:r>
            <a:r>
              <a:rPr lang="en-GB" dirty="0" smtClean="0"/>
              <a:t>P </a:t>
            </a:r>
            <a:r>
              <a:rPr lang="en-GB" dirty="0" err="1"/>
              <a:t>Sweezy</a:t>
            </a:r>
            <a:r>
              <a:rPr lang="en-GB" dirty="0"/>
              <a:t>, </a:t>
            </a:r>
            <a:r>
              <a:rPr lang="en-GB" dirty="0" smtClean="0"/>
              <a:t>P </a:t>
            </a:r>
            <a:r>
              <a:rPr lang="en-GB" dirty="0" err="1" smtClean="0"/>
              <a:t>Baran</a:t>
            </a:r>
            <a:r>
              <a:rPr lang="en-GB" dirty="0" smtClean="0"/>
              <a:t> </a:t>
            </a:r>
            <a:r>
              <a:rPr lang="en-GB" dirty="0" err="1" smtClean="0"/>
              <a:t>vd</a:t>
            </a:r>
            <a:endParaRPr lang="en-GB" dirty="0"/>
          </a:p>
          <a:p>
            <a:r>
              <a:rPr lang="tr-TR" b="1" dirty="0" smtClean="0"/>
              <a:t>Anti-Mar</a:t>
            </a:r>
            <a:r>
              <a:rPr lang="en-GB" b="1" dirty="0" err="1" smtClean="0"/>
              <a:t>ks</a:t>
            </a:r>
            <a:r>
              <a:rPr lang="tr-TR" b="1" dirty="0" err="1" smtClean="0"/>
              <a:t>istlerin</a:t>
            </a:r>
            <a:r>
              <a:rPr lang="en-GB" dirty="0"/>
              <a:t>: </a:t>
            </a:r>
            <a:r>
              <a:rPr lang="en-GB" dirty="0" smtClean="0"/>
              <a:t>E. </a:t>
            </a:r>
            <a:r>
              <a:rPr lang="en-GB" dirty="0"/>
              <a:t>von </a:t>
            </a:r>
            <a:r>
              <a:rPr lang="en-GB" dirty="0" err="1"/>
              <a:t>Böhm-Bawerk</a:t>
            </a:r>
            <a:r>
              <a:rPr lang="en-GB" dirty="0"/>
              <a:t>, </a:t>
            </a:r>
            <a:r>
              <a:rPr lang="en-GB" dirty="0" smtClean="0"/>
              <a:t>F. </a:t>
            </a:r>
            <a:r>
              <a:rPr lang="en-GB" dirty="0"/>
              <a:t>von Hayek, </a:t>
            </a:r>
            <a:r>
              <a:rPr lang="en-GB" dirty="0" smtClean="0"/>
              <a:t>M. Friedman </a:t>
            </a:r>
            <a:r>
              <a:rPr lang="en-GB" dirty="0" err="1" smtClean="0"/>
              <a:t>vd</a:t>
            </a:r>
            <a:endParaRPr lang="tr-TR" dirty="0" smtClean="0"/>
          </a:p>
          <a:p>
            <a:r>
              <a:rPr lang="en-GB" b="1" dirty="0" smtClean="0"/>
              <a:t>Non-anti-</a:t>
            </a:r>
            <a:r>
              <a:rPr lang="en-GB" b="1" dirty="0" err="1" smtClean="0"/>
              <a:t>Marksistlerin</a:t>
            </a:r>
            <a:r>
              <a:rPr lang="en-GB" dirty="0" smtClean="0"/>
              <a:t>: P Sraffa</a:t>
            </a:r>
            <a:r>
              <a:rPr lang="en-GB" dirty="0"/>
              <a:t>, </a:t>
            </a:r>
            <a:r>
              <a:rPr lang="en-GB" dirty="0" smtClean="0"/>
              <a:t>J </a:t>
            </a:r>
            <a:r>
              <a:rPr lang="en-GB" dirty="0"/>
              <a:t>Robinson, </a:t>
            </a:r>
            <a:r>
              <a:rPr lang="en-GB" dirty="0" smtClean="0"/>
              <a:t>T Veblen </a:t>
            </a:r>
            <a:r>
              <a:rPr lang="en-GB" dirty="0" err="1" smtClean="0"/>
              <a:t>vd</a:t>
            </a:r>
            <a:r>
              <a:rPr lang="en-GB" dirty="0" smtClean="0"/>
              <a:t>.</a:t>
            </a:r>
            <a:endParaRPr lang="tr-TR" dirty="0" smtClean="0"/>
          </a:p>
          <a:p>
            <a:pPr marL="0" indent="0">
              <a:buNone/>
            </a:pPr>
            <a:endParaRPr lang="tr-TR" dirty="0" smtClean="0"/>
          </a:p>
          <a:p>
            <a:pPr marL="0" indent="0">
              <a:buNone/>
            </a:pPr>
            <a:r>
              <a:rPr lang="tr-TR" dirty="0" smtClean="0"/>
              <a:t>bugüne kadar dile getirdiklerinden bağımsız şekilde anlaşılamaz.</a:t>
            </a:r>
          </a:p>
        </p:txBody>
      </p:sp>
    </p:spTree>
    <p:extLst>
      <p:ext uri="{BB962C8B-B14F-4D97-AF65-F5344CB8AC3E}">
        <p14:creationId xmlns:p14="http://schemas.microsoft.com/office/powerpoint/2010/main" val="3544065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«Kimin </a:t>
            </a:r>
            <a:r>
              <a:rPr lang="tr-TR" dirty="0" err="1" smtClean="0"/>
              <a:t>Marx’ı</a:t>
            </a:r>
            <a:r>
              <a:rPr lang="tr-TR" dirty="0" smtClean="0"/>
              <a:t>?»: klasik </a:t>
            </a:r>
            <a:r>
              <a:rPr lang="tr-TR" dirty="0" err="1" smtClean="0"/>
              <a:t>mar</a:t>
            </a:r>
            <a:r>
              <a:rPr lang="en-GB" dirty="0" err="1" smtClean="0"/>
              <a:t>ks</a:t>
            </a:r>
            <a:r>
              <a:rPr lang="tr-TR" dirty="0" err="1" smtClean="0"/>
              <a:t>izm</a:t>
            </a:r>
            <a:r>
              <a:rPr lang="tr-TR" dirty="0" smtClean="0"/>
              <a:t>, </a:t>
            </a:r>
            <a:r>
              <a:rPr lang="tr-TR" dirty="0"/>
              <a:t>post- </a:t>
            </a:r>
            <a:r>
              <a:rPr lang="tr-TR" dirty="0" err="1"/>
              <a:t>mar</a:t>
            </a:r>
            <a:r>
              <a:rPr lang="en-GB" dirty="0" err="1"/>
              <a:t>ks</a:t>
            </a:r>
            <a:r>
              <a:rPr lang="tr-TR" dirty="0" err="1"/>
              <a:t>izm</a:t>
            </a:r>
            <a:r>
              <a:rPr lang="tr-TR" dirty="0"/>
              <a:t>, </a:t>
            </a:r>
            <a:r>
              <a:rPr lang="tr-TR" dirty="0" err="1"/>
              <a:t>neo</a:t>
            </a:r>
            <a:r>
              <a:rPr lang="tr-TR" dirty="0"/>
              <a:t>- </a:t>
            </a:r>
            <a:r>
              <a:rPr lang="tr-TR" dirty="0" err="1"/>
              <a:t>mar</a:t>
            </a:r>
            <a:r>
              <a:rPr lang="en-GB" dirty="0" err="1"/>
              <a:t>ks</a:t>
            </a:r>
            <a:r>
              <a:rPr lang="tr-TR" dirty="0" err="1"/>
              <a:t>izm</a:t>
            </a:r>
            <a:r>
              <a:rPr lang="tr-TR" dirty="0"/>
              <a:t>, </a:t>
            </a:r>
            <a:r>
              <a:rPr lang="tr-TR" dirty="0" smtClean="0"/>
              <a:t>kültürel </a:t>
            </a:r>
            <a:r>
              <a:rPr lang="tr-TR" dirty="0" err="1"/>
              <a:t>mar</a:t>
            </a:r>
            <a:r>
              <a:rPr lang="en-GB" dirty="0" err="1"/>
              <a:t>ks</a:t>
            </a:r>
            <a:r>
              <a:rPr lang="tr-TR" dirty="0" err="1"/>
              <a:t>izm</a:t>
            </a:r>
            <a:r>
              <a:rPr lang="tr-TR" dirty="0"/>
              <a:t>, </a:t>
            </a:r>
            <a:r>
              <a:rPr lang="tr-TR" dirty="0" smtClean="0"/>
              <a:t>otonom </a:t>
            </a:r>
            <a:r>
              <a:rPr lang="tr-TR" dirty="0" err="1"/>
              <a:t>mar</a:t>
            </a:r>
            <a:r>
              <a:rPr lang="en-GB" dirty="0" err="1"/>
              <a:t>ks</a:t>
            </a:r>
            <a:r>
              <a:rPr lang="tr-TR" dirty="0" err="1"/>
              <a:t>izm</a:t>
            </a:r>
            <a:r>
              <a:rPr lang="tr-TR" dirty="0"/>
              <a:t>, </a:t>
            </a:r>
            <a:r>
              <a:rPr lang="tr-TR" dirty="0" smtClean="0"/>
              <a:t>analitik </a:t>
            </a:r>
            <a:r>
              <a:rPr lang="tr-TR" dirty="0" err="1"/>
              <a:t>mar</a:t>
            </a:r>
            <a:r>
              <a:rPr lang="en-GB" dirty="0" err="1"/>
              <a:t>ks</a:t>
            </a:r>
            <a:r>
              <a:rPr lang="tr-TR" dirty="0" err="1"/>
              <a:t>izm</a:t>
            </a:r>
            <a:r>
              <a:rPr lang="tr-TR" dirty="0"/>
              <a:t> …</a:t>
            </a:r>
            <a:endParaRPr lang="tr-TR" dirty="0" smtClean="0"/>
          </a:p>
          <a:p>
            <a:pPr marL="0" indent="0">
              <a:buNone/>
            </a:pPr>
            <a:endParaRPr lang="tr-TR" dirty="0"/>
          </a:p>
          <a:p>
            <a:r>
              <a:rPr lang="tr-TR" b="1" dirty="0" smtClean="0"/>
              <a:t>Anlatıcıdan bağımsız bir anlatım mümkün değildir.</a:t>
            </a:r>
          </a:p>
          <a:p>
            <a:endParaRPr lang="tr-TR" dirty="0" smtClean="0"/>
          </a:p>
          <a:p>
            <a:pPr marL="0" indent="0">
              <a:buNone/>
            </a:pPr>
            <a:r>
              <a:rPr lang="tr-TR" dirty="0" smtClean="0"/>
              <a:t>Bu derste:</a:t>
            </a:r>
          </a:p>
          <a:p>
            <a:r>
              <a:rPr lang="tr-TR" dirty="0" smtClean="0"/>
              <a:t>Evrim epistemolojisi</a:t>
            </a:r>
          </a:p>
          <a:p>
            <a:r>
              <a:rPr lang="tr-TR" dirty="0" smtClean="0"/>
              <a:t>Radikal </a:t>
            </a:r>
            <a:r>
              <a:rPr lang="tr-TR" dirty="0" err="1" smtClean="0"/>
              <a:t>pragmatism</a:t>
            </a:r>
            <a:r>
              <a:rPr lang="tr-TR" dirty="0" smtClean="0"/>
              <a:t> (</a:t>
            </a:r>
            <a:r>
              <a:rPr lang="tr-TR" dirty="0" err="1" smtClean="0"/>
              <a:t>Dewey</a:t>
            </a:r>
            <a:r>
              <a:rPr lang="en-GB" dirty="0" smtClean="0"/>
              <a:t> + Veblen</a:t>
            </a:r>
            <a:r>
              <a:rPr lang="tr-TR" dirty="0" smtClean="0"/>
              <a:t>)</a:t>
            </a:r>
          </a:p>
          <a:p>
            <a:r>
              <a:rPr lang="en-GB" dirty="0" err="1" smtClean="0"/>
              <a:t>Fikri</a:t>
            </a:r>
            <a:r>
              <a:rPr lang="en-GB" dirty="0" smtClean="0"/>
              <a:t> </a:t>
            </a:r>
            <a:r>
              <a:rPr lang="tr-TR" dirty="0" smtClean="0"/>
              <a:t>bağlama öncelik ve ağırlık veren bir anlatım</a:t>
            </a:r>
          </a:p>
        </p:txBody>
      </p:sp>
    </p:spTree>
    <p:extLst>
      <p:ext uri="{BB962C8B-B14F-4D97-AF65-F5344CB8AC3E}">
        <p14:creationId xmlns:p14="http://schemas.microsoft.com/office/powerpoint/2010/main" val="3103809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5"/>
            <a:ext cx="5377070" cy="4351338"/>
          </a:xfrm>
        </p:spPr>
        <p:txBody>
          <a:bodyPr>
            <a:normAutofit lnSpcReduction="10000"/>
          </a:bodyPr>
          <a:lstStyle/>
          <a:p>
            <a:pPr marL="0" indent="0">
              <a:buNone/>
            </a:pPr>
            <a:r>
              <a:rPr lang="tr-TR" dirty="0" err="1" smtClean="0"/>
              <a:t>Marx</a:t>
            </a:r>
            <a:r>
              <a:rPr lang="tr-TR" dirty="0" smtClean="0"/>
              <a:t> ve Engels’in çalışmalarıyla ilgili bir okuma önerisi:</a:t>
            </a:r>
          </a:p>
          <a:p>
            <a:pPr marL="0" indent="0">
              <a:buNone/>
            </a:pPr>
            <a:endParaRPr lang="tr-TR" dirty="0"/>
          </a:p>
          <a:p>
            <a:pPr marL="0" indent="0">
              <a:buNone/>
            </a:pPr>
            <a:r>
              <a:rPr lang="en-GB" dirty="0" smtClean="0"/>
              <a:t>“</a:t>
            </a:r>
            <a:r>
              <a:rPr lang="en-GB" dirty="0" err="1" smtClean="0"/>
              <a:t>Avrupa’da</a:t>
            </a:r>
            <a:r>
              <a:rPr lang="en-GB" dirty="0" smtClean="0"/>
              <a:t> </a:t>
            </a:r>
            <a:r>
              <a:rPr lang="en-GB" dirty="0" err="1" smtClean="0"/>
              <a:t>bir</a:t>
            </a:r>
            <a:r>
              <a:rPr lang="en-GB" dirty="0" smtClean="0"/>
              <a:t> </a:t>
            </a:r>
            <a:r>
              <a:rPr lang="en-GB" dirty="0" err="1" smtClean="0"/>
              <a:t>hayalet</a:t>
            </a:r>
            <a:r>
              <a:rPr lang="en-GB" dirty="0" smtClean="0"/>
              <a:t> </a:t>
            </a:r>
            <a:r>
              <a:rPr lang="en-GB" dirty="0" err="1" smtClean="0"/>
              <a:t>kol</a:t>
            </a:r>
            <a:r>
              <a:rPr lang="en-GB" dirty="0" smtClean="0"/>
              <a:t> </a:t>
            </a:r>
            <a:r>
              <a:rPr lang="en-GB" dirty="0" err="1" smtClean="0"/>
              <a:t>geziyor</a:t>
            </a:r>
            <a:r>
              <a:rPr lang="en-GB" dirty="0" smtClean="0"/>
              <a:t>, </a:t>
            </a:r>
            <a:r>
              <a:rPr lang="en-GB" dirty="0" err="1" smtClean="0"/>
              <a:t>komünizm</a:t>
            </a:r>
            <a:r>
              <a:rPr lang="en-GB" dirty="0" smtClean="0"/>
              <a:t> </a:t>
            </a:r>
            <a:r>
              <a:rPr lang="en-GB" dirty="0" err="1" smtClean="0"/>
              <a:t>hayaleti</a:t>
            </a:r>
            <a:r>
              <a:rPr lang="en-GB" dirty="0" smtClean="0"/>
              <a:t>…” (M&amp;E, </a:t>
            </a:r>
            <a:r>
              <a:rPr lang="en-GB" i="1" dirty="0" err="1" smtClean="0"/>
              <a:t>Komünist</a:t>
            </a:r>
            <a:r>
              <a:rPr lang="en-GB" i="1" dirty="0" smtClean="0"/>
              <a:t> Manifesto</a:t>
            </a:r>
            <a:r>
              <a:rPr lang="en-GB" dirty="0" smtClean="0"/>
              <a:t>, 1848)</a:t>
            </a:r>
          </a:p>
          <a:p>
            <a:pPr marL="0" indent="0">
              <a:buNone/>
            </a:pPr>
            <a:endParaRPr lang="en-GB" dirty="0"/>
          </a:p>
          <a:p>
            <a:pPr marL="0" indent="0">
              <a:buNone/>
            </a:pPr>
            <a:r>
              <a:rPr lang="en-GB" dirty="0" err="1" smtClean="0"/>
              <a:t>Soru</a:t>
            </a:r>
            <a:r>
              <a:rPr lang="en-GB" dirty="0" smtClean="0"/>
              <a:t>: </a:t>
            </a:r>
            <a:r>
              <a:rPr lang="en-GB" dirty="0" err="1" smtClean="0"/>
              <a:t>Bugün</a:t>
            </a:r>
            <a:r>
              <a:rPr lang="en-GB" dirty="0" smtClean="0"/>
              <a:t> </a:t>
            </a:r>
            <a:r>
              <a:rPr lang="en-GB" dirty="0" err="1" smtClean="0"/>
              <a:t>kol</a:t>
            </a:r>
            <a:r>
              <a:rPr lang="en-GB" dirty="0" smtClean="0"/>
              <a:t> </a:t>
            </a:r>
            <a:r>
              <a:rPr lang="en-GB" dirty="0" err="1" smtClean="0"/>
              <a:t>gezen</a:t>
            </a:r>
            <a:r>
              <a:rPr lang="en-GB" dirty="0" smtClean="0"/>
              <a:t> </a:t>
            </a:r>
            <a:r>
              <a:rPr lang="en-GB" dirty="0" err="1" smtClean="0"/>
              <a:t>komünizm</a:t>
            </a:r>
            <a:r>
              <a:rPr lang="en-GB" dirty="0" smtClean="0"/>
              <a:t> </a:t>
            </a:r>
            <a:r>
              <a:rPr lang="en-GB" dirty="0" err="1" smtClean="0"/>
              <a:t>hayaleti</a:t>
            </a:r>
            <a:r>
              <a:rPr lang="en-GB" dirty="0" smtClean="0"/>
              <a:t> mi </a:t>
            </a:r>
            <a:r>
              <a:rPr lang="en-GB" dirty="0" err="1" smtClean="0"/>
              <a:t>yoksa</a:t>
            </a:r>
            <a:r>
              <a:rPr lang="en-GB" dirty="0" smtClean="0"/>
              <a:t> </a:t>
            </a:r>
            <a:r>
              <a:rPr lang="en-GB" b="1" u="sng" dirty="0" err="1" smtClean="0"/>
              <a:t>Marx’ın</a:t>
            </a:r>
            <a:r>
              <a:rPr lang="en-GB" b="1" u="sng" dirty="0" smtClean="0"/>
              <a:t> </a:t>
            </a:r>
            <a:r>
              <a:rPr lang="en-GB" b="1" u="sng" dirty="0" err="1" smtClean="0"/>
              <a:t>hayaleti</a:t>
            </a:r>
            <a:r>
              <a:rPr lang="en-GB" dirty="0" smtClean="0"/>
              <a:t> mi?</a:t>
            </a:r>
            <a:endParaRPr lang="tr-TR" dirty="0" smtClean="0"/>
          </a:p>
        </p:txBody>
      </p:sp>
      <p:pic>
        <p:nvPicPr>
          <p:cNvPr id="1026" name="Picture 2" descr="http://i.dr.com.tr/cache/600x600-0/originals/000000041475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5244" y="874644"/>
            <a:ext cx="37909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270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İktisatta</a:t>
            </a:r>
            <a:r>
              <a:rPr lang="en-GB" dirty="0" smtClean="0"/>
              <a:t> Ana-</a:t>
            </a:r>
            <a:r>
              <a:rPr lang="en-GB" dirty="0" err="1" smtClean="0"/>
              <a:t>akım</a:t>
            </a:r>
            <a:r>
              <a:rPr lang="en-GB" dirty="0" smtClean="0"/>
              <a:t> (Mainstream) </a:t>
            </a:r>
            <a:r>
              <a:rPr lang="en-GB" dirty="0" err="1" smtClean="0"/>
              <a:t>Sorunu</a:t>
            </a:r>
            <a:endParaRPr lang="en-GB" dirty="0"/>
          </a:p>
        </p:txBody>
      </p:sp>
      <p:sp>
        <p:nvSpPr>
          <p:cNvPr id="3" name="Content Placeholder 2"/>
          <p:cNvSpPr>
            <a:spLocks noGrp="1"/>
          </p:cNvSpPr>
          <p:nvPr>
            <p:ph idx="1"/>
          </p:nvPr>
        </p:nvSpPr>
        <p:spPr/>
        <p:txBody>
          <a:bodyPr>
            <a:normAutofit/>
          </a:bodyPr>
          <a:lstStyle/>
          <a:p>
            <a:pPr marL="0" indent="0">
              <a:buNone/>
            </a:pPr>
            <a:r>
              <a:rPr lang="en-GB" b="1" dirty="0" err="1" smtClean="0"/>
              <a:t>Nedir</a:t>
            </a:r>
            <a:r>
              <a:rPr lang="en-GB" b="1" dirty="0" smtClean="0"/>
              <a:t>? </a:t>
            </a:r>
            <a:r>
              <a:rPr lang="en-GB" dirty="0" err="1" smtClean="0"/>
              <a:t>Matematikselleşme</a:t>
            </a:r>
            <a:r>
              <a:rPr lang="en-GB" dirty="0" smtClean="0"/>
              <a:t>, </a:t>
            </a:r>
            <a:r>
              <a:rPr lang="en-GB" dirty="0" err="1" smtClean="0"/>
              <a:t>gerçekçi</a:t>
            </a:r>
            <a:r>
              <a:rPr lang="en-GB" dirty="0" smtClean="0"/>
              <a:t> </a:t>
            </a:r>
            <a:r>
              <a:rPr lang="en-GB" dirty="0" err="1" smtClean="0"/>
              <a:t>olmayan</a:t>
            </a:r>
            <a:r>
              <a:rPr lang="en-GB" dirty="0" smtClean="0"/>
              <a:t> </a:t>
            </a:r>
            <a:r>
              <a:rPr lang="en-GB" dirty="0" err="1" smtClean="0"/>
              <a:t>soyut</a:t>
            </a:r>
            <a:r>
              <a:rPr lang="en-GB" dirty="0" smtClean="0"/>
              <a:t> </a:t>
            </a:r>
            <a:r>
              <a:rPr lang="en-GB" dirty="0" err="1" smtClean="0"/>
              <a:t>modellere</a:t>
            </a:r>
            <a:r>
              <a:rPr lang="en-GB" dirty="0" smtClean="0"/>
              <a:t> </a:t>
            </a:r>
            <a:r>
              <a:rPr lang="en-GB" dirty="0" err="1" smtClean="0"/>
              <a:t>dayalı</a:t>
            </a:r>
            <a:r>
              <a:rPr lang="en-GB" dirty="0" smtClean="0"/>
              <a:t> </a:t>
            </a:r>
            <a:r>
              <a:rPr lang="en-GB" dirty="0" err="1" smtClean="0"/>
              <a:t>analizler</a:t>
            </a:r>
            <a:r>
              <a:rPr lang="en-GB" dirty="0" smtClean="0"/>
              <a:t>, </a:t>
            </a:r>
            <a:r>
              <a:rPr lang="en-GB" dirty="0" err="1" smtClean="0"/>
              <a:t>olaylara</a:t>
            </a:r>
            <a:r>
              <a:rPr lang="en-GB" dirty="0" smtClean="0"/>
              <a:t> </a:t>
            </a:r>
            <a:r>
              <a:rPr lang="en-GB" dirty="0" err="1" smtClean="0"/>
              <a:t>ve</a:t>
            </a:r>
            <a:r>
              <a:rPr lang="en-GB" dirty="0" smtClean="0"/>
              <a:t> </a:t>
            </a:r>
            <a:r>
              <a:rPr lang="en-GB" dirty="0" err="1" smtClean="0"/>
              <a:t>verilere</a:t>
            </a:r>
            <a:r>
              <a:rPr lang="en-GB" dirty="0" smtClean="0"/>
              <a:t> </a:t>
            </a:r>
            <a:r>
              <a:rPr lang="en-GB" dirty="0" err="1" smtClean="0"/>
              <a:t>dayanmayan</a:t>
            </a:r>
            <a:r>
              <a:rPr lang="en-GB" dirty="0" smtClean="0"/>
              <a:t> </a:t>
            </a:r>
            <a:r>
              <a:rPr lang="en-GB" dirty="0" err="1" smtClean="0"/>
              <a:t>istatistiksel</a:t>
            </a:r>
            <a:r>
              <a:rPr lang="en-GB" dirty="0" smtClean="0"/>
              <a:t> </a:t>
            </a:r>
            <a:r>
              <a:rPr lang="en-GB" dirty="0" err="1" smtClean="0"/>
              <a:t>ve</a:t>
            </a:r>
            <a:r>
              <a:rPr lang="en-GB" dirty="0" smtClean="0"/>
              <a:t> </a:t>
            </a:r>
            <a:r>
              <a:rPr lang="en-GB" dirty="0" err="1" smtClean="0"/>
              <a:t>ekonometrik</a:t>
            </a:r>
            <a:r>
              <a:rPr lang="en-GB" dirty="0" smtClean="0"/>
              <a:t> “</a:t>
            </a:r>
            <a:r>
              <a:rPr lang="en-GB" dirty="0" err="1" smtClean="0"/>
              <a:t>açıklamalar</a:t>
            </a:r>
            <a:r>
              <a:rPr lang="en-GB" dirty="0" smtClean="0"/>
              <a:t>”, </a:t>
            </a:r>
            <a:r>
              <a:rPr lang="en-GB" dirty="0" err="1" smtClean="0"/>
              <a:t>nedensellik</a:t>
            </a:r>
            <a:r>
              <a:rPr lang="en-GB" dirty="0" smtClean="0"/>
              <a:t> </a:t>
            </a:r>
            <a:r>
              <a:rPr lang="en-GB" dirty="0" err="1" smtClean="0"/>
              <a:t>yerine</a:t>
            </a:r>
            <a:r>
              <a:rPr lang="en-GB" dirty="0" smtClean="0"/>
              <a:t> </a:t>
            </a:r>
            <a:r>
              <a:rPr lang="en-GB" dirty="0" err="1" smtClean="0"/>
              <a:t>korelasyonel</a:t>
            </a:r>
            <a:r>
              <a:rPr lang="en-GB" dirty="0" smtClean="0"/>
              <a:t> </a:t>
            </a:r>
            <a:r>
              <a:rPr lang="en-GB" dirty="0" err="1" smtClean="0"/>
              <a:t>ilişkilerin</a:t>
            </a:r>
            <a:r>
              <a:rPr lang="en-GB" dirty="0" smtClean="0"/>
              <a:t> </a:t>
            </a:r>
            <a:r>
              <a:rPr lang="en-GB" dirty="0" err="1" smtClean="0"/>
              <a:t>tercih</a:t>
            </a:r>
            <a:r>
              <a:rPr lang="en-GB" dirty="0" smtClean="0"/>
              <a:t> </a:t>
            </a:r>
            <a:r>
              <a:rPr lang="en-GB" dirty="0" err="1" smtClean="0"/>
              <a:t>edilmesi</a:t>
            </a:r>
            <a:r>
              <a:rPr lang="en-GB" dirty="0" smtClean="0"/>
              <a:t> </a:t>
            </a:r>
          </a:p>
          <a:p>
            <a:pPr marL="0" indent="0">
              <a:buNone/>
            </a:pPr>
            <a:endParaRPr lang="en-GB" dirty="0" smtClean="0"/>
          </a:p>
          <a:p>
            <a:pPr marL="0" indent="0">
              <a:buNone/>
            </a:pPr>
            <a:r>
              <a:rPr lang="en-GB" b="1" dirty="0" err="1" smtClean="0"/>
              <a:t>Neden</a:t>
            </a:r>
            <a:r>
              <a:rPr lang="en-GB" b="1" dirty="0" smtClean="0"/>
              <a:t> </a:t>
            </a:r>
            <a:r>
              <a:rPr lang="en-GB" b="1" dirty="0" err="1" smtClean="0"/>
              <a:t>ortaya</a:t>
            </a:r>
            <a:r>
              <a:rPr lang="en-GB" b="1" dirty="0" smtClean="0"/>
              <a:t> </a:t>
            </a:r>
            <a:r>
              <a:rPr lang="en-GB" b="1" dirty="0" err="1" smtClean="0"/>
              <a:t>çıkar</a:t>
            </a:r>
            <a:r>
              <a:rPr lang="en-GB" b="1" dirty="0" smtClean="0"/>
              <a:t>? </a:t>
            </a:r>
            <a:r>
              <a:rPr lang="en-GB" dirty="0" smtClean="0"/>
              <a:t>Ana-</a:t>
            </a:r>
            <a:r>
              <a:rPr lang="en-GB" dirty="0" err="1" smtClean="0"/>
              <a:t>akım</a:t>
            </a:r>
            <a:r>
              <a:rPr lang="en-GB" dirty="0" smtClean="0"/>
              <a:t> </a:t>
            </a:r>
            <a:r>
              <a:rPr lang="en-GB" dirty="0" err="1" smtClean="0"/>
              <a:t>olmayanlar</a:t>
            </a:r>
            <a:r>
              <a:rPr lang="en-GB" dirty="0" smtClean="0"/>
              <a:t> </a:t>
            </a:r>
            <a:r>
              <a:rPr lang="en-GB" dirty="0" err="1" smtClean="0"/>
              <a:t>dışlandığında</a:t>
            </a:r>
            <a:r>
              <a:rPr lang="en-GB" dirty="0" smtClean="0"/>
              <a:t>.</a:t>
            </a:r>
            <a:endParaRPr lang="en-GB" dirty="0"/>
          </a:p>
          <a:p>
            <a:pPr marL="0" indent="0">
              <a:buNone/>
            </a:pPr>
            <a:r>
              <a:rPr lang="en-GB" b="1" dirty="0" err="1" smtClean="0"/>
              <a:t>Diğer</a:t>
            </a:r>
            <a:r>
              <a:rPr lang="en-GB" b="1" dirty="0" smtClean="0"/>
              <a:t> </a:t>
            </a:r>
            <a:r>
              <a:rPr lang="en-GB" b="1" dirty="0" err="1" smtClean="0"/>
              <a:t>alanlarda</a:t>
            </a:r>
            <a:r>
              <a:rPr lang="en-GB" b="1" dirty="0" smtClean="0"/>
              <a:t> </a:t>
            </a:r>
            <a:r>
              <a:rPr lang="en-GB" b="1" dirty="0" err="1" smtClean="0"/>
              <a:t>ana-akım</a:t>
            </a:r>
            <a:r>
              <a:rPr lang="en-GB" b="1" dirty="0" smtClean="0"/>
              <a:t> </a:t>
            </a:r>
            <a:r>
              <a:rPr lang="en-GB" b="1" dirty="0" err="1" smtClean="0"/>
              <a:t>sorunu</a:t>
            </a:r>
            <a:r>
              <a:rPr lang="en-GB" b="1" dirty="0" smtClean="0"/>
              <a:t>*</a:t>
            </a:r>
            <a:r>
              <a:rPr lang="en-GB" dirty="0" smtClean="0"/>
              <a:t>: </a:t>
            </a:r>
            <a:r>
              <a:rPr lang="en-GB" dirty="0" err="1" smtClean="0"/>
              <a:t>Medya</a:t>
            </a:r>
            <a:r>
              <a:rPr lang="en-GB" dirty="0" smtClean="0"/>
              <a:t> </a:t>
            </a:r>
            <a:r>
              <a:rPr lang="en-GB" dirty="0" err="1" smtClean="0"/>
              <a:t>ve</a:t>
            </a:r>
            <a:r>
              <a:rPr lang="en-GB" dirty="0" smtClean="0"/>
              <a:t> tıp</a:t>
            </a:r>
          </a:p>
          <a:p>
            <a:pPr marL="0" indent="0">
              <a:buNone/>
            </a:pPr>
            <a:endParaRPr lang="en-GB" dirty="0" smtClean="0"/>
          </a:p>
          <a:p>
            <a:pPr marL="0" indent="0">
              <a:buNone/>
            </a:pPr>
            <a:r>
              <a:rPr lang="en-GB" dirty="0" smtClean="0"/>
              <a:t>* Her </a:t>
            </a:r>
            <a:r>
              <a:rPr lang="en-GB" dirty="0" err="1" smtClean="0"/>
              <a:t>çalışma</a:t>
            </a:r>
            <a:r>
              <a:rPr lang="en-GB" dirty="0" smtClean="0"/>
              <a:t> </a:t>
            </a:r>
            <a:r>
              <a:rPr lang="en-GB" dirty="0" err="1" smtClean="0"/>
              <a:t>alanında</a:t>
            </a:r>
            <a:r>
              <a:rPr lang="en-GB" dirty="0" smtClean="0"/>
              <a:t> </a:t>
            </a:r>
            <a:r>
              <a:rPr lang="en-GB" dirty="0" err="1" smtClean="0"/>
              <a:t>güçlü</a:t>
            </a:r>
            <a:r>
              <a:rPr lang="en-GB" dirty="0" smtClean="0"/>
              <a:t> </a:t>
            </a:r>
            <a:r>
              <a:rPr lang="en-GB" dirty="0" err="1" smtClean="0"/>
              <a:t>bir</a:t>
            </a:r>
            <a:r>
              <a:rPr lang="en-GB" dirty="0" smtClean="0"/>
              <a:t> </a:t>
            </a:r>
            <a:r>
              <a:rPr lang="en-GB" dirty="0" err="1" smtClean="0"/>
              <a:t>ana-akım</a:t>
            </a:r>
            <a:r>
              <a:rPr lang="en-GB" dirty="0" smtClean="0"/>
              <a:t> </a:t>
            </a:r>
            <a:r>
              <a:rPr lang="en-GB" dirty="0" err="1" smtClean="0"/>
              <a:t>sorunu</a:t>
            </a:r>
            <a:r>
              <a:rPr lang="en-GB" dirty="0" smtClean="0"/>
              <a:t> </a:t>
            </a:r>
            <a:r>
              <a:rPr lang="en-GB" dirty="0" err="1" smtClean="0"/>
              <a:t>tespit</a:t>
            </a:r>
            <a:r>
              <a:rPr lang="en-GB" dirty="0" smtClean="0"/>
              <a:t> </a:t>
            </a:r>
            <a:r>
              <a:rPr lang="en-GB" dirty="0" err="1" smtClean="0"/>
              <a:t>etmek</a:t>
            </a:r>
            <a:r>
              <a:rPr lang="en-GB" dirty="0" smtClean="0"/>
              <a:t> </a:t>
            </a:r>
            <a:r>
              <a:rPr lang="en-GB" dirty="0" err="1" smtClean="0"/>
              <a:t>mümkün</a:t>
            </a:r>
            <a:r>
              <a:rPr lang="en-GB" dirty="0" smtClean="0"/>
              <a:t> </a:t>
            </a:r>
            <a:r>
              <a:rPr lang="en-GB" dirty="0" err="1" smtClean="0"/>
              <a:t>olmayabilir</a:t>
            </a:r>
            <a:r>
              <a:rPr lang="en-GB" dirty="0" smtClean="0"/>
              <a:t>.</a:t>
            </a:r>
          </a:p>
        </p:txBody>
      </p:sp>
    </p:spTree>
    <p:extLst>
      <p:ext uri="{BB962C8B-B14F-4D97-AF65-F5344CB8AC3E}">
        <p14:creationId xmlns:p14="http://schemas.microsoft.com/office/powerpoint/2010/main" val="310936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5"/>
            <a:ext cx="5165035" cy="4351338"/>
          </a:xfrm>
        </p:spPr>
        <p:txBody>
          <a:bodyPr>
            <a:normAutofit lnSpcReduction="10000"/>
          </a:bodyPr>
          <a:lstStyle/>
          <a:p>
            <a:pPr marL="0" indent="0">
              <a:buNone/>
            </a:pPr>
            <a:r>
              <a:rPr lang="en-GB" dirty="0" err="1" smtClean="0"/>
              <a:t>Marx’ın</a:t>
            </a:r>
            <a:r>
              <a:rPr lang="en-GB" dirty="0" smtClean="0"/>
              <a:t> </a:t>
            </a:r>
            <a:r>
              <a:rPr lang="en-GB" dirty="0" err="1" smtClean="0"/>
              <a:t>yaşadığı</a:t>
            </a:r>
            <a:r>
              <a:rPr lang="en-GB" dirty="0" smtClean="0"/>
              <a:t> </a:t>
            </a:r>
            <a:r>
              <a:rPr lang="en-GB" dirty="0" err="1" smtClean="0"/>
              <a:t>dönemde</a:t>
            </a:r>
            <a:r>
              <a:rPr lang="en-GB" dirty="0" smtClean="0"/>
              <a:t> </a:t>
            </a:r>
            <a:r>
              <a:rPr lang="en-GB" dirty="0" err="1" smtClean="0"/>
              <a:t>Avrupa</a:t>
            </a:r>
            <a:r>
              <a:rPr lang="en-GB" dirty="0" smtClean="0"/>
              <a:t>:</a:t>
            </a:r>
          </a:p>
          <a:p>
            <a:pPr marL="0" indent="0">
              <a:buNone/>
            </a:pPr>
            <a:endParaRPr lang="en-GB" dirty="0"/>
          </a:p>
          <a:p>
            <a:r>
              <a:rPr lang="en-GB" dirty="0" err="1" smtClean="0"/>
              <a:t>Teknolojik</a:t>
            </a:r>
            <a:r>
              <a:rPr lang="en-GB" dirty="0" smtClean="0"/>
              <a:t> </a:t>
            </a:r>
            <a:r>
              <a:rPr lang="en-GB" dirty="0" err="1" smtClean="0"/>
              <a:t>gelişmeler</a:t>
            </a:r>
            <a:r>
              <a:rPr lang="en-GB" dirty="0" smtClean="0"/>
              <a:t>, </a:t>
            </a:r>
            <a:r>
              <a:rPr lang="en-GB" dirty="0" err="1" smtClean="0"/>
              <a:t>sermaye</a:t>
            </a:r>
            <a:r>
              <a:rPr lang="en-GB" dirty="0" smtClean="0"/>
              <a:t> </a:t>
            </a:r>
            <a:r>
              <a:rPr lang="en-GB" dirty="0" err="1" smtClean="0"/>
              <a:t>birikimi</a:t>
            </a:r>
            <a:r>
              <a:rPr lang="en-GB" dirty="0" smtClean="0"/>
              <a:t>, </a:t>
            </a:r>
            <a:r>
              <a:rPr lang="en-GB" dirty="0" err="1" smtClean="0"/>
              <a:t>büyüyen</a:t>
            </a:r>
            <a:r>
              <a:rPr lang="en-GB" dirty="0" smtClean="0"/>
              <a:t> </a:t>
            </a:r>
            <a:r>
              <a:rPr lang="en-GB" dirty="0" err="1" smtClean="0"/>
              <a:t>kentler</a:t>
            </a:r>
            <a:endParaRPr lang="en-GB" dirty="0" smtClean="0"/>
          </a:p>
          <a:p>
            <a:r>
              <a:rPr lang="en-GB" dirty="0" err="1" smtClean="0"/>
              <a:t>Yoksulluk</a:t>
            </a:r>
            <a:r>
              <a:rPr lang="en-GB" dirty="0" smtClean="0"/>
              <a:t>, </a:t>
            </a:r>
            <a:r>
              <a:rPr lang="en-GB" dirty="0" err="1" smtClean="0"/>
              <a:t>kötüleşen</a:t>
            </a:r>
            <a:r>
              <a:rPr lang="en-GB" dirty="0" smtClean="0"/>
              <a:t> </a:t>
            </a:r>
            <a:r>
              <a:rPr lang="en-GB" dirty="0" err="1" smtClean="0"/>
              <a:t>çalışma</a:t>
            </a:r>
            <a:r>
              <a:rPr lang="en-GB" dirty="0" smtClean="0"/>
              <a:t> </a:t>
            </a:r>
            <a:r>
              <a:rPr lang="en-GB" dirty="0" err="1" smtClean="0"/>
              <a:t>ve</a:t>
            </a:r>
            <a:r>
              <a:rPr lang="en-GB" dirty="0" smtClean="0"/>
              <a:t> </a:t>
            </a:r>
            <a:r>
              <a:rPr lang="en-GB" dirty="0" err="1" smtClean="0"/>
              <a:t>yaşam</a:t>
            </a:r>
            <a:r>
              <a:rPr lang="en-GB" dirty="0" smtClean="0"/>
              <a:t> </a:t>
            </a:r>
            <a:r>
              <a:rPr lang="en-GB" dirty="0" err="1" smtClean="0"/>
              <a:t>koşulları</a:t>
            </a:r>
            <a:r>
              <a:rPr lang="en-GB" dirty="0" smtClean="0"/>
              <a:t>, </a:t>
            </a:r>
            <a:r>
              <a:rPr lang="en-GB" dirty="0" err="1" smtClean="0"/>
              <a:t>sendikal</a:t>
            </a:r>
            <a:r>
              <a:rPr lang="en-GB" dirty="0" smtClean="0"/>
              <a:t> </a:t>
            </a:r>
            <a:r>
              <a:rPr lang="en-GB" dirty="0" err="1" smtClean="0"/>
              <a:t>hareketler</a:t>
            </a:r>
            <a:r>
              <a:rPr lang="en-GB" dirty="0" smtClean="0"/>
              <a:t>, </a:t>
            </a:r>
            <a:r>
              <a:rPr lang="en-GB" dirty="0" err="1" smtClean="0"/>
              <a:t>toplumsal</a:t>
            </a:r>
            <a:r>
              <a:rPr lang="en-GB" dirty="0" smtClean="0"/>
              <a:t> </a:t>
            </a:r>
            <a:r>
              <a:rPr lang="en-GB" dirty="0" err="1" smtClean="0"/>
              <a:t>sınıflar</a:t>
            </a:r>
            <a:r>
              <a:rPr lang="en-GB" dirty="0" smtClean="0"/>
              <a:t> </a:t>
            </a:r>
            <a:r>
              <a:rPr lang="en-GB" dirty="0" err="1" smtClean="0"/>
              <a:t>arasında</a:t>
            </a:r>
            <a:r>
              <a:rPr lang="en-GB" dirty="0" smtClean="0"/>
              <a:t> </a:t>
            </a:r>
            <a:r>
              <a:rPr lang="en-GB" dirty="0" err="1" smtClean="0"/>
              <a:t>büyüyen</a:t>
            </a:r>
            <a:r>
              <a:rPr lang="en-GB" dirty="0" smtClean="0"/>
              <a:t> </a:t>
            </a:r>
            <a:r>
              <a:rPr lang="en-GB" dirty="0" err="1" smtClean="0"/>
              <a:t>uluslararası</a:t>
            </a:r>
            <a:r>
              <a:rPr lang="en-GB" dirty="0" smtClean="0"/>
              <a:t> </a:t>
            </a:r>
            <a:r>
              <a:rPr lang="en-GB" dirty="0" err="1" smtClean="0"/>
              <a:t>bilinç</a:t>
            </a:r>
            <a:r>
              <a:rPr lang="en-GB" dirty="0" smtClean="0"/>
              <a:t> (hem </a:t>
            </a:r>
            <a:r>
              <a:rPr lang="en-GB" dirty="0" err="1" smtClean="0"/>
              <a:t>burjuvazi</a:t>
            </a:r>
            <a:r>
              <a:rPr lang="en-GB" dirty="0" smtClean="0"/>
              <a:t> hem de </a:t>
            </a:r>
            <a:r>
              <a:rPr lang="en-GB" dirty="0" err="1" smtClean="0"/>
              <a:t>proleterya</a:t>
            </a:r>
            <a:r>
              <a:rPr lang="en-GB" dirty="0" smtClean="0"/>
              <a:t> </a:t>
            </a:r>
            <a:r>
              <a:rPr lang="en-GB" dirty="0" err="1" smtClean="0"/>
              <a:t>için</a:t>
            </a:r>
            <a:r>
              <a:rPr lang="en-GB" dirty="0" smtClean="0"/>
              <a:t>)</a:t>
            </a:r>
            <a:endParaRPr lang="tr-TR" dirty="0" smtClean="0"/>
          </a:p>
        </p:txBody>
      </p:sp>
      <p:sp>
        <p:nvSpPr>
          <p:cNvPr id="4" name="Right Brace 3"/>
          <p:cNvSpPr/>
          <p:nvPr/>
        </p:nvSpPr>
        <p:spPr>
          <a:xfrm>
            <a:off x="5711687" y="2902226"/>
            <a:ext cx="940904" cy="34190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İçerik Yer Tutucusu 2"/>
          <p:cNvSpPr txBox="1">
            <a:spLocks/>
          </p:cNvSpPr>
          <p:nvPr/>
        </p:nvSpPr>
        <p:spPr>
          <a:xfrm>
            <a:off x="6819900" y="3284330"/>
            <a:ext cx="5232953" cy="243840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err="1" smtClean="0"/>
              <a:t>Kapitalizmin</a:t>
            </a:r>
            <a:r>
              <a:rPr lang="en-GB" dirty="0" smtClean="0"/>
              <a:t> </a:t>
            </a:r>
            <a:r>
              <a:rPr lang="en-GB" dirty="0" err="1" smtClean="0"/>
              <a:t>analizi</a:t>
            </a:r>
            <a:r>
              <a:rPr lang="en-GB" dirty="0" smtClean="0"/>
              <a:t>:</a:t>
            </a:r>
          </a:p>
          <a:p>
            <a:r>
              <a:rPr lang="en-GB" dirty="0" err="1" smtClean="0"/>
              <a:t>Kapitalizmin</a:t>
            </a:r>
            <a:r>
              <a:rPr lang="en-GB" dirty="0" smtClean="0"/>
              <a:t> </a:t>
            </a:r>
            <a:r>
              <a:rPr lang="en-GB" dirty="0" err="1" smtClean="0"/>
              <a:t>tarihsel</a:t>
            </a:r>
            <a:r>
              <a:rPr lang="en-GB" dirty="0" smtClean="0"/>
              <a:t> </a:t>
            </a:r>
            <a:r>
              <a:rPr lang="en-GB" dirty="0" err="1" smtClean="0"/>
              <a:t>üretim</a:t>
            </a:r>
            <a:r>
              <a:rPr lang="en-GB" dirty="0" smtClean="0"/>
              <a:t> </a:t>
            </a:r>
            <a:r>
              <a:rPr lang="en-GB" dirty="0" err="1" smtClean="0"/>
              <a:t>biçimlerine</a:t>
            </a:r>
            <a:r>
              <a:rPr lang="en-GB" dirty="0" smtClean="0"/>
              <a:t> </a:t>
            </a:r>
            <a:r>
              <a:rPr lang="en-GB" dirty="0" err="1" smtClean="0"/>
              <a:t>görece</a:t>
            </a:r>
            <a:r>
              <a:rPr lang="en-GB" dirty="0" smtClean="0"/>
              <a:t> </a:t>
            </a:r>
            <a:r>
              <a:rPr lang="en-GB" dirty="0" err="1" smtClean="0"/>
              <a:t>elde</a:t>
            </a:r>
            <a:r>
              <a:rPr lang="en-GB" dirty="0" smtClean="0"/>
              <a:t> </a:t>
            </a:r>
            <a:r>
              <a:rPr lang="en-GB" dirty="0" err="1" smtClean="0"/>
              <a:t>ettiği</a:t>
            </a:r>
            <a:r>
              <a:rPr lang="en-GB" dirty="0" smtClean="0"/>
              <a:t> </a:t>
            </a:r>
            <a:r>
              <a:rPr lang="en-GB" dirty="0" err="1" smtClean="0"/>
              <a:t>başarı</a:t>
            </a:r>
            <a:endParaRPr lang="en-GB" dirty="0" smtClean="0"/>
          </a:p>
          <a:p>
            <a:pPr marL="0" indent="0">
              <a:buFont typeface="Arial" panose="020B0604020202020204" pitchFamily="34" charset="0"/>
              <a:buNone/>
            </a:pPr>
            <a:r>
              <a:rPr lang="en-GB" dirty="0" smtClean="0"/>
              <a:t>vs. </a:t>
            </a:r>
          </a:p>
          <a:p>
            <a:r>
              <a:rPr lang="en-GB" dirty="0" err="1"/>
              <a:t>K</a:t>
            </a:r>
            <a:r>
              <a:rPr lang="en-GB" dirty="0" err="1" smtClean="0"/>
              <a:t>apitalizmin</a:t>
            </a:r>
            <a:r>
              <a:rPr lang="en-GB" dirty="0" smtClean="0"/>
              <a:t> </a:t>
            </a:r>
            <a:r>
              <a:rPr lang="en-GB" dirty="0" err="1" smtClean="0"/>
              <a:t>yol</a:t>
            </a:r>
            <a:r>
              <a:rPr lang="en-GB" dirty="0" smtClean="0"/>
              <a:t> </a:t>
            </a:r>
            <a:r>
              <a:rPr lang="en-GB" dirty="0" err="1" smtClean="0"/>
              <a:t>açtığı</a:t>
            </a:r>
            <a:r>
              <a:rPr lang="en-GB" dirty="0" smtClean="0"/>
              <a:t> </a:t>
            </a:r>
            <a:r>
              <a:rPr lang="en-GB" dirty="0" err="1" smtClean="0"/>
              <a:t>toplumsal</a:t>
            </a:r>
            <a:r>
              <a:rPr lang="en-GB" dirty="0" smtClean="0"/>
              <a:t> </a:t>
            </a:r>
            <a:r>
              <a:rPr lang="en-GB" dirty="0" err="1" smtClean="0"/>
              <a:t>çelişkiler</a:t>
            </a:r>
            <a:endParaRPr lang="tr-TR" dirty="0" smtClean="0"/>
          </a:p>
        </p:txBody>
      </p:sp>
    </p:spTree>
    <p:extLst>
      <p:ext uri="{BB962C8B-B14F-4D97-AF65-F5344CB8AC3E}">
        <p14:creationId xmlns:p14="http://schemas.microsoft.com/office/powerpoint/2010/main" val="1132365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p:txBody>
          <a:bodyPr/>
          <a:lstStyle/>
          <a:p>
            <a:pPr marL="0" indent="0">
              <a:buNone/>
            </a:pPr>
            <a:r>
              <a:rPr lang="en-GB" dirty="0" smtClean="0"/>
              <a:t>Marx </a:t>
            </a:r>
            <a:r>
              <a:rPr lang="en-GB" dirty="0" err="1" smtClean="0"/>
              <a:t>ve</a:t>
            </a:r>
            <a:r>
              <a:rPr lang="en-GB" dirty="0" smtClean="0"/>
              <a:t> Engels. </a:t>
            </a:r>
            <a:r>
              <a:rPr lang="en-GB" i="1" dirty="0" err="1" smtClean="0"/>
              <a:t>Komünist</a:t>
            </a:r>
            <a:r>
              <a:rPr lang="en-GB" i="1" dirty="0" smtClean="0"/>
              <a:t> Manifesto </a:t>
            </a:r>
            <a:r>
              <a:rPr lang="en-GB" dirty="0" smtClean="0"/>
              <a:t>(1848):</a:t>
            </a:r>
          </a:p>
          <a:p>
            <a:pPr marL="0" indent="0">
              <a:buNone/>
            </a:pPr>
            <a:endParaRPr lang="en-GB" dirty="0" smtClean="0"/>
          </a:p>
          <a:p>
            <a:pPr marL="0" indent="0">
              <a:buNone/>
            </a:pPr>
            <a:r>
              <a:rPr lang="en-GB" dirty="0" smtClean="0"/>
              <a:t>“</a:t>
            </a:r>
            <a:r>
              <a:rPr lang="tr-TR" dirty="0"/>
              <a:t>Burjuvazi, tarihte son derece devrimci bir rol oynamıştır. İktidara geldiği her yerde burjuvazi, tüm feodal, </a:t>
            </a:r>
            <a:r>
              <a:rPr lang="tr-TR" dirty="0" err="1"/>
              <a:t>babaerkil</a:t>
            </a:r>
            <a:r>
              <a:rPr lang="tr-TR" dirty="0"/>
              <a:t>, kırsal ilişkileri darmadağın etmiştir. İnsanları doğal efendilerine düğümleyen cicili </a:t>
            </a:r>
            <a:r>
              <a:rPr lang="tr-TR" dirty="0" err="1"/>
              <a:t>bicili</a:t>
            </a:r>
            <a:r>
              <a:rPr lang="tr-TR" dirty="0"/>
              <a:t> feodal kordonları acımasızca koparıp atmış </a:t>
            </a:r>
            <a:r>
              <a:rPr lang="tr-TR" dirty="0" smtClean="0"/>
              <a:t>ve</a:t>
            </a:r>
            <a:r>
              <a:rPr lang="en-GB" dirty="0" smtClean="0"/>
              <a:t> …”</a:t>
            </a:r>
            <a:endParaRPr lang="en-GB" dirty="0"/>
          </a:p>
        </p:txBody>
      </p:sp>
    </p:spTree>
    <p:extLst>
      <p:ext uri="{BB962C8B-B14F-4D97-AF65-F5344CB8AC3E}">
        <p14:creationId xmlns:p14="http://schemas.microsoft.com/office/powerpoint/2010/main" val="449727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p:txBody>
          <a:bodyPr>
            <a:normAutofit/>
          </a:bodyPr>
          <a:lstStyle/>
          <a:p>
            <a:pPr marL="0" indent="0">
              <a:buNone/>
            </a:pPr>
            <a:r>
              <a:rPr lang="en-GB" dirty="0" smtClean="0"/>
              <a:t>Marx </a:t>
            </a:r>
            <a:r>
              <a:rPr lang="en-GB" dirty="0" err="1" smtClean="0"/>
              <a:t>ve</a:t>
            </a:r>
            <a:r>
              <a:rPr lang="en-GB" dirty="0" smtClean="0"/>
              <a:t> Engels. </a:t>
            </a:r>
            <a:r>
              <a:rPr lang="en-GB" i="1" dirty="0" err="1" smtClean="0"/>
              <a:t>Komünist</a:t>
            </a:r>
            <a:r>
              <a:rPr lang="en-GB" i="1" dirty="0" smtClean="0"/>
              <a:t> Manifesto </a:t>
            </a:r>
            <a:r>
              <a:rPr lang="en-GB" dirty="0" smtClean="0"/>
              <a:t>(1848):</a:t>
            </a:r>
          </a:p>
          <a:p>
            <a:pPr marL="0" indent="0">
              <a:buNone/>
            </a:pPr>
            <a:endParaRPr lang="en-GB" dirty="0" smtClean="0"/>
          </a:p>
          <a:p>
            <a:pPr marL="0" indent="0">
              <a:buNone/>
            </a:pPr>
            <a:r>
              <a:rPr lang="en-GB" dirty="0" smtClean="0"/>
              <a:t>“</a:t>
            </a:r>
            <a:r>
              <a:rPr lang="tr-TR" dirty="0"/>
              <a:t>Tüm üretim araçlarını hızla geliştirerek ve ulaşımı, iletişimi sonsuz kolaylaştırarak burjuvazi, en barbar ulusları da uygarlığa çekiyor. Ürettiği mallara koyduğu ucuz fiyatlar, tüm Çin Seddini temelden yıkacak, barbarların en inatçı yabancı düşmanlıklarını teslime zorlayacak ağır toplardır. Burjuvazi, tüm ulusları, eğer yerle bir olmak istemiyorlarsa burjuva üretim tarzına uymaya zorluyor; uygarlık diye kendi uygarlığını ithal etmeye, yani burjuva olmaya zorluyor onları. Tek kelimeyle, kendi istediği gibi bir dünya yaratıyor kendine</a:t>
            </a:r>
            <a:r>
              <a:rPr lang="tr-TR" dirty="0" smtClean="0"/>
              <a:t>.</a:t>
            </a:r>
            <a:r>
              <a:rPr lang="en-GB" dirty="0" smtClean="0"/>
              <a:t>”</a:t>
            </a:r>
            <a:endParaRPr lang="en-GB" dirty="0"/>
          </a:p>
        </p:txBody>
      </p:sp>
    </p:spTree>
    <p:extLst>
      <p:ext uri="{BB962C8B-B14F-4D97-AF65-F5344CB8AC3E}">
        <p14:creationId xmlns:p14="http://schemas.microsoft.com/office/powerpoint/2010/main" val="2717461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5"/>
            <a:ext cx="4886739" cy="4351338"/>
          </a:xfrm>
        </p:spPr>
        <p:txBody>
          <a:bodyPr>
            <a:normAutofit/>
          </a:bodyPr>
          <a:lstStyle/>
          <a:p>
            <a:pPr marL="0" indent="-57150">
              <a:buNone/>
            </a:pPr>
            <a:r>
              <a:rPr lang="tr-TR" b="1" dirty="0" err="1" smtClean="0"/>
              <a:t>Marx’ın</a:t>
            </a:r>
            <a:r>
              <a:rPr lang="tr-TR" b="1" dirty="0" smtClean="0"/>
              <a:t> </a:t>
            </a:r>
            <a:r>
              <a:rPr lang="tr-TR" b="1" dirty="0" err="1" smtClean="0"/>
              <a:t>Epistemik</a:t>
            </a:r>
            <a:r>
              <a:rPr lang="en-GB" b="1" dirty="0" smtClean="0"/>
              <a:t> </a:t>
            </a:r>
            <a:r>
              <a:rPr lang="tr-TR" b="1" dirty="0" smtClean="0"/>
              <a:t>Yapıtaşları 1 -</a:t>
            </a:r>
            <a:r>
              <a:rPr lang="en-GB" b="1" dirty="0" smtClean="0"/>
              <a:t> </a:t>
            </a:r>
            <a:r>
              <a:rPr lang="tr-TR" i="1" dirty="0" smtClean="0"/>
              <a:t>Soyutlama [</a:t>
            </a:r>
            <a:r>
              <a:rPr lang="tr-TR" i="1" dirty="0" err="1" smtClean="0"/>
              <a:t>abstraction</a:t>
            </a:r>
            <a:r>
              <a:rPr lang="tr-TR" i="1" dirty="0" smtClean="0"/>
              <a:t>]:</a:t>
            </a:r>
            <a:endParaRPr lang="en-GB" i="1" dirty="0" smtClean="0"/>
          </a:p>
          <a:p>
            <a:pPr marL="400050" indent="-457200"/>
            <a:r>
              <a:rPr lang="en-GB" i="1" dirty="0" err="1" smtClean="0"/>
              <a:t>Biçimden</a:t>
            </a:r>
            <a:r>
              <a:rPr lang="en-GB" i="1" dirty="0" smtClean="0"/>
              <a:t> (</a:t>
            </a:r>
            <a:r>
              <a:rPr lang="en-GB" i="1" dirty="0" err="1" smtClean="0"/>
              <a:t>ampirik</a:t>
            </a:r>
            <a:r>
              <a:rPr lang="en-GB" i="1" dirty="0" smtClean="0"/>
              <a:t>, </a:t>
            </a:r>
            <a:r>
              <a:rPr lang="en-GB" i="1" dirty="0" err="1" smtClean="0"/>
              <a:t>niceliksel</a:t>
            </a:r>
            <a:r>
              <a:rPr lang="en-GB" i="1" dirty="0" smtClean="0"/>
              <a:t> </a:t>
            </a:r>
            <a:r>
              <a:rPr lang="en-GB" i="1" dirty="0" err="1" smtClean="0"/>
              <a:t>olandan</a:t>
            </a:r>
            <a:r>
              <a:rPr lang="en-GB" i="1" dirty="0" smtClean="0"/>
              <a:t>) </a:t>
            </a:r>
            <a:r>
              <a:rPr lang="en-GB" i="1" dirty="0" err="1" smtClean="0"/>
              <a:t>içeriğe</a:t>
            </a:r>
            <a:r>
              <a:rPr lang="en-GB" i="1" dirty="0" smtClean="0"/>
              <a:t> (</a:t>
            </a:r>
            <a:r>
              <a:rPr lang="en-GB" i="1" dirty="0" err="1" smtClean="0"/>
              <a:t>öze</a:t>
            </a:r>
            <a:r>
              <a:rPr lang="en-GB" i="1" dirty="0" smtClean="0"/>
              <a:t>, </a:t>
            </a:r>
            <a:r>
              <a:rPr lang="en-GB" i="1" dirty="0" err="1" smtClean="0"/>
              <a:t>niteliksel</a:t>
            </a:r>
            <a:r>
              <a:rPr lang="en-GB" i="1" dirty="0" smtClean="0"/>
              <a:t> </a:t>
            </a:r>
            <a:r>
              <a:rPr lang="en-GB" i="1" dirty="0" err="1" smtClean="0"/>
              <a:t>olana</a:t>
            </a:r>
            <a:r>
              <a:rPr lang="en-GB" i="1" dirty="0" smtClean="0"/>
              <a:t>) </a:t>
            </a:r>
            <a:r>
              <a:rPr lang="en-GB" i="1" dirty="0" err="1" smtClean="0"/>
              <a:t>yolculuk</a:t>
            </a:r>
            <a:endParaRPr lang="en-GB" i="1" dirty="0" smtClean="0"/>
          </a:p>
          <a:p>
            <a:pPr marL="400050" indent="-457200"/>
            <a:r>
              <a:rPr lang="en-GB" i="1" dirty="0" err="1" smtClean="0"/>
              <a:t>Olaylar</a:t>
            </a:r>
            <a:r>
              <a:rPr lang="en-GB" i="1" dirty="0" smtClean="0"/>
              <a:t> </a:t>
            </a:r>
            <a:r>
              <a:rPr lang="en-GB" i="1" dirty="0" err="1" smtClean="0"/>
              <a:t>ve</a:t>
            </a:r>
            <a:r>
              <a:rPr lang="en-GB" i="1" dirty="0" smtClean="0"/>
              <a:t> </a:t>
            </a:r>
            <a:r>
              <a:rPr lang="en-GB" i="1" dirty="0" err="1" smtClean="0"/>
              <a:t>kavramlar</a:t>
            </a:r>
            <a:r>
              <a:rPr lang="en-GB" i="1" dirty="0" smtClean="0"/>
              <a:t> </a:t>
            </a:r>
            <a:r>
              <a:rPr lang="en-GB" i="1" dirty="0" err="1" smtClean="0"/>
              <a:t>arasındaki</a:t>
            </a:r>
            <a:r>
              <a:rPr lang="en-GB" i="1" dirty="0" smtClean="0"/>
              <a:t> </a:t>
            </a:r>
            <a:r>
              <a:rPr lang="en-GB" i="1" dirty="0" err="1" smtClean="0"/>
              <a:t>hiyerarşi</a:t>
            </a:r>
            <a:endParaRPr lang="en-GB" i="1" dirty="0" smtClean="0"/>
          </a:p>
          <a:p>
            <a:pPr marL="400050" indent="-457200"/>
            <a:r>
              <a:rPr lang="en-GB" i="1" dirty="0" err="1" smtClean="0"/>
              <a:t>İzolasyon</a:t>
            </a:r>
            <a:r>
              <a:rPr lang="en-GB" i="1" dirty="0" smtClean="0"/>
              <a:t> </a:t>
            </a:r>
            <a:r>
              <a:rPr lang="en-GB" i="1" dirty="0" err="1" smtClean="0"/>
              <a:t>ve</a:t>
            </a:r>
            <a:r>
              <a:rPr lang="en-GB" i="1" dirty="0" smtClean="0"/>
              <a:t> </a:t>
            </a:r>
            <a:r>
              <a:rPr lang="en-GB" i="1" dirty="0" err="1" smtClean="0"/>
              <a:t>modelleme</a:t>
            </a:r>
            <a:endParaRPr lang="tr-TR" i="1" dirty="0" smtClean="0"/>
          </a:p>
          <a:p>
            <a:pPr marL="0" indent="-57150">
              <a:buNone/>
            </a:pPr>
            <a:endParaRPr lang="tr-TR"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0" y="1690688"/>
            <a:ext cx="6451600" cy="4363415"/>
          </a:xfrm>
          <a:prstGeom prst="rect">
            <a:avLst/>
          </a:prstGeom>
        </p:spPr>
      </p:pic>
      <p:sp>
        <p:nvSpPr>
          <p:cNvPr id="5" name="Metin kutusu 4"/>
          <p:cNvSpPr txBox="1"/>
          <p:nvPr/>
        </p:nvSpPr>
        <p:spPr>
          <a:xfrm>
            <a:off x="5588000" y="6054103"/>
            <a:ext cx="6451600" cy="523220"/>
          </a:xfrm>
          <a:prstGeom prst="rect">
            <a:avLst/>
          </a:prstGeom>
          <a:noFill/>
        </p:spPr>
        <p:txBody>
          <a:bodyPr wrap="square" rtlCol="0">
            <a:spAutoFit/>
          </a:bodyPr>
          <a:lstStyle/>
          <a:p>
            <a:r>
              <a:rPr lang="en-GB" sz="1400" dirty="0" err="1" smtClean="0"/>
              <a:t>Esinlenilen</a:t>
            </a:r>
            <a:r>
              <a:rPr lang="en-GB" sz="1400" dirty="0" smtClean="0"/>
              <a:t> k</a:t>
            </a:r>
            <a:r>
              <a:rPr lang="tr-TR" sz="1400" dirty="0" err="1" smtClean="0"/>
              <a:t>aynak</a:t>
            </a:r>
            <a:r>
              <a:rPr lang="tr-TR" sz="1400" dirty="0" smtClean="0"/>
              <a:t>: </a:t>
            </a:r>
            <a:r>
              <a:rPr lang="tr-TR" sz="1400" dirty="0"/>
              <a:t>«Politik İktisadın Yöntemi» (1857): 1932 </a:t>
            </a:r>
            <a:r>
              <a:rPr lang="tr-TR" sz="1400" i="1" dirty="0" err="1"/>
              <a:t>Grundrisse</a:t>
            </a:r>
            <a:r>
              <a:rPr lang="tr-TR" sz="1400" dirty="0" err="1"/>
              <a:t>’ye</a:t>
            </a:r>
            <a:r>
              <a:rPr lang="tr-TR" sz="1400" dirty="0"/>
              <a:t> kadar </a:t>
            </a:r>
            <a:r>
              <a:rPr lang="tr-TR" sz="1400" dirty="0" smtClean="0"/>
              <a:t>yayınlanmadı</a:t>
            </a:r>
            <a:endParaRPr lang="tr-TR" sz="1400" dirty="0"/>
          </a:p>
        </p:txBody>
      </p:sp>
    </p:spTree>
    <p:extLst>
      <p:ext uri="{BB962C8B-B14F-4D97-AF65-F5344CB8AC3E}">
        <p14:creationId xmlns:p14="http://schemas.microsoft.com/office/powerpoint/2010/main" val="2537422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470991"/>
            <a:ext cx="10617200" cy="4797288"/>
          </a:xfrm>
        </p:spPr>
        <p:txBody>
          <a:bodyPr>
            <a:noAutofit/>
          </a:bodyPr>
          <a:lstStyle/>
          <a:p>
            <a:pPr marL="0" indent="-57150">
              <a:buNone/>
            </a:pPr>
            <a:r>
              <a:rPr lang="en-GB" sz="2400" b="1" dirty="0" err="1" smtClean="0"/>
              <a:t>Örnek</a:t>
            </a:r>
            <a:r>
              <a:rPr lang="en-GB" sz="2400" b="1" dirty="0" smtClean="0"/>
              <a:t>: </a:t>
            </a:r>
            <a:r>
              <a:rPr lang="en-GB" sz="2400" b="1" dirty="0" err="1" smtClean="0"/>
              <a:t>Ahmet’in</a:t>
            </a:r>
            <a:r>
              <a:rPr lang="en-GB" sz="2400" b="1" dirty="0" smtClean="0"/>
              <a:t> 2000 TL </a:t>
            </a:r>
            <a:r>
              <a:rPr lang="en-GB" sz="2400" b="1" dirty="0" err="1" smtClean="0"/>
              <a:t>karşılığı</a:t>
            </a:r>
            <a:r>
              <a:rPr lang="en-GB" sz="2400" b="1" dirty="0" smtClean="0"/>
              <a:t> </a:t>
            </a:r>
            <a:r>
              <a:rPr lang="en-GB" sz="2400" b="1" dirty="0" err="1" smtClean="0"/>
              <a:t>çalıştığı</a:t>
            </a:r>
            <a:r>
              <a:rPr lang="en-GB" sz="2400" b="1" dirty="0" smtClean="0"/>
              <a:t> </a:t>
            </a:r>
            <a:r>
              <a:rPr lang="en-GB" sz="2400" b="1" dirty="0" err="1" smtClean="0"/>
              <a:t>bir</a:t>
            </a:r>
            <a:r>
              <a:rPr lang="en-GB" sz="2400" b="1" dirty="0" smtClean="0"/>
              <a:t> </a:t>
            </a:r>
            <a:r>
              <a:rPr lang="en-GB" sz="2400" b="1" dirty="0" err="1" smtClean="0"/>
              <a:t>işi</a:t>
            </a:r>
            <a:r>
              <a:rPr lang="en-GB" sz="2400" b="1" dirty="0" smtClean="0"/>
              <a:t> var.</a:t>
            </a:r>
          </a:p>
          <a:p>
            <a:pPr marL="457200" lvl="1" indent="-57150">
              <a:buNone/>
            </a:pPr>
            <a:endParaRPr lang="en-GB" sz="2000" b="1" dirty="0" smtClean="0"/>
          </a:p>
          <a:p>
            <a:pPr marL="457200" lvl="1" indent="-57150">
              <a:buNone/>
            </a:pPr>
            <a:r>
              <a:rPr lang="en-GB" sz="2000" b="1" dirty="0" err="1" smtClean="0"/>
              <a:t>Somut</a:t>
            </a:r>
            <a:r>
              <a:rPr lang="en-GB" sz="2000" b="1" dirty="0" smtClean="0"/>
              <a:t> </a:t>
            </a:r>
            <a:r>
              <a:rPr lang="en-GB" sz="2000" b="1" dirty="0" err="1" smtClean="0"/>
              <a:t>olaylar</a:t>
            </a:r>
            <a:r>
              <a:rPr lang="en-GB" sz="2000" b="1" dirty="0" smtClean="0"/>
              <a:t>: </a:t>
            </a:r>
            <a:r>
              <a:rPr lang="en-GB" sz="2000" dirty="0" err="1" smtClean="0"/>
              <a:t>Ahmet’in</a:t>
            </a:r>
            <a:r>
              <a:rPr lang="en-GB" sz="2000" dirty="0" smtClean="0"/>
              <a:t> </a:t>
            </a:r>
            <a:r>
              <a:rPr lang="en-GB" sz="2000" dirty="0" err="1" smtClean="0"/>
              <a:t>Ankara’da</a:t>
            </a:r>
            <a:r>
              <a:rPr lang="en-GB" sz="2000" dirty="0" smtClean="0"/>
              <a:t> </a:t>
            </a:r>
            <a:r>
              <a:rPr lang="en-GB" sz="2000" dirty="0" err="1" smtClean="0"/>
              <a:t>yaşayan</a:t>
            </a:r>
            <a:r>
              <a:rPr lang="en-GB" sz="2000" dirty="0" smtClean="0"/>
              <a:t> </a:t>
            </a:r>
            <a:r>
              <a:rPr lang="en-GB" sz="2000" dirty="0" err="1" smtClean="0"/>
              <a:t>mavi</a:t>
            </a:r>
            <a:r>
              <a:rPr lang="en-GB" sz="2000" dirty="0" smtClean="0"/>
              <a:t> </a:t>
            </a:r>
            <a:r>
              <a:rPr lang="en-GB" sz="2000" dirty="0" err="1" smtClean="0"/>
              <a:t>yakalı</a:t>
            </a:r>
            <a:r>
              <a:rPr lang="en-GB" sz="2000" dirty="0" smtClean="0"/>
              <a:t> </a:t>
            </a:r>
            <a:r>
              <a:rPr lang="en-GB" sz="2000" dirty="0" err="1" smtClean="0"/>
              <a:t>bir</a:t>
            </a:r>
            <a:r>
              <a:rPr lang="en-GB" sz="2000" dirty="0" smtClean="0"/>
              <a:t> </a:t>
            </a:r>
            <a:r>
              <a:rPr lang="en-GB" sz="2000" dirty="0" err="1" smtClean="0"/>
              <a:t>işçi</a:t>
            </a:r>
            <a:r>
              <a:rPr lang="en-GB" sz="2000" dirty="0" smtClean="0"/>
              <a:t> </a:t>
            </a:r>
            <a:r>
              <a:rPr lang="en-GB" sz="2000" dirty="0" err="1" smtClean="0"/>
              <a:t>olması</a:t>
            </a:r>
            <a:r>
              <a:rPr lang="en-GB" sz="2000" dirty="0" smtClean="0"/>
              <a:t>, </a:t>
            </a:r>
            <a:r>
              <a:rPr lang="en-GB" sz="2000" dirty="0" err="1" smtClean="0"/>
              <a:t>çalıştığı</a:t>
            </a:r>
            <a:r>
              <a:rPr lang="en-GB" sz="2000" dirty="0" smtClean="0"/>
              <a:t> </a:t>
            </a:r>
            <a:r>
              <a:rPr lang="en-GB" sz="2000" dirty="0" err="1" smtClean="0"/>
              <a:t>işyerinde</a:t>
            </a:r>
            <a:r>
              <a:rPr lang="en-GB" sz="2000" dirty="0" smtClean="0"/>
              <a:t> 213 </a:t>
            </a:r>
            <a:r>
              <a:rPr lang="en-GB" sz="2000" dirty="0" err="1" smtClean="0"/>
              <a:t>kişinin</a:t>
            </a:r>
            <a:r>
              <a:rPr lang="en-GB" sz="2000" dirty="0" smtClean="0"/>
              <a:t> </a:t>
            </a:r>
            <a:r>
              <a:rPr lang="en-GB" sz="2000" dirty="0" err="1" smtClean="0"/>
              <a:t>istihdam</a:t>
            </a:r>
            <a:r>
              <a:rPr lang="en-GB" sz="2000" dirty="0" smtClean="0"/>
              <a:t> </a:t>
            </a:r>
            <a:r>
              <a:rPr lang="en-GB" sz="2000" dirty="0" err="1" smtClean="0"/>
              <a:t>ediliyor</a:t>
            </a:r>
            <a:r>
              <a:rPr lang="en-GB" sz="2000" dirty="0" smtClean="0"/>
              <a:t> </a:t>
            </a:r>
            <a:r>
              <a:rPr lang="en-GB" sz="2000" dirty="0" err="1" smtClean="0"/>
              <a:t>olması</a:t>
            </a:r>
            <a:r>
              <a:rPr lang="en-GB" sz="2000" dirty="0" smtClean="0"/>
              <a:t>, </a:t>
            </a:r>
            <a:r>
              <a:rPr lang="en-GB" sz="2000" dirty="0" err="1" smtClean="0"/>
              <a:t>bu</a:t>
            </a:r>
            <a:r>
              <a:rPr lang="en-GB" sz="2000" dirty="0" smtClean="0"/>
              <a:t> </a:t>
            </a:r>
            <a:r>
              <a:rPr lang="en-GB" sz="2000" dirty="0" err="1" smtClean="0"/>
              <a:t>işyerinde</a:t>
            </a:r>
            <a:r>
              <a:rPr lang="en-GB" sz="2000" dirty="0" smtClean="0"/>
              <a:t> </a:t>
            </a:r>
            <a:r>
              <a:rPr lang="en-GB" sz="2000" dirty="0" err="1" smtClean="0"/>
              <a:t>sendikal</a:t>
            </a:r>
            <a:r>
              <a:rPr lang="en-GB" sz="2000" dirty="0" smtClean="0"/>
              <a:t> </a:t>
            </a:r>
            <a:r>
              <a:rPr lang="en-GB" sz="2000" dirty="0" err="1" smtClean="0"/>
              <a:t>örgütlenmenin</a:t>
            </a:r>
            <a:r>
              <a:rPr lang="en-GB" sz="2000" dirty="0" smtClean="0"/>
              <a:t> </a:t>
            </a:r>
            <a:r>
              <a:rPr lang="en-GB" sz="2000" dirty="0" err="1" smtClean="0"/>
              <a:t>zayıf</a:t>
            </a:r>
            <a:r>
              <a:rPr lang="en-GB" sz="2000" dirty="0" smtClean="0"/>
              <a:t> </a:t>
            </a:r>
            <a:r>
              <a:rPr lang="en-GB" sz="2000" dirty="0" err="1" smtClean="0"/>
              <a:t>olması</a:t>
            </a:r>
            <a:r>
              <a:rPr lang="en-GB" sz="2000" dirty="0" smtClean="0"/>
              <a:t>, </a:t>
            </a:r>
            <a:r>
              <a:rPr lang="en-GB" sz="2000" dirty="0" err="1" smtClean="0"/>
              <a:t>işverenin</a:t>
            </a:r>
            <a:r>
              <a:rPr lang="en-GB" sz="2000" dirty="0" smtClean="0"/>
              <a:t> </a:t>
            </a:r>
            <a:r>
              <a:rPr lang="en-GB" sz="2000" dirty="0" err="1" smtClean="0"/>
              <a:t>ücretleri</a:t>
            </a:r>
            <a:r>
              <a:rPr lang="en-GB" sz="2000" dirty="0" smtClean="0"/>
              <a:t> </a:t>
            </a:r>
            <a:r>
              <a:rPr lang="en-GB" sz="2000" dirty="0" err="1" smtClean="0"/>
              <a:t>zamanında</a:t>
            </a:r>
            <a:r>
              <a:rPr lang="en-GB" sz="2000" dirty="0" smtClean="0"/>
              <a:t> </a:t>
            </a:r>
            <a:r>
              <a:rPr lang="en-GB" sz="2000" dirty="0" err="1" smtClean="0"/>
              <a:t>yatırmıyor</a:t>
            </a:r>
            <a:r>
              <a:rPr lang="en-GB" sz="2000" dirty="0" smtClean="0"/>
              <a:t> </a:t>
            </a:r>
            <a:r>
              <a:rPr lang="en-GB" sz="2000" dirty="0" err="1" smtClean="0"/>
              <a:t>oluşu</a:t>
            </a:r>
            <a:r>
              <a:rPr lang="en-GB" sz="2000" dirty="0" smtClean="0"/>
              <a:t>, </a:t>
            </a:r>
            <a:r>
              <a:rPr lang="en-GB" sz="2000" dirty="0" err="1" smtClean="0"/>
              <a:t>sigorta</a:t>
            </a:r>
            <a:r>
              <a:rPr lang="en-GB" sz="2000" dirty="0" smtClean="0"/>
              <a:t> </a:t>
            </a:r>
            <a:r>
              <a:rPr lang="en-GB" sz="2000" dirty="0" err="1" smtClean="0"/>
              <a:t>primlerinin</a:t>
            </a:r>
            <a:r>
              <a:rPr lang="en-GB" sz="2000" dirty="0" smtClean="0"/>
              <a:t> </a:t>
            </a:r>
            <a:r>
              <a:rPr lang="en-GB" sz="2000" dirty="0" err="1" smtClean="0"/>
              <a:t>eksiksiz</a:t>
            </a:r>
            <a:r>
              <a:rPr lang="en-GB" sz="2000" dirty="0" smtClean="0"/>
              <a:t> </a:t>
            </a:r>
            <a:r>
              <a:rPr lang="en-GB" sz="2000" dirty="0" err="1" smtClean="0"/>
              <a:t>yatırılmıyor</a:t>
            </a:r>
            <a:r>
              <a:rPr lang="en-GB" sz="2000" dirty="0" smtClean="0"/>
              <a:t> </a:t>
            </a:r>
            <a:r>
              <a:rPr lang="en-GB" sz="2000" dirty="0" err="1" smtClean="0"/>
              <a:t>oluşu</a:t>
            </a:r>
            <a:r>
              <a:rPr lang="en-GB" sz="2000" dirty="0" smtClean="0"/>
              <a:t>, …, </a:t>
            </a:r>
            <a:r>
              <a:rPr lang="en-GB" sz="2000" dirty="0" err="1" smtClean="0"/>
              <a:t>işverenden</a:t>
            </a:r>
            <a:r>
              <a:rPr lang="en-GB" sz="2000" dirty="0" smtClean="0"/>
              <a:t> </a:t>
            </a:r>
            <a:r>
              <a:rPr lang="en-GB" sz="2000" dirty="0" err="1" smtClean="0"/>
              <a:t>kaynaklı</a:t>
            </a:r>
            <a:r>
              <a:rPr lang="en-GB" sz="2000" dirty="0" smtClean="0"/>
              <a:t> </a:t>
            </a:r>
            <a:r>
              <a:rPr lang="en-GB" sz="2000" dirty="0" err="1" smtClean="0"/>
              <a:t>bu</a:t>
            </a:r>
            <a:r>
              <a:rPr lang="en-GB" sz="2000" dirty="0" smtClean="0"/>
              <a:t> </a:t>
            </a:r>
            <a:r>
              <a:rPr lang="en-GB" sz="2000" dirty="0" err="1" smtClean="0"/>
              <a:t>tür</a:t>
            </a:r>
            <a:r>
              <a:rPr lang="en-GB" sz="2000" dirty="0" smtClean="0"/>
              <a:t> </a:t>
            </a:r>
            <a:r>
              <a:rPr lang="en-GB" sz="2000" dirty="0" err="1" smtClean="0"/>
              <a:t>suistimallerin</a:t>
            </a:r>
            <a:r>
              <a:rPr lang="en-GB" sz="2000" dirty="0" smtClean="0"/>
              <a:t> o </a:t>
            </a:r>
            <a:r>
              <a:rPr lang="en-GB" sz="2000" dirty="0" err="1" smtClean="0"/>
              <a:t>sektörde</a:t>
            </a:r>
            <a:r>
              <a:rPr lang="en-GB" sz="2000" dirty="0" smtClean="0"/>
              <a:t> son 30 </a:t>
            </a:r>
            <a:r>
              <a:rPr lang="en-GB" sz="2000" dirty="0" err="1" smtClean="0"/>
              <a:t>yıldır</a:t>
            </a:r>
            <a:r>
              <a:rPr lang="en-GB" sz="2000" dirty="0" smtClean="0"/>
              <a:t> </a:t>
            </a:r>
            <a:r>
              <a:rPr lang="en-GB" sz="2000" dirty="0" err="1" smtClean="0"/>
              <a:t>yaygın</a:t>
            </a:r>
            <a:r>
              <a:rPr lang="en-GB" sz="2000" dirty="0" smtClean="0"/>
              <a:t> </a:t>
            </a:r>
            <a:r>
              <a:rPr lang="en-GB" sz="2000" dirty="0" err="1" smtClean="0"/>
              <a:t>olarak</a:t>
            </a:r>
            <a:r>
              <a:rPr lang="en-GB" sz="2000" dirty="0" smtClean="0"/>
              <a:t> </a:t>
            </a:r>
            <a:r>
              <a:rPr lang="en-GB" sz="2000" dirty="0" err="1" smtClean="0"/>
              <a:t>görülmesi</a:t>
            </a:r>
            <a:r>
              <a:rPr lang="en-GB" sz="2000" dirty="0" smtClean="0"/>
              <a:t> …</a:t>
            </a:r>
          </a:p>
          <a:p>
            <a:pPr marL="457200" lvl="1" indent="-57150">
              <a:buNone/>
            </a:pPr>
            <a:endParaRPr lang="en-GB" sz="2000" b="1" dirty="0" smtClean="0"/>
          </a:p>
          <a:p>
            <a:pPr marL="457200" lvl="1" indent="-57150">
              <a:buNone/>
            </a:pPr>
            <a:r>
              <a:rPr lang="en-GB" sz="2000" b="1" dirty="0" err="1" smtClean="0"/>
              <a:t>Soyut</a:t>
            </a:r>
            <a:r>
              <a:rPr lang="en-GB" sz="2000" b="1" dirty="0" smtClean="0"/>
              <a:t> </a:t>
            </a:r>
            <a:r>
              <a:rPr lang="en-GB" sz="2000" b="1" dirty="0" err="1" smtClean="0"/>
              <a:t>kavramlar</a:t>
            </a:r>
            <a:r>
              <a:rPr lang="en-GB" sz="2000" b="1" dirty="0" smtClean="0"/>
              <a:t>: </a:t>
            </a:r>
            <a:r>
              <a:rPr lang="en-GB" sz="2000" dirty="0" err="1" smtClean="0"/>
              <a:t>Ahmet’in</a:t>
            </a:r>
            <a:r>
              <a:rPr lang="en-GB" sz="2000" dirty="0" smtClean="0"/>
              <a:t> </a:t>
            </a:r>
            <a:r>
              <a:rPr lang="en-GB" sz="2000" u="sng" dirty="0" err="1" smtClean="0"/>
              <a:t>ücret</a:t>
            </a:r>
            <a:r>
              <a:rPr lang="en-GB" sz="2000" dirty="0" smtClean="0"/>
              <a:t> </a:t>
            </a:r>
            <a:r>
              <a:rPr lang="en-GB" sz="2000" dirty="0" err="1" smtClean="0"/>
              <a:t>geliriyle</a:t>
            </a:r>
            <a:r>
              <a:rPr lang="en-GB" sz="2000" dirty="0" smtClean="0"/>
              <a:t> </a:t>
            </a:r>
            <a:r>
              <a:rPr lang="en-GB" sz="2000" dirty="0" err="1" smtClean="0"/>
              <a:t>geçiniyor</a:t>
            </a:r>
            <a:r>
              <a:rPr lang="en-GB" sz="2000" dirty="0" smtClean="0"/>
              <a:t> </a:t>
            </a:r>
            <a:r>
              <a:rPr lang="en-GB" sz="2000" dirty="0" err="1" smtClean="0"/>
              <a:t>olması</a:t>
            </a:r>
            <a:r>
              <a:rPr lang="en-GB" sz="2000" dirty="0" smtClean="0"/>
              <a:t>, </a:t>
            </a:r>
            <a:r>
              <a:rPr lang="en-GB" sz="2000" dirty="0" err="1" smtClean="0"/>
              <a:t>ücretlerin</a:t>
            </a:r>
            <a:r>
              <a:rPr lang="en-GB" sz="2000" dirty="0"/>
              <a:t> </a:t>
            </a:r>
            <a:r>
              <a:rPr lang="en-GB" sz="2000" dirty="0" err="1" smtClean="0"/>
              <a:t>işçi</a:t>
            </a:r>
            <a:r>
              <a:rPr lang="en-GB" sz="2000" dirty="0" smtClean="0"/>
              <a:t> </a:t>
            </a:r>
            <a:r>
              <a:rPr lang="en-GB" sz="2000" dirty="0" err="1" smtClean="0"/>
              <a:t>ve</a:t>
            </a:r>
            <a:r>
              <a:rPr lang="en-GB" sz="2000" dirty="0" smtClean="0"/>
              <a:t> </a:t>
            </a:r>
            <a:r>
              <a:rPr lang="en-GB" sz="2000" dirty="0" err="1" smtClean="0"/>
              <a:t>işveren</a:t>
            </a:r>
            <a:r>
              <a:rPr lang="en-GB" sz="2000" dirty="0" smtClean="0"/>
              <a:t> </a:t>
            </a:r>
            <a:r>
              <a:rPr lang="en-GB" sz="2000" dirty="0" err="1" smtClean="0"/>
              <a:t>arasındaki</a:t>
            </a:r>
            <a:r>
              <a:rPr lang="en-GB" sz="2000" dirty="0" smtClean="0"/>
              <a:t> </a:t>
            </a:r>
            <a:r>
              <a:rPr lang="en-GB" sz="2000" u="sng" dirty="0" err="1" smtClean="0"/>
              <a:t>sözleşme</a:t>
            </a:r>
            <a:r>
              <a:rPr lang="en-GB" sz="2000" dirty="0"/>
              <a:t> </a:t>
            </a:r>
            <a:r>
              <a:rPr lang="en-GB" sz="2000" dirty="0" err="1" smtClean="0"/>
              <a:t>tarafından</a:t>
            </a:r>
            <a:r>
              <a:rPr lang="en-GB" sz="2000" dirty="0" smtClean="0"/>
              <a:t> </a:t>
            </a:r>
            <a:r>
              <a:rPr lang="en-GB" sz="2000" dirty="0" err="1" smtClean="0"/>
              <a:t>belirlenmesi</a:t>
            </a:r>
            <a:r>
              <a:rPr lang="en-GB" sz="2000" dirty="0" smtClean="0"/>
              <a:t>, </a:t>
            </a:r>
            <a:r>
              <a:rPr lang="en-GB" sz="2000" dirty="0" err="1" smtClean="0"/>
              <a:t>bu</a:t>
            </a:r>
            <a:r>
              <a:rPr lang="en-GB" sz="2000" dirty="0" smtClean="0"/>
              <a:t> </a:t>
            </a:r>
            <a:r>
              <a:rPr lang="en-GB" sz="2000" dirty="0" err="1" smtClean="0"/>
              <a:t>sözleşmenin</a:t>
            </a:r>
            <a:r>
              <a:rPr lang="en-GB" sz="2000" dirty="0" smtClean="0"/>
              <a:t> </a:t>
            </a:r>
            <a:r>
              <a:rPr lang="en-GB" sz="2000" u="sng" dirty="0" err="1" smtClean="0"/>
              <a:t>hukuk</a:t>
            </a:r>
            <a:r>
              <a:rPr lang="en-GB" sz="2000" dirty="0" smtClean="0"/>
              <a:t> </a:t>
            </a:r>
            <a:r>
              <a:rPr lang="en-GB" sz="2000" dirty="0" err="1" smtClean="0"/>
              <a:t>önünde</a:t>
            </a:r>
            <a:r>
              <a:rPr lang="en-GB" sz="2000" dirty="0" smtClean="0"/>
              <a:t> </a:t>
            </a:r>
            <a:r>
              <a:rPr lang="en-GB" sz="2000" dirty="0" err="1" smtClean="0"/>
              <a:t>korunuyor</a:t>
            </a:r>
            <a:r>
              <a:rPr lang="en-GB" sz="2000" dirty="0" smtClean="0"/>
              <a:t> </a:t>
            </a:r>
            <a:r>
              <a:rPr lang="en-GB" sz="2000" dirty="0" err="1" smtClean="0"/>
              <a:t>olması</a:t>
            </a:r>
            <a:r>
              <a:rPr lang="en-GB" sz="2000" dirty="0" smtClean="0"/>
              <a:t>, …, </a:t>
            </a:r>
            <a:r>
              <a:rPr lang="en-GB" sz="2000" dirty="0" err="1" smtClean="0"/>
              <a:t>ücretin</a:t>
            </a:r>
            <a:r>
              <a:rPr lang="en-GB" sz="2000" dirty="0" smtClean="0"/>
              <a:t> </a:t>
            </a:r>
            <a:r>
              <a:rPr lang="en-GB" sz="2000" dirty="0" err="1" smtClean="0"/>
              <a:t>bir</a:t>
            </a:r>
            <a:r>
              <a:rPr lang="en-GB" sz="2000" dirty="0" smtClean="0"/>
              <a:t> </a:t>
            </a:r>
            <a:r>
              <a:rPr lang="en-GB" sz="2000" dirty="0" err="1" smtClean="0"/>
              <a:t>işçinin</a:t>
            </a:r>
            <a:r>
              <a:rPr lang="en-GB" sz="2000" dirty="0" smtClean="0"/>
              <a:t> </a:t>
            </a:r>
            <a:r>
              <a:rPr lang="en-GB" sz="2000" dirty="0" err="1" smtClean="0"/>
              <a:t>yarattığı</a:t>
            </a:r>
            <a:r>
              <a:rPr lang="en-GB" sz="2000" dirty="0" smtClean="0"/>
              <a:t> </a:t>
            </a:r>
            <a:r>
              <a:rPr lang="en-GB" sz="2000" dirty="0" err="1" smtClean="0"/>
              <a:t>gerçek</a:t>
            </a:r>
            <a:r>
              <a:rPr lang="en-GB" sz="2000" u="sng" dirty="0" smtClean="0"/>
              <a:t> </a:t>
            </a:r>
            <a:r>
              <a:rPr lang="en-GB" sz="2000" u="sng" dirty="0" err="1" smtClean="0"/>
              <a:t>değerin</a:t>
            </a:r>
            <a:r>
              <a:rPr lang="en-GB" sz="2000" u="sng" dirty="0" smtClean="0"/>
              <a:t> </a:t>
            </a:r>
            <a:r>
              <a:rPr lang="en-GB" sz="2000" dirty="0" err="1" smtClean="0"/>
              <a:t>kendisi</a:t>
            </a:r>
            <a:r>
              <a:rPr lang="en-GB" sz="2000" dirty="0" smtClean="0"/>
              <a:t> </a:t>
            </a:r>
            <a:r>
              <a:rPr lang="en-GB" sz="2000" dirty="0" err="1" smtClean="0"/>
              <a:t>olmaması</a:t>
            </a:r>
            <a:r>
              <a:rPr lang="en-GB" sz="2000" dirty="0" smtClean="0"/>
              <a:t>, </a:t>
            </a:r>
            <a:r>
              <a:rPr lang="en-GB" sz="2000" dirty="0" err="1" smtClean="0"/>
              <a:t>işçinin</a:t>
            </a:r>
            <a:r>
              <a:rPr lang="en-GB" sz="2000" dirty="0" smtClean="0"/>
              <a:t> </a:t>
            </a:r>
            <a:r>
              <a:rPr lang="en-GB" sz="2000" dirty="0" err="1" smtClean="0"/>
              <a:t>yarattığı</a:t>
            </a:r>
            <a:r>
              <a:rPr lang="en-GB" sz="2000" dirty="0" smtClean="0"/>
              <a:t> </a:t>
            </a:r>
            <a:r>
              <a:rPr lang="en-GB" sz="2000" dirty="0" err="1" smtClean="0"/>
              <a:t>değere</a:t>
            </a:r>
            <a:r>
              <a:rPr lang="en-GB" sz="2000" dirty="0" smtClean="0"/>
              <a:t> </a:t>
            </a:r>
            <a:r>
              <a:rPr lang="en-GB" sz="2000" dirty="0" err="1" smtClean="0"/>
              <a:t>işveren</a:t>
            </a:r>
            <a:r>
              <a:rPr lang="en-GB" sz="2000" dirty="0" smtClean="0"/>
              <a:t> </a:t>
            </a:r>
            <a:r>
              <a:rPr lang="en-GB" sz="2000" dirty="0" err="1" smtClean="0"/>
              <a:t>tarafından</a:t>
            </a:r>
            <a:r>
              <a:rPr lang="en-GB" sz="2000" dirty="0" smtClean="0"/>
              <a:t> </a:t>
            </a:r>
            <a:r>
              <a:rPr lang="en-GB" sz="2000" u="sng" dirty="0" smtClean="0"/>
              <a:t>el </a:t>
            </a:r>
            <a:r>
              <a:rPr lang="en-GB" sz="2000" u="sng" dirty="0" err="1" smtClean="0"/>
              <a:t>koyuluyor</a:t>
            </a:r>
            <a:r>
              <a:rPr lang="en-GB" sz="2000" u="sng" dirty="0" smtClean="0"/>
              <a:t> </a:t>
            </a:r>
            <a:r>
              <a:rPr lang="en-GB" sz="2000" dirty="0" err="1" smtClean="0"/>
              <a:t>olması</a:t>
            </a:r>
            <a:r>
              <a:rPr lang="en-GB" sz="2000" dirty="0" smtClean="0"/>
              <a:t>, </a:t>
            </a:r>
            <a:r>
              <a:rPr lang="en-GB" sz="2000" dirty="0" err="1" smtClean="0"/>
              <a:t>işçilerin</a:t>
            </a:r>
            <a:r>
              <a:rPr lang="en-GB" sz="2000" dirty="0" smtClean="0"/>
              <a:t> </a:t>
            </a:r>
            <a:r>
              <a:rPr lang="en-GB" sz="2000" dirty="0" err="1" smtClean="0"/>
              <a:t>bu</a:t>
            </a:r>
            <a:r>
              <a:rPr lang="en-GB" sz="2000" dirty="0" smtClean="0"/>
              <a:t> </a:t>
            </a:r>
            <a:r>
              <a:rPr lang="en-GB" sz="2000" dirty="0" err="1" smtClean="0"/>
              <a:t>durumu</a:t>
            </a:r>
            <a:r>
              <a:rPr lang="en-GB" sz="2000" dirty="0" smtClean="0"/>
              <a:t> </a:t>
            </a:r>
            <a:r>
              <a:rPr lang="en-GB" sz="2000" dirty="0" err="1" smtClean="0"/>
              <a:t>kanıksaması</a:t>
            </a:r>
            <a:r>
              <a:rPr lang="en-GB" sz="2000" dirty="0" smtClean="0"/>
              <a:t> </a:t>
            </a:r>
            <a:r>
              <a:rPr lang="en-GB" sz="2000" dirty="0" err="1" smtClean="0"/>
              <a:t>ve</a:t>
            </a:r>
            <a:r>
              <a:rPr lang="en-GB" sz="2000" dirty="0" smtClean="0"/>
              <a:t> </a:t>
            </a:r>
            <a:r>
              <a:rPr lang="en-GB" sz="2000" dirty="0" err="1" smtClean="0"/>
              <a:t>piyasa</a:t>
            </a:r>
            <a:r>
              <a:rPr lang="en-GB" sz="2000" dirty="0" smtClean="0"/>
              <a:t> </a:t>
            </a:r>
            <a:r>
              <a:rPr lang="en-GB" sz="2000" dirty="0" err="1" smtClean="0"/>
              <a:t>ekonomisine</a:t>
            </a:r>
            <a:r>
              <a:rPr lang="en-GB" sz="2000" dirty="0" smtClean="0"/>
              <a:t> </a:t>
            </a:r>
            <a:r>
              <a:rPr lang="en-GB" sz="2000" u="sng" dirty="0" err="1" smtClean="0"/>
              <a:t>yabancılaşma</a:t>
            </a:r>
            <a:r>
              <a:rPr lang="en-GB" sz="2000" dirty="0" err="1" smtClean="0"/>
              <a:t>sı</a:t>
            </a:r>
            <a:r>
              <a:rPr lang="en-GB" sz="2000" dirty="0" smtClean="0"/>
              <a:t> …</a:t>
            </a:r>
          </a:p>
          <a:p>
            <a:pPr marL="0" indent="-57150">
              <a:buNone/>
            </a:pPr>
            <a:endParaRPr lang="en-GB" sz="2400" b="1" dirty="0" smtClean="0"/>
          </a:p>
          <a:p>
            <a:pPr marL="0" indent="-57150">
              <a:buNone/>
            </a:pPr>
            <a:r>
              <a:rPr lang="en-GB" sz="2400" b="1" dirty="0" err="1" smtClean="0"/>
              <a:t>Marksist</a:t>
            </a:r>
            <a:r>
              <a:rPr lang="en-GB" sz="2400" b="1" dirty="0" smtClean="0"/>
              <a:t> </a:t>
            </a:r>
            <a:r>
              <a:rPr lang="en-GB" sz="2400" b="1" dirty="0" err="1" smtClean="0"/>
              <a:t>literatürdeki</a:t>
            </a:r>
            <a:r>
              <a:rPr lang="en-GB" sz="2400" b="1" dirty="0" smtClean="0"/>
              <a:t> </a:t>
            </a:r>
            <a:r>
              <a:rPr lang="en-GB" sz="2400" b="1" dirty="0" err="1" smtClean="0"/>
              <a:t>bir</a:t>
            </a:r>
            <a:r>
              <a:rPr lang="en-GB" sz="2400" b="1" dirty="0" smtClean="0"/>
              <a:t> </a:t>
            </a:r>
            <a:r>
              <a:rPr lang="en-GB" sz="2400" b="1" dirty="0" err="1" smtClean="0"/>
              <a:t>diğer</a:t>
            </a:r>
            <a:r>
              <a:rPr lang="en-GB" sz="2400" b="1" dirty="0" smtClean="0"/>
              <a:t> </a:t>
            </a:r>
            <a:r>
              <a:rPr lang="en-GB" sz="2400" b="1" dirty="0" err="1" smtClean="0"/>
              <a:t>örnek</a:t>
            </a:r>
            <a:r>
              <a:rPr lang="en-GB" sz="2400" dirty="0" smtClean="0"/>
              <a:t>: </a:t>
            </a:r>
            <a:r>
              <a:rPr lang="en-GB" sz="2400" dirty="0" err="1" smtClean="0"/>
              <a:t>Transformasyon</a:t>
            </a:r>
            <a:r>
              <a:rPr lang="en-GB" sz="2400" dirty="0" smtClean="0"/>
              <a:t> </a:t>
            </a:r>
            <a:r>
              <a:rPr lang="en-GB" sz="2400" dirty="0" err="1" smtClean="0"/>
              <a:t>Sorunu</a:t>
            </a:r>
            <a:r>
              <a:rPr lang="en-GB" sz="2400" dirty="0" smtClean="0"/>
              <a:t> (</a:t>
            </a:r>
            <a:r>
              <a:rPr lang="en-GB" sz="2400" dirty="0" err="1" smtClean="0"/>
              <a:t>ya</a:t>
            </a:r>
            <a:r>
              <a:rPr lang="en-GB" sz="2400" dirty="0" smtClean="0"/>
              <a:t> da </a:t>
            </a:r>
            <a:r>
              <a:rPr lang="en-GB" sz="2400" dirty="0" err="1" smtClean="0"/>
              <a:t>değerlerin</a:t>
            </a:r>
            <a:r>
              <a:rPr lang="en-GB" sz="2400" dirty="0" smtClean="0"/>
              <a:t> </a:t>
            </a:r>
            <a:r>
              <a:rPr lang="en-GB" sz="2400" dirty="0" err="1" smtClean="0"/>
              <a:t>fiyatlara</a:t>
            </a:r>
            <a:r>
              <a:rPr lang="en-GB" sz="2400" dirty="0" smtClean="0"/>
              <a:t> </a:t>
            </a:r>
            <a:r>
              <a:rPr lang="en-GB" sz="2400" dirty="0" err="1" smtClean="0"/>
              <a:t>dönüşümü</a:t>
            </a:r>
            <a:r>
              <a:rPr lang="en-GB" sz="2400" dirty="0" smtClean="0"/>
              <a:t>) </a:t>
            </a:r>
            <a:r>
              <a:rPr lang="en-GB" sz="2400" u="sng" dirty="0" err="1" smtClean="0"/>
              <a:t>Hatırlayalım</a:t>
            </a:r>
            <a:r>
              <a:rPr lang="en-GB" sz="2400" u="sng" dirty="0" smtClean="0"/>
              <a:t>: </a:t>
            </a:r>
            <a:r>
              <a:rPr lang="en-GB" sz="2400" u="sng" dirty="0" err="1" smtClean="0"/>
              <a:t>Fiyat</a:t>
            </a:r>
            <a:r>
              <a:rPr lang="en-GB" sz="2400" u="sng" dirty="0" smtClean="0"/>
              <a:t>(</a:t>
            </a:r>
            <a:r>
              <a:rPr lang="en-GB" sz="2400" u="sng" dirty="0" err="1" smtClean="0"/>
              <a:t>lar</a:t>
            </a:r>
            <a:r>
              <a:rPr lang="en-GB" sz="2400" u="sng" dirty="0" smtClean="0"/>
              <a:t>)≠</a:t>
            </a:r>
            <a:r>
              <a:rPr lang="en-GB" sz="2400" u="sng" dirty="0" err="1" smtClean="0"/>
              <a:t>Değer</a:t>
            </a:r>
            <a:r>
              <a:rPr lang="en-GB" sz="2400" u="sng" dirty="0" smtClean="0"/>
              <a:t>(</a:t>
            </a:r>
            <a:r>
              <a:rPr lang="en-GB" sz="2400" u="sng" dirty="0" err="1" smtClean="0"/>
              <a:t>ler</a:t>
            </a:r>
            <a:r>
              <a:rPr lang="en-GB" sz="2400" u="sng" dirty="0"/>
              <a:t>)</a:t>
            </a:r>
            <a:endParaRPr lang="en-GB" sz="2400" u="sng" dirty="0" smtClean="0"/>
          </a:p>
        </p:txBody>
      </p:sp>
    </p:spTree>
    <p:extLst>
      <p:ext uri="{BB962C8B-B14F-4D97-AF65-F5344CB8AC3E}">
        <p14:creationId xmlns:p14="http://schemas.microsoft.com/office/powerpoint/2010/main" val="4236503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5"/>
            <a:ext cx="10863470" cy="4442654"/>
          </a:xfrm>
        </p:spPr>
        <p:txBody>
          <a:bodyPr>
            <a:noAutofit/>
          </a:bodyPr>
          <a:lstStyle/>
          <a:p>
            <a:pPr marL="0" indent="-57150">
              <a:buNone/>
            </a:pPr>
            <a:r>
              <a:rPr lang="tr-TR" sz="2400" b="1" dirty="0" err="1"/>
              <a:t>Marx’ın</a:t>
            </a:r>
            <a:r>
              <a:rPr lang="tr-TR" sz="2400" b="1" dirty="0"/>
              <a:t> </a:t>
            </a:r>
            <a:r>
              <a:rPr lang="tr-TR" sz="2400" b="1" dirty="0" err="1"/>
              <a:t>Epistemik</a:t>
            </a:r>
            <a:r>
              <a:rPr lang="tr-TR" sz="2400" b="1" dirty="0"/>
              <a:t> </a:t>
            </a:r>
            <a:r>
              <a:rPr lang="tr-TR" sz="2400" b="1" dirty="0" smtClean="0"/>
              <a:t>Yapıtaşları </a:t>
            </a:r>
            <a:r>
              <a:rPr lang="en-GB" sz="2400" b="1" dirty="0" smtClean="0"/>
              <a:t>2</a:t>
            </a:r>
            <a:r>
              <a:rPr lang="tr-TR" sz="2400" b="1" dirty="0" smtClean="0"/>
              <a:t> -</a:t>
            </a:r>
            <a:r>
              <a:rPr lang="en-GB" sz="2400" b="1" dirty="0" smtClean="0"/>
              <a:t> </a:t>
            </a:r>
            <a:r>
              <a:rPr lang="tr-TR" sz="2500" i="1" dirty="0" smtClean="0"/>
              <a:t>Tarihsellik: </a:t>
            </a:r>
          </a:p>
          <a:p>
            <a:pPr marL="285750" indent="-342900"/>
            <a:r>
              <a:rPr lang="tr-TR" sz="2500" dirty="0" smtClean="0"/>
              <a:t>Kapitalizm (ve kapitalizmin kurumları) hangi </a:t>
            </a:r>
            <a:r>
              <a:rPr lang="tr-TR" sz="2500" b="1" dirty="0" smtClean="0"/>
              <a:t>koşullar</a:t>
            </a:r>
            <a:r>
              <a:rPr lang="tr-TR" sz="2500" dirty="0" smtClean="0"/>
              <a:t>da ortaya çıkmıştır?</a:t>
            </a:r>
          </a:p>
          <a:p>
            <a:pPr marL="0" indent="0">
              <a:buNone/>
            </a:pPr>
            <a:r>
              <a:rPr lang="tr-TR" sz="2500" dirty="0" smtClean="0"/>
              <a:t>Örnek: </a:t>
            </a:r>
            <a:r>
              <a:rPr lang="en-GB" sz="2500" dirty="0" err="1" smtClean="0"/>
              <a:t>Teknoloji</a:t>
            </a:r>
            <a:r>
              <a:rPr lang="en-GB" sz="2500" dirty="0" smtClean="0"/>
              <a:t> (</a:t>
            </a:r>
            <a:r>
              <a:rPr lang="en-GB" sz="2500" dirty="0" err="1" smtClean="0"/>
              <a:t>fabrika</a:t>
            </a:r>
            <a:r>
              <a:rPr lang="en-GB" sz="2500" dirty="0" smtClean="0"/>
              <a:t> </a:t>
            </a:r>
            <a:r>
              <a:rPr lang="en-GB" sz="2500" dirty="0" err="1" smtClean="0"/>
              <a:t>sistemi</a:t>
            </a:r>
            <a:r>
              <a:rPr lang="en-GB" sz="2500" dirty="0" smtClean="0"/>
              <a:t>), </a:t>
            </a:r>
            <a:r>
              <a:rPr lang="en-GB" sz="2500" dirty="0" err="1" smtClean="0"/>
              <a:t>ferdi</a:t>
            </a:r>
            <a:r>
              <a:rPr lang="en-GB" sz="2500" dirty="0" smtClean="0"/>
              <a:t> </a:t>
            </a:r>
            <a:r>
              <a:rPr lang="en-GB" sz="2500" dirty="0" err="1" smtClean="0"/>
              <a:t>mülkiyet</a:t>
            </a:r>
            <a:r>
              <a:rPr lang="en-GB" sz="2500" dirty="0" smtClean="0"/>
              <a:t>, “</a:t>
            </a:r>
            <a:r>
              <a:rPr lang="en-GB" sz="2500" dirty="0" err="1" smtClean="0"/>
              <a:t>zincirlerinden</a:t>
            </a:r>
            <a:r>
              <a:rPr lang="en-GB" sz="2500" dirty="0" smtClean="0"/>
              <a:t> </a:t>
            </a:r>
            <a:r>
              <a:rPr lang="en-GB" sz="2500" dirty="0" err="1" smtClean="0"/>
              <a:t>başka</a:t>
            </a:r>
            <a:r>
              <a:rPr lang="en-GB" sz="2500" dirty="0" smtClean="0"/>
              <a:t> </a:t>
            </a:r>
            <a:r>
              <a:rPr lang="en-GB" sz="2500" dirty="0" err="1" smtClean="0"/>
              <a:t>kaybedecek</a:t>
            </a:r>
            <a:r>
              <a:rPr lang="en-GB" sz="2500" dirty="0" smtClean="0"/>
              <a:t> </a:t>
            </a:r>
            <a:r>
              <a:rPr lang="en-GB" sz="2500" dirty="0" err="1" smtClean="0"/>
              <a:t>hiçbirşeyi</a:t>
            </a:r>
            <a:r>
              <a:rPr lang="en-GB" sz="2500" dirty="0" smtClean="0"/>
              <a:t> </a:t>
            </a:r>
            <a:r>
              <a:rPr lang="en-GB" sz="2500" dirty="0" err="1" smtClean="0"/>
              <a:t>olmayan</a:t>
            </a:r>
            <a:r>
              <a:rPr lang="en-GB" sz="2500" dirty="0" smtClean="0"/>
              <a:t> </a:t>
            </a:r>
            <a:r>
              <a:rPr lang="en-GB" sz="2500" dirty="0" err="1" smtClean="0"/>
              <a:t>bir</a:t>
            </a:r>
            <a:r>
              <a:rPr lang="en-GB" sz="2500" dirty="0" smtClean="0"/>
              <a:t> </a:t>
            </a:r>
            <a:r>
              <a:rPr lang="en-GB" sz="2500" dirty="0" err="1" smtClean="0"/>
              <a:t>sınıf”ın</a:t>
            </a:r>
            <a:r>
              <a:rPr lang="en-GB" sz="2500" dirty="0" smtClean="0"/>
              <a:t> </a:t>
            </a:r>
            <a:r>
              <a:rPr lang="en-GB" sz="2500" dirty="0" err="1" smtClean="0"/>
              <a:t>ortaya</a:t>
            </a:r>
            <a:r>
              <a:rPr lang="en-GB" sz="2500" dirty="0" smtClean="0"/>
              <a:t> </a:t>
            </a:r>
            <a:r>
              <a:rPr lang="en-GB" sz="2500" dirty="0" err="1" smtClean="0"/>
              <a:t>çıkışı</a:t>
            </a:r>
            <a:r>
              <a:rPr lang="en-GB" sz="2500" dirty="0" smtClean="0"/>
              <a:t> (</a:t>
            </a:r>
            <a:r>
              <a:rPr lang="en-GB" sz="2500" dirty="0" err="1" smtClean="0"/>
              <a:t>Komünist</a:t>
            </a:r>
            <a:r>
              <a:rPr lang="en-GB" sz="2500" dirty="0" smtClean="0"/>
              <a:t> Manifesto, 1848)</a:t>
            </a:r>
            <a:r>
              <a:rPr lang="tr-TR" sz="2500" dirty="0" smtClean="0"/>
              <a:t>.</a:t>
            </a:r>
            <a:endParaRPr lang="en-GB" sz="2500" dirty="0" smtClean="0"/>
          </a:p>
          <a:p>
            <a:pPr marL="0" indent="0">
              <a:buNone/>
            </a:pPr>
            <a:endParaRPr lang="en-GB" sz="1000" dirty="0"/>
          </a:p>
          <a:p>
            <a:r>
              <a:rPr lang="en-GB" sz="2500" dirty="0" err="1" smtClean="0"/>
              <a:t>İçerisinde</a:t>
            </a:r>
            <a:r>
              <a:rPr lang="en-GB" sz="2500" dirty="0" smtClean="0"/>
              <a:t> </a:t>
            </a:r>
            <a:r>
              <a:rPr lang="en-GB" sz="2500" dirty="0" err="1" smtClean="0"/>
              <a:t>yaşadığımız</a:t>
            </a:r>
            <a:r>
              <a:rPr lang="en-GB" sz="2500" dirty="0" smtClean="0"/>
              <a:t> </a:t>
            </a:r>
            <a:r>
              <a:rPr lang="en-GB" sz="2500" dirty="0" err="1" smtClean="0"/>
              <a:t>hiçbir</a:t>
            </a:r>
            <a:r>
              <a:rPr lang="en-GB" sz="2500" dirty="0" smtClean="0"/>
              <a:t> </a:t>
            </a:r>
            <a:r>
              <a:rPr lang="en-GB" sz="2500" dirty="0" err="1" smtClean="0"/>
              <a:t>kurum</a:t>
            </a:r>
            <a:r>
              <a:rPr lang="en-GB" sz="2500" dirty="0" smtClean="0"/>
              <a:t> </a:t>
            </a:r>
            <a:r>
              <a:rPr lang="en-GB" sz="2500" b="1" dirty="0" err="1" smtClean="0"/>
              <a:t>ebed-müddet</a:t>
            </a:r>
            <a:r>
              <a:rPr lang="en-GB" sz="2500" dirty="0" smtClean="0"/>
              <a:t> </a:t>
            </a:r>
            <a:r>
              <a:rPr lang="en-GB" sz="2500" dirty="0" err="1" smtClean="0"/>
              <a:t>değildir</a:t>
            </a:r>
            <a:r>
              <a:rPr lang="en-GB" sz="2500" dirty="0" smtClean="0"/>
              <a:t>.</a:t>
            </a:r>
          </a:p>
          <a:p>
            <a:pPr marL="0" indent="0">
              <a:buNone/>
            </a:pPr>
            <a:r>
              <a:rPr lang="en-GB" sz="2500" dirty="0" err="1" smtClean="0"/>
              <a:t>Örnek</a:t>
            </a:r>
            <a:r>
              <a:rPr lang="en-GB" sz="2500" dirty="0" smtClean="0"/>
              <a:t>: </a:t>
            </a:r>
            <a:r>
              <a:rPr lang="en-GB" sz="2500" dirty="0" err="1" smtClean="0"/>
              <a:t>Fordizm</a:t>
            </a:r>
            <a:r>
              <a:rPr lang="en-GB" sz="2500" dirty="0" smtClean="0"/>
              <a:t>, </a:t>
            </a:r>
            <a:r>
              <a:rPr lang="en-GB" sz="2500" dirty="0" err="1" smtClean="0"/>
              <a:t>ulus</a:t>
            </a:r>
            <a:r>
              <a:rPr lang="en-GB" sz="2500" dirty="0" smtClean="0"/>
              <a:t> </a:t>
            </a:r>
            <a:r>
              <a:rPr lang="en-GB" sz="2500" dirty="0" err="1" smtClean="0"/>
              <a:t>devlet</a:t>
            </a:r>
            <a:r>
              <a:rPr lang="en-GB" sz="2500" dirty="0" smtClean="0"/>
              <a:t>, </a:t>
            </a:r>
            <a:r>
              <a:rPr lang="en-GB" sz="2500" dirty="0" err="1" smtClean="0"/>
              <a:t>ataerkil</a:t>
            </a:r>
            <a:r>
              <a:rPr lang="en-GB" sz="2500" dirty="0" smtClean="0"/>
              <a:t> </a:t>
            </a:r>
            <a:r>
              <a:rPr lang="en-GB" sz="2500" dirty="0" err="1" smtClean="0"/>
              <a:t>aile</a:t>
            </a:r>
            <a:r>
              <a:rPr lang="en-GB" sz="2500" dirty="0" smtClean="0"/>
              <a:t>, </a:t>
            </a:r>
            <a:r>
              <a:rPr lang="en-GB" sz="2500" dirty="0" err="1" smtClean="0"/>
              <a:t>kamusal</a:t>
            </a:r>
            <a:r>
              <a:rPr lang="en-GB" sz="2500" dirty="0" smtClean="0"/>
              <a:t> </a:t>
            </a:r>
            <a:r>
              <a:rPr lang="en-GB" sz="2500" dirty="0" err="1" smtClean="0"/>
              <a:t>üniversite</a:t>
            </a:r>
            <a:r>
              <a:rPr lang="en-GB" sz="2500" dirty="0" smtClean="0"/>
              <a:t>, </a:t>
            </a:r>
            <a:r>
              <a:rPr lang="en-GB" sz="2500" dirty="0" err="1" smtClean="0"/>
              <a:t>ferdi</a:t>
            </a:r>
            <a:r>
              <a:rPr lang="en-GB" sz="2500" dirty="0" smtClean="0"/>
              <a:t> </a:t>
            </a:r>
            <a:r>
              <a:rPr lang="en-GB" sz="2500" dirty="0" err="1" smtClean="0"/>
              <a:t>mülkiyet</a:t>
            </a:r>
            <a:r>
              <a:rPr lang="en-GB" sz="2500" dirty="0" smtClean="0"/>
              <a:t> </a:t>
            </a:r>
            <a:r>
              <a:rPr lang="en-GB" sz="2500" dirty="0" err="1" smtClean="0"/>
              <a:t>hukuku</a:t>
            </a:r>
            <a:r>
              <a:rPr lang="en-GB" sz="2500" dirty="0" smtClean="0"/>
              <a:t>, </a:t>
            </a:r>
            <a:r>
              <a:rPr lang="en-GB" sz="2500" dirty="0" err="1" smtClean="0"/>
              <a:t>piyasa</a:t>
            </a:r>
            <a:r>
              <a:rPr lang="en-GB" sz="2500" dirty="0" smtClean="0"/>
              <a:t> </a:t>
            </a:r>
            <a:r>
              <a:rPr lang="en-GB" sz="2500" dirty="0" err="1" smtClean="0"/>
              <a:t>sistemi</a:t>
            </a:r>
            <a:r>
              <a:rPr lang="en-GB" sz="2500" dirty="0" smtClean="0"/>
              <a:t> (</a:t>
            </a:r>
            <a:r>
              <a:rPr lang="en-GB" sz="2500" dirty="0" err="1" smtClean="0"/>
              <a:t>kapitalizm</a:t>
            </a:r>
            <a:r>
              <a:rPr lang="en-GB" sz="2500" dirty="0" smtClean="0"/>
              <a:t>) vs.</a:t>
            </a:r>
          </a:p>
          <a:p>
            <a:pPr marL="0" indent="0">
              <a:buNone/>
            </a:pPr>
            <a:endParaRPr lang="tr-TR" sz="1000" dirty="0" smtClean="0"/>
          </a:p>
          <a:p>
            <a:pPr marL="285750" indent="-342900"/>
            <a:r>
              <a:rPr lang="tr-TR" sz="2500" b="1" dirty="0" err="1" smtClean="0"/>
              <a:t>Vulg</a:t>
            </a:r>
            <a:r>
              <a:rPr lang="en-GB" sz="2500" b="1" dirty="0" smtClean="0"/>
              <a:t>a</a:t>
            </a:r>
            <a:r>
              <a:rPr lang="tr-TR" sz="2500" b="1" dirty="0" smtClean="0"/>
              <a:t>r iktisat (burjuva iktisadı)</a:t>
            </a:r>
            <a:r>
              <a:rPr lang="tr-TR" sz="2500" dirty="0" smtClean="0"/>
              <a:t>: Toplumsal analizde tarihselliği göz ardı etmek</a:t>
            </a:r>
            <a:r>
              <a:rPr lang="en-GB" sz="2500" dirty="0" smtClean="0"/>
              <a:t>.</a:t>
            </a:r>
            <a:endParaRPr lang="tr-TR" sz="2500" dirty="0" smtClean="0"/>
          </a:p>
          <a:p>
            <a:pPr marL="0" indent="0">
              <a:buNone/>
            </a:pPr>
            <a:r>
              <a:rPr lang="tr-TR" sz="2500" dirty="0" smtClean="0"/>
              <a:t>Örnek</a:t>
            </a:r>
            <a:r>
              <a:rPr lang="en-GB" sz="2500" dirty="0" smtClean="0"/>
              <a:t> vulgar </a:t>
            </a:r>
            <a:r>
              <a:rPr lang="en-GB" sz="2500" dirty="0" err="1" smtClean="0"/>
              <a:t>iktisatçılar</a:t>
            </a:r>
            <a:r>
              <a:rPr lang="tr-TR" sz="2500" dirty="0" smtClean="0"/>
              <a:t>: Adam Smith, David </a:t>
            </a:r>
            <a:r>
              <a:rPr lang="tr-TR" sz="2500" dirty="0" err="1" smtClean="0"/>
              <a:t>Ricardo</a:t>
            </a:r>
            <a:r>
              <a:rPr lang="tr-TR" sz="2500" dirty="0" smtClean="0"/>
              <a:t> ve diğerleri.</a:t>
            </a:r>
            <a:endParaRPr lang="tr-TR" sz="1500" dirty="0" smtClean="0"/>
          </a:p>
          <a:p>
            <a:pPr marL="0" indent="-57150">
              <a:buNone/>
            </a:pPr>
            <a:endParaRPr lang="tr-TR" sz="2500" dirty="0" smtClean="0"/>
          </a:p>
        </p:txBody>
      </p:sp>
    </p:spTree>
    <p:extLst>
      <p:ext uri="{BB962C8B-B14F-4D97-AF65-F5344CB8AC3E}">
        <p14:creationId xmlns:p14="http://schemas.microsoft.com/office/powerpoint/2010/main" val="1073609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996" y="1825625"/>
            <a:ext cx="7083603" cy="4780788"/>
          </a:xfrm>
          <a:prstGeom prst="rect">
            <a:avLst/>
          </a:prstGeom>
        </p:spPr>
      </p:pic>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5"/>
            <a:ext cx="6693568" cy="4351338"/>
          </a:xfrm>
        </p:spPr>
        <p:txBody>
          <a:bodyPr>
            <a:noAutofit/>
          </a:bodyPr>
          <a:lstStyle/>
          <a:p>
            <a:pPr marL="0" indent="-57150">
              <a:buNone/>
            </a:pPr>
            <a:r>
              <a:rPr lang="tr-TR" sz="2400" b="1" dirty="0" err="1"/>
              <a:t>Marx’ın</a:t>
            </a:r>
            <a:r>
              <a:rPr lang="tr-TR" sz="2400" b="1" dirty="0"/>
              <a:t> </a:t>
            </a:r>
            <a:r>
              <a:rPr lang="tr-TR" sz="2400" b="1" dirty="0" err="1"/>
              <a:t>Epistemik</a:t>
            </a:r>
            <a:r>
              <a:rPr lang="tr-TR" sz="2400" b="1" dirty="0"/>
              <a:t> </a:t>
            </a:r>
            <a:r>
              <a:rPr lang="tr-TR" sz="2400" b="1" dirty="0" smtClean="0"/>
              <a:t>Yapıtaşları </a:t>
            </a:r>
            <a:r>
              <a:rPr lang="en-GB" sz="2400" b="1" dirty="0" smtClean="0"/>
              <a:t>3</a:t>
            </a:r>
            <a:r>
              <a:rPr lang="tr-TR" sz="2400" b="1" dirty="0" smtClean="0"/>
              <a:t> </a:t>
            </a:r>
            <a:r>
              <a:rPr lang="tr-TR" sz="2400" b="1" dirty="0"/>
              <a:t>-</a:t>
            </a:r>
          </a:p>
          <a:p>
            <a:pPr marL="0" indent="-57150">
              <a:buNone/>
            </a:pPr>
            <a:r>
              <a:rPr lang="tr-TR" sz="2500" i="1" dirty="0" smtClean="0"/>
              <a:t>Diyalektik: </a:t>
            </a:r>
          </a:p>
          <a:p>
            <a:pPr marL="0" indent="0">
              <a:buNone/>
            </a:pPr>
            <a:r>
              <a:rPr lang="tr-TR" sz="2500" dirty="0" smtClean="0"/>
              <a:t>Bir retorik (söylem) ve bir süreç</a:t>
            </a:r>
          </a:p>
          <a:p>
            <a:endParaRPr lang="tr-TR" sz="2500" dirty="0" smtClean="0"/>
          </a:p>
          <a:p>
            <a:r>
              <a:rPr lang="tr-TR" sz="2500" dirty="0" smtClean="0"/>
              <a:t>Yadsıma</a:t>
            </a:r>
          </a:p>
          <a:p>
            <a:r>
              <a:rPr lang="tr-TR" sz="2500" dirty="0" smtClean="0"/>
              <a:t>Bir sonraki aşamanın tohumları</a:t>
            </a:r>
          </a:p>
          <a:p>
            <a:pPr marL="0" indent="0">
              <a:buNone/>
            </a:pPr>
            <a:r>
              <a:rPr lang="tr-TR" sz="2500" dirty="0" smtClean="0"/>
              <a:t> bir önceki aşamada</a:t>
            </a:r>
          </a:p>
          <a:p>
            <a:r>
              <a:rPr lang="tr-TR" sz="2500" dirty="0" smtClean="0"/>
              <a:t>«Zıtların birliği»</a:t>
            </a:r>
          </a:p>
          <a:p>
            <a:r>
              <a:rPr lang="tr-TR" sz="2500" dirty="0" smtClean="0"/>
              <a:t>«Tez, anti-tez, sentez»</a:t>
            </a:r>
          </a:p>
        </p:txBody>
      </p:sp>
    </p:spTree>
    <p:extLst>
      <p:ext uri="{BB962C8B-B14F-4D97-AF65-F5344CB8AC3E}">
        <p14:creationId xmlns:p14="http://schemas.microsoft.com/office/powerpoint/2010/main" val="562233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199" y="1825625"/>
            <a:ext cx="7595937" cy="4780788"/>
          </a:xfrm>
        </p:spPr>
        <p:txBody>
          <a:bodyPr>
            <a:normAutofit/>
          </a:bodyPr>
          <a:lstStyle/>
          <a:p>
            <a:pPr marL="0" indent="-57150">
              <a:buNone/>
            </a:pPr>
            <a:r>
              <a:rPr lang="tr-TR" sz="2400" b="1" dirty="0" err="1"/>
              <a:t>Marx’ın</a:t>
            </a:r>
            <a:r>
              <a:rPr lang="tr-TR" sz="2400" b="1" dirty="0"/>
              <a:t> </a:t>
            </a:r>
            <a:r>
              <a:rPr lang="tr-TR" sz="2400" b="1" dirty="0" err="1"/>
              <a:t>Epistemik</a:t>
            </a:r>
            <a:r>
              <a:rPr lang="tr-TR" sz="2400" b="1" dirty="0"/>
              <a:t> </a:t>
            </a:r>
            <a:r>
              <a:rPr lang="tr-TR" sz="2400" b="1" dirty="0" smtClean="0"/>
              <a:t>Yapıtaşları </a:t>
            </a:r>
            <a:r>
              <a:rPr lang="en-GB" sz="2400" b="1" dirty="0" smtClean="0"/>
              <a:t>3</a:t>
            </a:r>
            <a:r>
              <a:rPr lang="tr-TR" sz="2400" b="1" dirty="0" smtClean="0"/>
              <a:t> </a:t>
            </a:r>
            <a:r>
              <a:rPr lang="tr-TR" sz="2400" b="1" dirty="0"/>
              <a:t>-</a:t>
            </a:r>
          </a:p>
          <a:p>
            <a:pPr marL="0" indent="-57150">
              <a:buNone/>
            </a:pPr>
            <a:r>
              <a:rPr lang="tr-TR" sz="2500" i="1" dirty="0" smtClean="0"/>
              <a:t>Diyalektik: </a:t>
            </a:r>
          </a:p>
          <a:p>
            <a:pPr marL="0" indent="0">
              <a:buNone/>
            </a:pPr>
            <a:r>
              <a:rPr lang="tr-TR" sz="2500" dirty="0" smtClean="0"/>
              <a:t>Bir retorik ya da söylem biçimi</a:t>
            </a:r>
          </a:p>
          <a:p>
            <a:pPr marL="0" indent="0">
              <a:buNone/>
            </a:pPr>
            <a:endParaRPr lang="tr-TR" sz="2500" dirty="0" smtClean="0"/>
          </a:p>
          <a:p>
            <a:r>
              <a:rPr lang="tr-TR" sz="2500" dirty="0" smtClean="0">
                <a:sym typeface="Wingdings" panose="05000000000000000000" pitchFamily="2" charset="2"/>
              </a:rPr>
              <a:t>(Daha) Yanlış  (daha) doğru</a:t>
            </a:r>
            <a:endParaRPr lang="tr-TR" sz="2500" dirty="0" smtClean="0"/>
          </a:p>
          <a:p>
            <a:r>
              <a:rPr lang="tr-TR" sz="2500" dirty="0" smtClean="0"/>
              <a:t>Basit </a:t>
            </a:r>
            <a:r>
              <a:rPr lang="tr-TR" sz="2500" dirty="0" smtClean="0">
                <a:sym typeface="Wingdings" panose="05000000000000000000" pitchFamily="2" charset="2"/>
              </a:rPr>
              <a:t> karmaşık</a:t>
            </a:r>
          </a:p>
          <a:p>
            <a:r>
              <a:rPr lang="tr-TR" sz="2500" dirty="0" smtClean="0">
                <a:sym typeface="Wingdings" panose="05000000000000000000" pitchFamily="2" charset="2"/>
              </a:rPr>
              <a:t>Fakirlik  zenginlik</a:t>
            </a:r>
          </a:p>
          <a:p>
            <a:r>
              <a:rPr lang="tr-TR" sz="2500" dirty="0" smtClean="0"/>
              <a:t>Az gelişmişlik </a:t>
            </a:r>
            <a:r>
              <a:rPr lang="tr-TR" sz="2500" dirty="0" smtClean="0">
                <a:sym typeface="Wingdings" panose="05000000000000000000" pitchFamily="2" charset="2"/>
              </a:rPr>
              <a:t> kalkınma</a:t>
            </a:r>
          </a:p>
          <a:p>
            <a:r>
              <a:rPr lang="tr-TR" sz="2500" dirty="0" smtClean="0">
                <a:sym typeface="Wingdings" panose="05000000000000000000" pitchFamily="2" charset="2"/>
              </a:rPr>
              <a:t>Niceliksel  Niteliksel</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996" y="1825625"/>
            <a:ext cx="7083603" cy="4780788"/>
          </a:xfrm>
          <a:prstGeom prst="rect">
            <a:avLst/>
          </a:prstGeom>
        </p:spPr>
      </p:pic>
    </p:spTree>
    <p:extLst>
      <p:ext uri="{BB962C8B-B14F-4D97-AF65-F5344CB8AC3E}">
        <p14:creationId xmlns:p14="http://schemas.microsoft.com/office/powerpoint/2010/main" val="3565546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5"/>
            <a:ext cx="10515600" cy="4351338"/>
          </a:xfrm>
        </p:spPr>
        <p:txBody>
          <a:bodyPr>
            <a:noAutofit/>
          </a:bodyPr>
          <a:lstStyle/>
          <a:p>
            <a:pPr marL="0" indent="-57150">
              <a:buNone/>
            </a:pPr>
            <a:r>
              <a:rPr lang="tr-TR" sz="2400" b="1" dirty="0" err="1"/>
              <a:t>Marx’ın</a:t>
            </a:r>
            <a:r>
              <a:rPr lang="tr-TR" sz="2400" b="1" dirty="0"/>
              <a:t> </a:t>
            </a:r>
            <a:r>
              <a:rPr lang="tr-TR" sz="2400" b="1" dirty="0" err="1"/>
              <a:t>Epistemik</a:t>
            </a:r>
            <a:r>
              <a:rPr lang="tr-TR" sz="2400" b="1" dirty="0"/>
              <a:t> </a:t>
            </a:r>
            <a:r>
              <a:rPr lang="tr-TR" sz="2400" b="1" dirty="0" smtClean="0"/>
              <a:t>Yapıtaşları </a:t>
            </a:r>
            <a:r>
              <a:rPr lang="en-GB" sz="2400" b="1" dirty="0" smtClean="0"/>
              <a:t>4</a:t>
            </a:r>
            <a:r>
              <a:rPr lang="tr-TR" sz="2400" b="1" dirty="0" smtClean="0"/>
              <a:t> </a:t>
            </a:r>
            <a:r>
              <a:rPr lang="tr-TR" sz="2400" b="1" dirty="0"/>
              <a:t>-</a:t>
            </a:r>
          </a:p>
          <a:p>
            <a:pPr marL="0" indent="-57150">
              <a:buNone/>
            </a:pPr>
            <a:r>
              <a:rPr lang="tr-TR" sz="2500" i="1" dirty="0" smtClean="0"/>
              <a:t>Materyalizm ve diyalektik materyalizm: </a:t>
            </a:r>
          </a:p>
          <a:p>
            <a:pPr marL="0" indent="-57150">
              <a:buNone/>
            </a:pPr>
            <a:endParaRPr lang="tr-TR" sz="2500" dirty="0" smtClean="0"/>
          </a:p>
          <a:p>
            <a:pPr marL="0" indent="-57150">
              <a:buNone/>
            </a:pPr>
            <a:r>
              <a:rPr lang="tr-TR" sz="2500" b="1" dirty="0" smtClean="0"/>
              <a:t>Materyalizm</a:t>
            </a:r>
            <a:r>
              <a:rPr lang="tr-TR" sz="2500" dirty="0" smtClean="0"/>
              <a:t>: </a:t>
            </a:r>
            <a:r>
              <a:rPr lang="en-GB" sz="2500" dirty="0" smtClean="0"/>
              <a:t>D</a:t>
            </a:r>
            <a:r>
              <a:rPr lang="tr-TR" sz="2500" dirty="0" err="1" smtClean="0"/>
              <a:t>üşünceyi</a:t>
            </a:r>
            <a:r>
              <a:rPr lang="tr-TR" sz="2500" dirty="0" smtClean="0"/>
              <a:t>, bilinci, </a:t>
            </a:r>
            <a:r>
              <a:rPr lang="tr-TR" sz="2500" dirty="0" err="1" smtClean="0"/>
              <a:t>moraliteyi</a:t>
            </a:r>
            <a:r>
              <a:rPr lang="tr-TR" sz="2500" dirty="0" smtClean="0"/>
              <a:t> yaratan</a:t>
            </a:r>
            <a:r>
              <a:rPr lang="en-GB" sz="2500" dirty="0" smtClean="0"/>
              <a:t> </a:t>
            </a:r>
            <a:r>
              <a:rPr lang="en-GB" sz="2500" dirty="0" err="1" smtClean="0"/>
              <a:t>maddedir</a:t>
            </a:r>
            <a:r>
              <a:rPr lang="en-GB" sz="2500" dirty="0" smtClean="0"/>
              <a:t>.</a:t>
            </a:r>
            <a:endParaRPr lang="tr-TR" sz="2500" dirty="0" smtClean="0"/>
          </a:p>
          <a:p>
            <a:pPr marL="0" indent="-57150">
              <a:buNone/>
            </a:pPr>
            <a:r>
              <a:rPr lang="tr-TR" sz="2500" b="1" dirty="0" smtClean="0"/>
              <a:t>Diyalektik materyalizm</a:t>
            </a:r>
            <a:r>
              <a:rPr lang="tr-TR" sz="2500" dirty="0" smtClean="0"/>
              <a:t>: Tarihi ve bugünü açıklamak için «sınıf» metaforunu kullanmak </a:t>
            </a:r>
            <a:r>
              <a:rPr lang="tr-TR" sz="2500" dirty="0" smtClean="0">
                <a:sym typeface="Wingdings" panose="05000000000000000000" pitchFamily="2" charset="2"/>
              </a:rPr>
              <a:t> </a:t>
            </a:r>
            <a:r>
              <a:rPr lang="tr-TR" sz="2500" dirty="0" smtClean="0"/>
              <a:t>«Tarih sınıf savaşımları tarihidir»</a:t>
            </a:r>
            <a:r>
              <a:rPr lang="en-GB" sz="2500" dirty="0" smtClean="0"/>
              <a:t> (</a:t>
            </a:r>
            <a:r>
              <a:rPr lang="en-GB" sz="2500" i="1" dirty="0" err="1" smtClean="0"/>
              <a:t>Komünist</a:t>
            </a:r>
            <a:r>
              <a:rPr lang="en-GB" sz="2500" i="1" dirty="0" smtClean="0"/>
              <a:t> Manifesto</a:t>
            </a:r>
            <a:r>
              <a:rPr lang="en-GB" sz="2500" dirty="0" smtClean="0"/>
              <a:t>, 1848)</a:t>
            </a:r>
            <a:endParaRPr lang="tr-TR" sz="2500" dirty="0" smtClean="0"/>
          </a:p>
          <a:p>
            <a:pPr marL="0" indent="-57150">
              <a:buNone/>
            </a:pPr>
            <a:endParaRPr lang="tr-TR" sz="2500" dirty="0"/>
          </a:p>
          <a:p>
            <a:pPr marL="0" indent="-57150">
              <a:buNone/>
            </a:pPr>
            <a:r>
              <a:rPr lang="tr-TR" sz="2500" b="1" dirty="0" smtClean="0"/>
              <a:t>Sınıf</a:t>
            </a:r>
            <a:r>
              <a:rPr lang="tr-TR" sz="2500" dirty="0" smtClean="0"/>
              <a:t>: Maddi koşulların yani </a:t>
            </a:r>
            <a:r>
              <a:rPr lang="tr-TR" sz="2500" b="1" i="1" dirty="0" smtClean="0"/>
              <a:t>üretim </a:t>
            </a:r>
            <a:r>
              <a:rPr lang="en-GB" sz="2500" b="1" i="1" dirty="0" err="1" smtClean="0"/>
              <a:t>biçimi</a:t>
            </a:r>
            <a:r>
              <a:rPr lang="tr-TR" sz="2500" dirty="0" err="1" smtClean="0"/>
              <a:t>nin</a:t>
            </a:r>
            <a:r>
              <a:rPr lang="tr-TR" sz="2500" dirty="0" smtClean="0"/>
              <a:t> belirlediği toplumsal tabaka</a:t>
            </a:r>
            <a:r>
              <a:rPr lang="en-GB" sz="2500" dirty="0" smtClean="0"/>
              <a:t>.</a:t>
            </a:r>
            <a:endParaRPr lang="tr-TR" sz="2500" dirty="0" smtClean="0"/>
          </a:p>
          <a:p>
            <a:pPr marL="0" indent="-57150">
              <a:buNone/>
            </a:pPr>
            <a:r>
              <a:rPr lang="tr-TR" sz="2500" dirty="0" smtClean="0"/>
              <a:t>Kapitalist toplum aşamasında belirleyici iki sınıf: </a:t>
            </a:r>
            <a:r>
              <a:rPr lang="tr-TR" sz="2500" i="1" dirty="0" smtClean="0"/>
              <a:t>burjuvazi</a:t>
            </a:r>
            <a:r>
              <a:rPr lang="tr-TR" sz="2500" dirty="0" smtClean="0"/>
              <a:t> ve </a:t>
            </a:r>
            <a:r>
              <a:rPr lang="tr-TR" sz="2500" i="1" dirty="0" err="1" smtClean="0"/>
              <a:t>prol</a:t>
            </a:r>
            <a:r>
              <a:rPr lang="en-GB" sz="2500" i="1" dirty="0" smtClean="0"/>
              <a:t>e</a:t>
            </a:r>
            <a:r>
              <a:rPr lang="tr-TR" sz="2500" i="1" dirty="0" err="1" smtClean="0"/>
              <a:t>terya</a:t>
            </a:r>
            <a:r>
              <a:rPr lang="tr-TR" sz="2500" dirty="0" smtClean="0"/>
              <a:t>.</a:t>
            </a:r>
          </a:p>
        </p:txBody>
      </p:sp>
    </p:spTree>
    <p:extLst>
      <p:ext uri="{BB962C8B-B14F-4D97-AF65-F5344CB8AC3E}">
        <p14:creationId xmlns:p14="http://schemas.microsoft.com/office/powerpoint/2010/main" val="2910503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5"/>
            <a:ext cx="10515600" cy="4351338"/>
          </a:xfrm>
        </p:spPr>
        <p:txBody>
          <a:bodyPr>
            <a:noAutofit/>
          </a:bodyPr>
          <a:lstStyle/>
          <a:p>
            <a:pPr marL="0" indent="-57150">
              <a:buNone/>
            </a:pPr>
            <a:r>
              <a:rPr lang="tr-TR" sz="2400" b="1" dirty="0" err="1"/>
              <a:t>Marx’ın</a:t>
            </a:r>
            <a:r>
              <a:rPr lang="tr-TR" sz="2400" b="1" dirty="0"/>
              <a:t> </a:t>
            </a:r>
            <a:r>
              <a:rPr lang="tr-TR" sz="2400" b="1" dirty="0" err="1"/>
              <a:t>Epistemik</a:t>
            </a:r>
            <a:r>
              <a:rPr lang="tr-TR" sz="2400" b="1" dirty="0"/>
              <a:t> </a:t>
            </a:r>
            <a:r>
              <a:rPr lang="tr-TR" sz="2400" b="1" dirty="0" smtClean="0"/>
              <a:t>Yapıtaşları </a:t>
            </a:r>
            <a:r>
              <a:rPr lang="en-GB" sz="2400" b="1" dirty="0" smtClean="0"/>
              <a:t>4</a:t>
            </a:r>
            <a:r>
              <a:rPr lang="tr-TR" sz="2400" b="1" dirty="0" smtClean="0"/>
              <a:t> </a:t>
            </a:r>
            <a:r>
              <a:rPr lang="tr-TR" sz="2400" b="1" dirty="0"/>
              <a:t>-</a:t>
            </a:r>
          </a:p>
          <a:p>
            <a:pPr marL="0" indent="-57150">
              <a:buNone/>
            </a:pPr>
            <a:r>
              <a:rPr lang="tr-TR" sz="2500" i="1" dirty="0" smtClean="0"/>
              <a:t>Materyalizm ve diyalektik materyalizm: </a:t>
            </a:r>
          </a:p>
          <a:p>
            <a:pPr marL="0" indent="-57150">
              <a:buNone/>
            </a:pPr>
            <a:endParaRPr lang="tr-TR" sz="2500" dirty="0" smtClean="0"/>
          </a:p>
          <a:p>
            <a:pPr marL="0" indent="-57150">
              <a:buNone/>
            </a:pPr>
            <a:r>
              <a:rPr lang="tr-TR" sz="2500" b="1" dirty="0" smtClean="0"/>
              <a:t>Materyalizm</a:t>
            </a:r>
            <a:r>
              <a:rPr lang="tr-TR" sz="2500" dirty="0" smtClean="0"/>
              <a:t>: </a:t>
            </a:r>
            <a:r>
              <a:rPr lang="en-GB" sz="2500" dirty="0" smtClean="0"/>
              <a:t>D</a:t>
            </a:r>
            <a:r>
              <a:rPr lang="tr-TR" sz="2500" dirty="0" err="1" smtClean="0"/>
              <a:t>üşünceyi</a:t>
            </a:r>
            <a:r>
              <a:rPr lang="tr-TR" sz="2500" dirty="0" smtClean="0"/>
              <a:t>, bilinci, </a:t>
            </a:r>
            <a:r>
              <a:rPr lang="tr-TR" sz="2500" dirty="0" err="1" smtClean="0"/>
              <a:t>moraliteyi</a:t>
            </a:r>
            <a:r>
              <a:rPr lang="tr-TR" sz="2500" dirty="0" smtClean="0"/>
              <a:t> yaratan</a:t>
            </a:r>
            <a:r>
              <a:rPr lang="en-GB" sz="2500" dirty="0" smtClean="0"/>
              <a:t> </a:t>
            </a:r>
            <a:r>
              <a:rPr lang="en-GB" sz="2500" dirty="0" err="1" smtClean="0"/>
              <a:t>maddedir</a:t>
            </a:r>
            <a:r>
              <a:rPr lang="en-GB" sz="2500" dirty="0" smtClean="0"/>
              <a:t>.</a:t>
            </a:r>
            <a:endParaRPr lang="tr-TR" sz="2500" dirty="0" smtClean="0"/>
          </a:p>
          <a:p>
            <a:pPr marL="0" indent="-57150">
              <a:buNone/>
            </a:pPr>
            <a:r>
              <a:rPr lang="tr-TR" sz="2500" b="1" dirty="0" smtClean="0"/>
              <a:t>Diyalektik materyalizm</a:t>
            </a:r>
            <a:r>
              <a:rPr lang="tr-TR" sz="2500" dirty="0" smtClean="0"/>
              <a:t>: Tarihi ve bugünü açıklamak için «sınıf» metaforunu kullanmak </a:t>
            </a:r>
            <a:r>
              <a:rPr lang="tr-TR" sz="2500" dirty="0" smtClean="0">
                <a:sym typeface="Wingdings" panose="05000000000000000000" pitchFamily="2" charset="2"/>
              </a:rPr>
              <a:t> </a:t>
            </a:r>
            <a:r>
              <a:rPr lang="tr-TR" sz="2500" dirty="0" smtClean="0"/>
              <a:t>«Tarih sınıf savaşımları tarihidir»</a:t>
            </a:r>
            <a:r>
              <a:rPr lang="en-GB" sz="2500" dirty="0" smtClean="0"/>
              <a:t> (</a:t>
            </a:r>
            <a:r>
              <a:rPr lang="en-GB" sz="2500" i="1" dirty="0" err="1" smtClean="0"/>
              <a:t>Komünist</a:t>
            </a:r>
            <a:r>
              <a:rPr lang="en-GB" sz="2500" i="1" dirty="0" smtClean="0"/>
              <a:t> Manifesto</a:t>
            </a:r>
            <a:r>
              <a:rPr lang="en-GB" sz="2500" dirty="0" smtClean="0"/>
              <a:t>, 1848)</a:t>
            </a:r>
            <a:endParaRPr lang="tr-TR" sz="2500" dirty="0" smtClean="0"/>
          </a:p>
          <a:p>
            <a:pPr marL="0" indent="-57150">
              <a:buNone/>
            </a:pPr>
            <a:endParaRPr lang="tr-TR" sz="2500" dirty="0"/>
          </a:p>
          <a:p>
            <a:pPr marL="0" indent="-57150">
              <a:buNone/>
            </a:pPr>
            <a:r>
              <a:rPr lang="tr-TR" sz="2500" b="1" dirty="0" smtClean="0"/>
              <a:t>Sınıf</a:t>
            </a:r>
            <a:r>
              <a:rPr lang="tr-TR" sz="2500" dirty="0" smtClean="0"/>
              <a:t>: Maddi koşulların yani </a:t>
            </a:r>
            <a:r>
              <a:rPr lang="tr-TR" sz="2500" b="1" i="1" dirty="0" smtClean="0"/>
              <a:t>üretim </a:t>
            </a:r>
            <a:r>
              <a:rPr lang="en-GB" sz="2500" b="1" i="1" dirty="0" err="1" smtClean="0"/>
              <a:t>biçimi</a:t>
            </a:r>
            <a:r>
              <a:rPr lang="tr-TR" sz="2500" dirty="0" err="1" smtClean="0"/>
              <a:t>nin</a:t>
            </a:r>
            <a:r>
              <a:rPr lang="tr-TR" sz="2500" dirty="0" smtClean="0"/>
              <a:t> belirlediği toplumsal tabaka</a:t>
            </a:r>
            <a:r>
              <a:rPr lang="en-GB" sz="2500" dirty="0" smtClean="0"/>
              <a:t>.</a:t>
            </a:r>
            <a:endParaRPr lang="tr-TR" sz="2500" dirty="0" smtClean="0"/>
          </a:p>
          <a:p>
            <a:pPr marL="0" indent="-57150">
              <a:buNone/>
            </a:pPr>
            <a:r>
              <a:rPr lang="tr-TR" sz="2500" dirty="0" smtClean="0"/>
              <a:t>Kapitalist toplum aşamasında belirleyici iki sınıf: </a:t>
            </a:r>
            <a:r>
              <a:rPr lang="tr-TR" sz="2500" i="1" dirty="0" smtClean="0"/>
              <a:t>burjuvazi</a:t>
            </a:r>
            <a:r>
              <a:rPr lang="tr-TR" sz="2500" dirty="0" smtClean="0"/>
              <a:t> ve </a:t>
            </a:r>
            <a:r>
              <a:rPr lang="tr-TR" sz="2500" i="1" dirty="0" err="1" smtClean="0"/>
              <a:t>prol</a:t>
            </a:r>
            <a:r>
              <a:rPr lang="en-GB" sz="2500" i="1" dirty="0" smtClean="0"/>
              <a:t>e</a:t>
            </a:r>
            <a:r>
              <a:rPr lang="tr-TR" sz="2500" i="1" dirty="0" err="1" smtClean="0"/>
              <a:t>terya</a:t>
            </a:r>
            <a:r>
              <a:rPr lang="tr-TR" sz="2500" dirty="0"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7038" y="744605"/>
            <a:ext cx="1622563" cy="2053332"/>
          </a:xfrm>
          <a:prstGeom prst="rect">
            <a:avLst/>
          </a:prstGeom>
        </p:spPr>
      </p:pic>
      <p:cxnSp>
        <p:nvCxnSpPr>
          <p:cNvPr id="6" name="Straight Arrow Connector 5"/>
          <p:cNvCxnSpPr/>
          <p:nvPr/>
        </p:nvCxnSpPr>
        <p:spPr>
          <a:xfrm flipV="1">
            <a:off x="1987826" y="2054087"/>
            <a:ext cx="4426226" cy="11396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22366" y="702365"/>
            <a:ext cx="2464904" cy="1754326"/>
          </a:xfrm>
          <a:prstGeom prst="rect">
            <a:avLst/>
          </a:prstGeom>
          <a:noFill/>
        </p:spPr>
        <p:txBody>
          <a:bodyPr wrap="square" rtlCol="0">
            <a:spAutoFit/>
          </a:bodyPr>
          <a:lstStyle/>
          <a:p>
            <a:r>
              <a:rPr lang="en-GB" dirty="0" smtClean="0"/>
              <a:t>“</a:t>
            </a:r>
            <a:r>
              <a:rPr lang="en-GB" dirty="0" err="1" smtClean="0"/>
              <a:t>Hegel’in</a:t>
            </a:r>
            <a:r>
              <a:rPr lang="en-GB" dirty="0" smtClean="0"/>
              <a:t> </a:t>
            </a:r>
            <a:r>
              <a:rPr lang="en-GB" dirty="0" err="1" smtClean="0"/>
              <a:t>diyalektiği</a:t>
            </a:r>
            <a:r>
              <a:rPr lang="en-GB" dirty="0" smtClean="0"/>
              <a:t> </a:t>
            </a:r>
            <a:r>
              <a:rPr lang="en-GB" dirty="0" err="1" smtClean="0"/>
              <a:t>başaşağı</a:t>
            </a:r>
            <a:r>
              <a:rPr lang="en-GB" dirty="0" smtClean="0"/>
              <a:t> </a:t>
            </a:r>
            <a:r>
              <a:rPr lang="en-GB" dirty="0" err="1" smtClean="0"/>
              <a:t>duruyor</a:t>
            </a:r>
            <a:r>
              <a:rPr lang="en-GB" dirty="0"/>
              <a:t> </a:t>
            </a:r>
            <a:r>
              <a:rPr lang="en-GB" dirty="0" smtClean="0"/>
              <a:t>… </a:t>
            </a:r>
            <a:r>
              <a:rPr lang="en-GB" dirty="0" err="1" smtClean="0"/>
              <a:t>Hegel’in</a:t>
            </a:r>
            <a:r>
              <a:rPr lang="en-GB" dirty="0" smtClean="0"/>
              <a:t> </a:t>
            </a:r>
            <a:r>
              <a:rPr lang="en-GB" dirty="0" err="1" smtClean="0"/>
              <a:t>diyalektiğini</a:t>
            </a:r>
            <a:r>
              <a:rPr lang="en-GB" dirty="0" smtClean="0"/>
              <a:t> </a:t>
            </a:r>
            <a:r>
              <a:rPr lang="en-GB" dirty="0" err="1" smtClean="0"/>
              <a:t>ayakları</a:t>
            </a:r>
            <a:r>
              <a:rPr lang="en-GB" dirty="0" smtClean="0"/>
              <a:t> </a:t>
            </a:r>
            <a:r>
              <a:rPr lang="en-GB" dirty="0" err="1" smtClean="0"/>
              <a:t>üstüne</a:t>
            </a:r>
            <a:r>
              <a:rPr lang="en-GB" dirty="0" smtClean="0"/>
              <a:t> </a:t>
            </a:r>
            <a:r>
              <a:rPr lang="en-GB" dirty="0" err="1" smtClean="0"/>
              <a:t>koymak</a:t>
            </a:r>
            <a:r>
              <a:rPr lang="en-GB" dirty="0" smtClean="0"/>
              <a:t> </a:t>
            </a:r>
            <a:r>
              <a:rPr lang="en-GB" dirty="0" err="1" smtClean="0"/>
              <a:t>gerekir</a:t>
            </a:r>
            <a:r>
              <a:rPr lang="en-GB" dirty="0" smtClean="0"/>
              <a:t>” </a:t>
            </a:r>
          </a:p>
          <a:p>
            <a:r>
              <a:rPr lang="en-GB" dirty="0" smtClean="0"/>
              <a:t>(Marx, </a:t>
            </a:r>
            <a:r>
              <a:rPr lang="en-GB" dirty="0" err="1" smtClean="0"/>
              <a:t>Kapital</a:t>
            </a:r>
            <a:r>
              <a:rPr lang="en-GB" dirty="0" smtClean="0"/>
              <a:t> 1, 1867)</a:t>
            </a:r>
            <a:endParaRPr lang="en-GB" dirty="0"/>
          </a:p>
        </p:txBody>
      </p:sp>
      <p:sp>
        <p:nvSpPr>
          <p:cNvPr id="9" name="TextBox 8"/>
          <p:cNvSpPr txBox="1"/>
          <p:nvPr/>
        </p:nvSpPr>
        <p:spPr>
          <a:xfrm>
            <a:off x="6612835" y="2835967"/>
            <a:ext cx="1603513" cy="307777"/>
          </a:xfrm>
          <a:prstGeom prst="rect">
            <a:avLst/>
          </a:prstGeom>
          <a:noFill/>
        </p:spPr>
        <p:txBody>
          <a:bodyPr wrap="square" rtlCol="0">
            <a:spAutoFit/>
          </a:bodyPr>
          <a:lstStyle/>
          <a:p>
            <a:r>
              <a:rPr lang="en-GB" sz="1400" dirty="0" smtClean="0"/>
              <a:t>Hegel (1770-1831)</a:t>
            </a:r>
            <a:endParaRPr lang="en-GB" sz="1400" dirty="0"/>
          </a:p>
        </p:txBody>
      </p:sp>
    </p:spTree>
    <p:extLst>
      <p:ext uri="{BB962C8B-B14F-4D97-AF65-F5344CB8AC3E}">
        <p14:creationId xmlns:p14="http://schemas.microsoft.com/office/powerpoint/2010/main" val="1977525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İktisatta</a:t>
            </a:r>
            <a:r>
              <a:rPr lang="en-GB" dirty="0"/>
              <a:t> Ana-</a:t>
            </a:r>
            <a:r>
              <a:rPr lang="en-GB" dirty="0" err="1"/>
              <a:t>akım</a:t>
            </a:r>
            <a:r>
              <a:rPr lang="en-GB" dirty="0"/>
              <a:t> (Mainstream) </a:t>
            </a:r>
            <a:r>
              <a:rPr lang="en-GB" dirty="0" err="1"/>
              <a:t>Sorunu</a:t>
            </a:r>
            <a:endParaRPr lang="en-GB" dirty="0"/>
          </a:p>
        </p:txBody>
      </p:sp>
      <p:sp>
        <p:nvSpPr>
          <p:cNvPr id="3" name="Content Placeholder 2"/>
          <p:cNvSpPr>
            <a:spLocks noGrp="1"/>
          </p:cNvSpPr>
          <p:nvPr>
            <p:ph idx="1"/>
          </p:nvPr>
        </p:nvSpPr>
        <p:spPr>
          <a:xfrm>
            <a:off x="838200" y="1825624"/>
            <a:ext cx="10515600" cy="4561923"/>
          </a:xfrm>
        </p:spPr>
        <p:txBody>
          <a:bodyPr>
            <a:normAutofit/>
          </a:bodyPr>
          <a:lstStyle/>
          <a:p>
            <a:pPr marL="0" indent="0">
              <a:buNone/>
            </a:pPr>
            <a:r>
              <a:rPr lang="en-GB" b="1" dirty="0" err="1" smtClean="0"/>
              <a:t>İktisatta</a:t>
            </a:r>
            <a:r>
              <a:rPr lang="en-GB" b="1" dirty="0" smtClean="0"/>
              <a:t> </a:t>
            </a:r>
            <a:r>
              <a:rPr lang="en-GB" b="1" dirty="0" err="1" smtClean="0"/>
              <a:t>heterodoks</a:t>
            </a:r>
            <a:r>
              <a:rPr lang="en-GB" b="1" dirty="0" smtClean="0"/>
              <a:t> (</a:t>
            </a:r>
            <a:r>
              <a:rPr lang="en-GB" b="1" dirty="0" err="1" smtClean="0"/>
              <a:t>ana</a:t>
            </a:r>
            <a:r>
              <a:rPr lang="en-GB" b="1" dirty="0" smtClean="0"/>
              <a:t> </a:t>
            </a:r>
            <a:r>
              <a:rPr lang="en-GB" b="1" dirty="0" err="1" smtClean="0"/>
              <a:t>akım</a:t>
            </a:r>
            <a:r>
              <a:rPr lang="en-GB" b="1" dirty="0" smtClean="0"/>
              <a:t> </a:t>
            </a:r>
            <a:r>
              <a:rPr lang="en-GB" b="1" dirty="0" err="1" smtClean="0"/>
              <a:t>olmayan</a:t>
            </a:r>
            <a:r>
              <a:rPr lang="en-GB" b="1" dirty="0" smtClean="0"/>
              <a:t>) </a:t>
            </a:r>
            <a:r>
              <a:rPr lang="en-GB" b="1" dirty="0" err="1" smtClean="0"/>
              <a:t>akımların</a:t>
            </a:r>
            <a:r>
              <a:rPr lang="en-GB" b="1" dirty="0" smtClean="0"/>
              <a:t> </a:t>
            </a:r>
            <a:r>
              <a:rPr lang="en-GB" b="1" dirty="0" err="1" smtClean="0"/>
              <a:t>temel</a:t>
            </a:r>
            <a:r>
              <a:rPr lang="en-GB" b="1" dirty="0" smtClean="0"/>
              <a:t> </a:t>
            </a:r>
            <a:r>
              <a:rPr lang="en-GB" b="1" dirty="0" err="1" smtClean="0"/>
              <a:t>kaynakları</a:t>
            </a:r>
            <a:r>
              <a:rPr lang="en-GB" b="1" dirty="0" smtClean="0"/>
              <a:t>:</a:t>
            </a:r>
          </a:p>
          <a:p>
            <a:r>
              <a:rPr lang="en-GB" dirty="0" smtClean="0"/>
              <a:t>Karl Marx</a:t>
            </a:r>
          </a:p>
          <a:p>
            <a:r>
              <a:rPr lang="en-GB" dirty="0" smtClean="0"/>
              <a:t>John M. Keynes</a:t>
            </a:r>
          </a:p>
          <a:p>
            <a:r>
              <a:rPr lang="en-GB" dirty="0" err="1" smtClean="0"/>
              <a:t>Thorstein</a:t>
            </a:r>
            <a:r>
              <a:rPr lang="en-GB" dirty="0" smtClean="0"/>
              <a:t> B. Veblen</a:t>
            </a:r>
          </a:p>
        </p:txBody>
      </p:sp>
    </p:spTree>
    <p:extLst>
      <p:ext uri="{BB962C8B-B14F-4D97-AF65-F5344CB8AC3E}">
        <p14:creationId xmlns:p14="http://schemas.microsoft.com/office/powerpoint/2010/main" val="3212014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5"/>
            <a:ext cx="10515600" cy="4351338"/>
          </a:xfrm>
        </p:spPr>
        <p:txBody>
          <a:bodyPr>
            <a:noAutofit/>
          </a:bodyPr>
          <a:lstStyle/>
          <a:p>
            <a:pPr marL="0" indent="-57150">
              <a:buNone/>
            </a:pPr>
            <a:r>
              <a:rPr lang="tr-TR" sz="2400" b="1" dirty="0" err="1"/>
              <a:t>Marx’ın</a:t>
            </a:r>
            <a:r>
              <a:rPr lang="tr-TR" sz="2400" b="1" dirty="0"/>
              <a:t> </a:t>
            </a:r>
            <a:r>
              <a:rPr lang="tr-TR" sz="2400" b="1" dirty="0" err="1"/>
              <a:t>Epistemik</a:t>
            </a:r>
            <a:r>
              <a:rPr lang="tr-TR" sz="2400" b="1" dirty="0"/>
              <a:t> </a:t>
            </a:r>
            <a:r>
              <a:rPr lang="tr-TR" sz="2400" b="1" dirty="0" smtClean="0"/>
              <a:t>Yapıtaşları </a:t>
            </a:r>
            <a:r>
              <a:rPr lang="en-GB" sz="2400" b="1" dirty="0" smtClean="0"/>
              <a:t>4</a:t>
            </a:r>
            <a:r>
              <a:rPr lang="tr-TR" sz="2400" b="1" dirty="0" smtClean="0"/>
              <a:t> </a:t>
            </a:r>
            <a:r>
              <a:rPr lang="tr-TR" sz="2400" b="1" dirty="0"/>
              <a:t>-</a:t>
            </a:r>
          </a:p>
          <a:p>
            <a:pPr marL="0" indent="-57150">
              <a:buNone/>
            </a:pPr>
            <a:endParaRPr lang="tr-TR" sz="2500" i="1" dirty="0" smtClean="0"/>
          </a:p>
          <a:p>
            <a:pPr marL="0" indent="-57150">
              <a:buNone/>
            </a:pPr>
            <a:r>
              <a:rPr lang="tr-TR" sz="2500" i="1" dirty="0" smtClean="0"/>
              <a:t>Materyalizm ve diyalektik materyalizm:</a:t>
            </a:r>
          </a:p>
          <a:p>
            <a:pPr marL="0" indent="-57150">
              <a:buNone/>
            </a:pPr>
            <a:endParaRPr lang="tr-TR" sz="2500" i="1" dirty="0" smtClean="0"/>
          </a:p>
          <a:p>
            <a:pPr marL="0" indent="-57150">
              <a:buNone/>
            </a:pPr>
            <a:endParaRPr lang="tr-TR" sz="2500" i="1" dirty="0" smtClean="0"/>
          </a:p>
          <a:p>
            <a:pPr marL="0" indent="-57150">
              <a:lnSpc>
                <a:spcPct val="100000"/>
              </a:lnSpc>
              <a:spcBef>
                <a:spcPts val="0"/>
              </a:spcBef>
              <a:buNone/>
            </a:pPr>
            <a:r>
              <a:rPr lang="tr-TR" sz="2500" i="1" dirty="0" smtClean="0"/>
              <a:t>Üretim biçimi</a:t>
            </a:r>
          </a:p>
          <a:p>
            <a:pPr marL="0" indent="-57150">
              <a:lnSpc>
                <a:spcPct val="100000"/>
              </a:lnSpc>
              <a:spcBef>
                <a:spcPts val="0"/>
              </a:spcBef>
              <a:buNone/>
            </a:pPr>
            <a:r>
              <a:rPr lang="tr-TR" sz="1800" i="1" dirty="0" smtClean="0"/>
              <a:t>(örnek: kapitalizm)</a:t>
            </a:r>
            <a:r>
              <a:rPr lang="tr-TR" sz="2500" i="1" dirty="0" smtClean="0"/>
              <a:t> </a:t>
            </a:r>
          </a:p>
          <a:p>
            <a:pPr marL="0" indent="-57150">
              <a:buNone/>
            </a:pPr>
            <a:endParaRPr lang="tr-TR" sz="2500" dirty="0" smtClean="0"/>
          </a:p>
        </p:txBody>
      </p:sp>
      <p:sp>
        <p:nvSpPr>
          <p:cNvPr id="5" name="Metin kutusu 4"/>
          <p:cNvSpPr txBox="1"/>
          <p:nvPr/>
        </p:nvSpPr>
        <p:spPr>
          <a:xfrm>
            <a:off x="3663950" y="3586234"/>
            <a:ext cx="2921000" cy="646331"/>
          </a:xfrm>
          <a:prstGeom prst="rect">
            <a:avLst/>
          </a:prstGeom>
          <a:noFill/>
        </p:spPr>
        <p:txBody>
          <a:bodyPr wrap="square" rtlCol="0">
            <a:spAutoFit/>
          </a:bodyPr>
          <a:lstStyle/>
          <a:p>
            <a:r>
              <a:rPr lang="tr-TR" b="1" dirty="0" smtClean="0"/>
              <a:t>Üretim İlişkileri</a:t>
            </a:r>
            <a:r>
              <a:rPr lang="tr-TR" dirty="0" smtClean="0"/>
              <a:t>: insan ve toplum ilişkileri</a:t>
            </a:r>
            <a:endParaRPr lang="tr-TR" dirty="0"/>
          </a:p>
        </p:txBody>
      </p:sp>
      <p:sp>
        <p:nvSpPr>
          <p:cNvPr id="6" name="Metin kutusu 5"/>
          <p:cNvSpPr txBox="1"/>
          <p:nvPr/>
        </p:nvSpPr>
        <p:spPr>
          <a:xfrm>
            <a:off x="3663950" y="5236141"/>
            <a:ext cx="2921000" cy="646331"/>
          </a:xfrm>
          <a:prstGeom prst="rect">
            <a:avLst/>
          </a:prstGeom>
          <a:noFill/>
        </p:spPr>
        <p:txBody>
          <a:bodyPr wrap="square" rtlCol="0">
            <a:spAutoFit/>
          </a:bodyPr>
          <a:lstStyle/>
          <a:p>
            <a:r>
              <a:rPr lang="tr-TR" b="1" dirty="0" smtClean="0"/>
              <a:t>Üretim Güçleri</a:t>
            </a:r>
            <a:r>
              <a:rPr lang="tr-TR" dirty="0" smtClean="0"/>
              <a:t>: Teknoloji, üretim araçları verimliliği </a:t>
            </a:r>
            <a:endParaRPr lang="tr-TR" dirty="0"/>
          </a:p>
        </p:txBody>
      </p:sp>
      <p:sp>
        <p:nvSpPr>
          <p:cNvPr id="7" name="Sağ Ayraç 6"/>
          <p:cNvSpPr/>
          <p:nvPr/>
        </p:nvSpPr>
        <p:spPr>
          <a:xfrm>
            <a:off x="6629400" y="5254041"/>
            <a:ext cx="355600" cy="622300"/>
          </a:xfrm>
          <a:prstGeom prst="rightBrace">
            <a:avLst>
              <a:gd name="adj1" fmla="val 194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Metin kutusu 7"/>
          <p:cNvSpPr txBox="1"/>
          <p:nvPr/>
        </p:nvSpPr>
        <p:spPr>
          <a:xfrm>
            <a:off x="7099300" y="5374640"/>
            <a:ext cx="2273300" cy="369332"/>
          </a:xfrm>
          <a:prstGeom prst="rect">
            <a:avLst/>
          </a:prstGeom>
          <a:noFill/>
        </p:spPr>
        <p:txBody>
          <a:bodyPr wrap="square" rtlCol="0">
            <a:spAutoFit/>
          </a:bodyPr>
          <a:lstStyle/>
          <a:p>
            <a:r>
              <a:rPr lang="tr-TR" b="1" dirty="0" smtClean="0"/>
              <a:t>ALT YAPI KURUMLARI</a:t>
            </a:r>
            <a:endParaRPr lang="tr-TR" b="1" dirty="0"/>
          </a:p>
        </p:txBody>
      </p:sp>
      <p:sp>
        <p:nvSpPr>
          <p:cNvPr id="9" name="Metin kutusu 8"/>
          <p:cNvSpPr txBox="1"/>
          <p:nvPr/>
        </p:nvSpPr>
        <p:spPr>
          <a:xfrm>
            <a:off x="7099300" y="3446825"/>
            <a:ext cx="4051300" cy="923330"/>
          </a:xfrm>
          <a:prstGeom prst="rect">
            <a:avLst/>
          </a:prstGeom>
          <a:noFill/>
        </p:spPr>
        <p:txBody>
          <a:bodyPr wrap="square" rtlCol="0">
            <a:spAutoFit/>
          </a:bodyPr>
          <a:lstStyle/>
          <a:p>
            <a:r>
              <a:rPr lang="tr-TR" b="1" dirty="0" smtClean="0"/>
              <a:t>ÜST YAPI KURUMLARI</a:t>
            </a:r>
            <a:r>
              <a:rPr lang="tr-TR" dirty="0" smtClean="0"/>
              <a:t>: Hukuk, devlet, aile, askeriye, eğitim, dinler, gelenekler, siyaset, estetik, ahlâk, ideolojiler</a:t>
            </a:r>
            <a:r>
              <a:rPr lang="en-GB" dirty="0" smtClean="0"/>
              <a:t>…</a:t>
            </a:r>
            <a:endParaRPr lang="tr-TR" dirty="0"/>
          </a:p>
        </p:txBody>
      </p:sp>
      <p:cxnSp>
        <p:nvCxnSpPr>
          <p:cNvPr id="11" name="Düz Ok Bağlayıcısı 10"/>
          <p:cNvCxnSpPr/>
          <p:nvPr/>
        </p:nvCxnSpPr>
        <p:spPr>
          <a:xfrm>
            <a:off x="8803341" y="4540487"/>
            <a:ext cx="2523" cy="518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H="1" flipV="1">
            <a:off x="7844631" y="4509868"/>
            <a:ext cx="7145" cy="548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9029798" y="4430348"/>
            <a:ext cx="2755900" cy="707886"/>
          </a:xfrm>
          <a:prstGeom prst="rect">
            <a:avLst/>
          </a:prstGeom>
          <a:noFill/>
        </p:spPr>
        <p:txBody>
          <a:bodyPr wrap="square" rtlCol="0">
            <a:spAutoFit/>
          </a:bodyPr>
          <a:lstStyle/>
          <a:p>
            <a:r>
              <a:rPr lang="tr-TR" sz="2800" dirty="0" smtClean="0"/>
              <a:t>?</a:t>
            </a:r>
            <a:r>
              <a:rPr lang="en-GB" sz="4000" dirty="0"/>
              <a:t> </a:t>
            </a:r>
            <a:endParaRPr lang="tr-TR" sz="4000" dirty="0"/>
          </a:p>
        </p:txBody>
      </p:sp>
      <p:cxnSp>
        <p:nvCxnSpPr>
          <p:cNvPr id="16" name="Düz Ok Bağlayıcısı 15"/>
          <p:cNvCxnSpPr>
            <a:endCxn id="5" idx="1"/>
          </p:cNvCxnSpPr>
          <p:nvPr/>
        </p:nvCxnSpPr>
        <p:spPr>
          <a:xfrm flipV="1">
            <a:off x="2819400" y="3909400"/>
            <a:ext cx="844550" cy="332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a:off x="2773364" y="4787900"/>
            <a:ext cx="808036" cy="541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Metin kutusu 18"/>
          <p:cNvSpPr txBox="1"/>
          <p:nvPr/>
        </p:nvSpPr>
        <p:spPr>
          <a:xfrm>
            <a:off x="7369211" y="4551779"/>
            <a:ext cx="364892" cy="523220"/>
          </a:xfrm>
          <a:prstGeom prst="rect">
            <a:avLst/>
          </a:prstGeom>
          <a:noFill/>
        </p:spPr>
        <p:txBody>
          <a:bodyPr wrap="square" rtlCol="0">
            <a:spAutoFit/>
          </a:bodyPr>
          <a:lstStyle/>
          <a:p>
            <a:r>
              <a:rPr lang="tr-TR" sz="2800" i="1" dirty="0" smtClean="0">
                <a:latin typeface="Times New Roman" panose="02020603050405020304" pitchFamily="18" charset="0"/>
                <a:cs typeface="Times New Roman" panose="02020603050405020304" pitchFamily="18" charset="0"/>
              </a:rPr>
              <a:t>√</a:t>
            </a:r>
            <a:endParaRPr lang="tr-TR" sz="4000" i="1" dirty="0"/>
          </a:p>
        </p:txBody>
      </p:sp>
      <p:sp>
        <p:nvSpPr>
          <p:cNvPr id="33" name="Sağ Ayraç 32"/>
          <p:cNvSpPr/>
          <p:nvPr/>
        </p:nvSpPr>
        <p:spPr>
          <a:xfrm>
            <a:off x="6629400" y="3610265"/>
            <a:ext cx="355600" cy="622300"/>
          </a:xfrm>
          <a:prstGeom prst="rightBrace">
            <a:avLst>
              <a:gd name="adj1" fmla="val 194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191145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5"/>
            <a:ext cx="10515600" cy="4351338"/>
          </a:xfrm>
        </p:spPr>
        <p:txBody>
          <a:bodyPr>
            <a:noAutofit/>
          </a:bodyPr>
          <a:lstStyle/>
          <a:p>
            <a:pPr marL="0" indent="-57150">
              <a:buNone/>
            </a:pPr>
            <a:r>
              <a:rPr lang="tr-TR" sz="2400" b="1" dirty="0" err="1"/>
              <a:t>Marx’ın</a:t>
            </a:r>
            <a:r>
              <a:rPr lang="tr-TR" sz="2400" b="1" dirty="0"/>
              <a:t> </a:t>
            </a:r>
            <a:r>
              <a:rPr lang="tr-TR" sz="2400" b="1" dirty="0" err="1"/>
              <a:t>Epistemik</a:t>
            </a:r>
            <a:r>
              <a:rPr lang="tr-TR" sz="2400" b="1" dirty="0"/>
              <a:t> </a:t>
            </a:r>
            <a:r>
              <a:rPr lang="tr-TR" sz="2400" b="1" dirty="0" smtClean="0"/>
              <a:t>Yapıtaşları </a:t>
            </a:r>
            <a:r>
              <a:rPr lang="en-GB" sz="2400" b="1" dirty="0" smtClean="0"/>
              <a:t>4</a:t>
            </a:r>
            <a:r>
              <a:rPr lang="tr-TR" sz="2400" b="1" dirty="0" smtClean="0"/>
              <a:t> </a:t>
            </a:r>
            <a:r>
              <a:rPr lang="tr-TR" sz="2400" b="1" dirty="0"/>
              <a:t>-</a:t>
            </a:r>
          </a:p>
          <a:p>
            <a:pPr marL="0" indent="-57150">
              <a:buNone/>
            </a:pPr>
            <a:endParaRPr lang="tr-TR" sz="2500" i="1" dirty="0" smtClean="0"/>
          </a:p>
          <a:p>
            <a:pPr marL="0" indent="-57150">
              <a:buNone/>
            </a:pPr>
            <a:r>
              <a:rPr lang="tr-TR" sz="2500" i="1" dirty="0" smtClean="0"/>
              <a:t>Materyalizm ve diyalektik materyalizm:</a:t>
            </a:r>
          </a:p>
          <a:p>
            <a:pPr marL="0" indent="-57150">
              <a:buNone/>
            </a:pPr>
            <a:endParaRPr lang="tr-TR" sz="2500" i="1" dirty="0" smtClean="0"/>
          </a:p>
          <a:p>
            <a:pPr marL="0" indent="-57150">
              <a:buNone/>
            </a:pPr>
            <a:endParaRPr lang="tr-TR" sz="2500" i="1" dirty="0" smtClean="0"/>
          </a:p>
          <a:p>
            <a:pPr marL="0" indent="-57150">
              <a:lnSpc>
                <a:spcPct val="100000"/>
              </a:lnSpc>
              <a:spcBef>
                <a:spcPts val="0"/>
              </a:spcBef>
              <a:buNone/>
            </a:pPr>
            <a:r>
              <a:rPr lang="tr-TR" sz="2500" i="1" dirty="0" smtClean="0"/>
              <a:t>Üretim biçimi</a:t>
            </a:r>
          </a:p>
          <a:p>
            <a:pPr marL="0" indent="-57150">
              <a:lnSpc>
                <a:spcPct val="100000"/>
              </a:lnSpc>
              <a:spcBef>
                <a:spcPts val="0"/>
              </a:spcBef>
              <a:buNone/>
            </a:pPr>
            <a:r>
              <a:rPr lang="tr-TR" sz="1800" i="1" dirty="0" smtClean="0"/>
              <a:t>(örnek: kapitalizm)</a:t>
            </a:r>
            <a:r>
              <a:rPr lang="tr-TR" sz="2500" i="1" dirty="0" smtClean="0"/>
              <a:t> </a:t>
            </a:r>
          </a:p>
          <a:p>
            <a:pPr marL="0" indent="-57150">
              <a:buNone/>
            </a:pPr>
            <a:endParaRPr lang="tr-TR" sz="2500" dirty="0" smtClean="0"/>
          </a:p>
        </p:txBody>
      </p:sp>
      <p:sp>
        <p:nvSpPr>
          <p:cNvPr id="5" name="Metin kutusu 4"/>
          <p:cNvSpPr txBox="1"/>
          <p:nvPr/>
        </p:nvSpPr>
        <p:spPr>
          <a:xfrm>
            <a:off x="3663950" y="3586234"/>
            <a:ext cx="2921000" cy="646331"/>
          </a:xfrm>
          <a:prstGeom prst="rect">
            <a:avLst/>
          </a:prstGeom>
          <a:noFill/>
        </p:spPr>
        <p:txBody>
          <a:bodyPr wrap="square" rtlCol="0">
            <a:spAutoFit/>
          </a:bodyPr>
          <a:lstStyle/>
          <a:p>
            <a:r>
              <a:rPr lang="tr-TR" b="1" dirty="0" smtClean="0"/>
              <a:t>Üretim İlişkileri</a:t>
            </a:r>
            <a:r>
              <a:rPr lang="tr-TR" dirty="0" smtClean="0"/>
              <a:t>: insan ve toplum ilişkileri</a:t>
            </a:r>
            <a:endParaRPr lang="tr-TR" dirty="0"/>
          </a:p>
        </p:txBody>
      </p:sp>
      <p:sp>
        <p:nvSpPr>
          <p:cNvPr id="6" name="Metin kutusu 5"/>
          <p:cNvSpPr txBox="1"/>
          <p:nvPr/>
        </p:nvSpPr>
        <p:spPr>
          <a:xfrm>
            <a:off x="3663950" y="5236141"/>
            <a:ext cx="2921000" cy="646331"/>
          </a:xfrm>
          <a:prstGeom prst="rect">
            <a:avLst/>
          </a:prstGeom>
          <a:noFill/>
        </p:spPr>
        <p:txBody>
          <a:bodyPr wrap="square" rtlCol="0">
            <a:spAutoFit/>
          </a:bodyPr>
          <a:lstStyle/>
          <a:p>
            <a:r>
              <a:rPr lang="tr-TR" b="1" dirty="0" smtClean="0"/>
              <a:t>Üretim Güçleri</a:t>
            </a:r>
            <a:r>
              <a:rPr lang="tr-TR" dirty="0" smtClean="0"/>
              <a:t>: Teknoloji, üretim araçları verimliliği </a:t>
            </a:r>
            <a:endParaRPr lang="tr-TR" dirty="0"/>
          </a:p>
        </p:txBody>
      </p:sp>
      <p:sp>
        <p:nvSpPr>
          <p:cNvPr id="7" name="Sağ Ayraç 6"/>
          <p:cNvSpPr/>
          <p:nvPr/>
        </p:nvSpPr>
        <p:spPr>
          <a:xfrm>
            <a:off x="6629400" y="5254041"/>
            <a:ext cx="355600" cy="622300"/>
          </a:xfrm>
          <a:prstGeom prst="rightBrace">
            <a:avLst>
              <a:gd name="adj1" fmla="val 194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Metin kutusu 7"/>
          <p:cNvSpPr txBox="1"/>
          <p:nvPr/>
        </p:nvSpPr>
        <p:spPr>
          <a:xfrm>
            <a:off x="7099300" y="5374640"/>
            <a:ext cx="2273300" cy="369332"/>
          </a:xfrm>
          <a:prstGeom prst="rect">
            <a:avLst/>
          </a:prstGeom>
          <a:noFill/>
        </p:spPr>
        <p:txBody>
          <a:bodyPr wrap="square" rtlCol="0">
            <a:spAutoFit/>
          </a:bodyPr>
          <a:lstStyle/>
          <a:p>
            <a:r>
              <a:rPr lang="tr-TR" b="1" dirty="0" smtClean="0"/>
              <a:t>ALT YAPI KURUMLARI</a:t>
            </a:r>
            <a:endParaRPr lang="tr-TR" b="1" dirty="0"/>
          </a:p>
        </p:txBody>
      </p:sp>
      <p:sp>
        <p:nvSpPr>
          <p:cNvPr id="9" name="Metin kutusu 8"/>
          <p:cNvSpPr txBox="1"/>
          <p:nvPr/>
        </p:nvSpPr>
        <p:spPr>
          <a:xfrm>
            <a:off x="7099300" y="3446825"/>
            <a:ext cx="4051300" cy="923330"/>
          </a:xfrm>
          <a:prstGeom prst="rect">
            <a:avLst/>
          </a:prstGeom>
          <a:noFill/>
        </p:spPr>
        <p:txBody>
          <a:bodyPr wrap="square" rtlCol="0">
            <a:spAutoFit/>
          </a:bodyPr>
          <a:lstStyle/>
          <a:p>
            <a:r>
              <a:rPr lang="tr-TR" b="1" dirty="0" smtClean="0"/>
              <a:t>ÜST YAPI KURUMLARI</a:t>
            </a:r>
            <a:r>
              <a:rPr lang="tr-TR" dirty="0" smtClean="0"/>
              <a:t>: Hukuk, devlet, aile, askeriye, eğitim, dinler, gelenekler, siyaset, estetik, ahlâk, ideolojiler</a:t>
            </a:r>
            <a:r>
              <a:rPr lang="en-GB" dirty="0" smtClean="0"/>
              <a:t>…</a:t>
            </a:r>
            <a:endParaRPr lang="tr-TR" dirty="0"/>
          </a:p>
        </p:txBody>
      </p:sp>
      <p:cxnSp>
        <p:nvCxnSpPr>
          <p:cNvPr id="11" name="Düz Ok Bağlayıcısı 10"/>
          <p:cNvCxnSpPr/>
          <p:nvPr/>
        </p:nvCxnSpPr>
        <p:spPr>
          <a:xfrm>
            <a:off x="8803341" y="4540487"/>
            <a:ext cx="2523" cy="518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H="1" flipV="1">
            <a:off x="7844631" y="4509868"/>
            <a:ext cx="7145" cy="548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9029798" y="4522342"/>
            <a:ext cx="2755900" cy="523220"/>
          </a:xfrm>
          <a:prstGeom prst="rect">
            <a:avLst/>
          </a:prstGeom>
          <a:noFill/>
        </p:spPr>
        <p:txBody>
          <a:bodyPr wrap="square" rtlCol="0">
            <a:spAutoFit/>
          </a:bodyPr>
          <a:lstStyle/>
          <a:p>
            <a:r>
              <a:rPr lang="tr-TR" sz="2800" i="1" dirty="0">
                <a:latin typeface="Times New Roman" panose="02020603050405020304" pitchFamily="18" charset="0"/>
                <a:cs typeface="Times New Roman" panose="02020603050405020304" pitchFamily="18" charset="0"/>
              </a:rPr>
              <a:t>√</a:t>
            </a:r>
            <a:r>
              <a:rPr lang="tr-TR" sz="2800" dirty="0" smtClean="0"/>
              <a:t> </a:t>
            </a:r>
            <a:r>
              <a:rPr lang="tr-TR" sz="2000" dirty="0" smtClean="0"/>
              <a:t>(</a:t>
            </a:r>
            <a:r>
              <a:rPr lang="tr-TR" sz="2000" i="1" dirty="0" err="1" smtClean="0"/>
              <a:t>over-determination</a:t>
            </a:r>
            <a:r>
              <a:rPr lang="tr-TR" sz="2000" dirty="0" smtClean="0"/>
              <a:t>)</a:t>
            </a:r>
            <a:endParaRPr lang="tr-TR" sz="4000" dirty="0"/>
          </a:p>
        </p:txBody>
      </p:sp>
      <p:cxnSp>
        <p:nvCxnSpPr>
          <p:cNvPr id="16" name="Düz Ok Bağlayıcısı 15"/>
          <p:cNvCxnSpPr>
            <a:endCxn id="5" idx="1"/>
          </p:cNvCxnSpPr>
          <p:nvPr/>
        </p:nvCxnSpPr>
        <p:spPr>
          <a:xfrm flipV="1">
            <a:off x="2819400" y="3909400"/>
            <a:ext cx="844550" cy="332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a:off x="2773364" y="4787900"/>
            <a:ext cx="808036" cy="541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Metin kutusu 18"/>
          <p:cNvSpPr txBox="1"/>
          <p:nvPr/>
        </p:nvSpPr>
        <p:spPr>
          <a:xfrm>
            <a:off x="7369211" y="4551779"/>
            <a:ext cx="364892" cy="523220"/>
          </a:xfrm>
          <a:prstGeom prst="rect">
            <a:avLst/>
          </a:prstGeom>
          <a:noFill/>
        </p:spPr>
        <p:txBody>
          <a:bodyPr wrap="square" rtlCol="0">
            <a:spAutoFit/>
          </a:bodyPr>
          <a:lstStyle/>
          <a:p>
            <a:r>
              <a:rPr lang="tr-TR" sz="2800" i="1" dirty="0" smtClean="0">
                <a:latin typeface="Times New Roman" panose="02020603050405020304" pitchFamily="18" charset="0"/>
                <a:cs typeface="Times New Roman" panose="02020603050405020304" pitchFamily="18" charset="0"/>
              </a:rPr>
              <a:t>√</a:t>
            </a:r>
            <a:endParaRPr lang="tr-TR" sz="4000" i="1" dirty="0"/>
          </a:p>
        </p:txBody>
      </p:sp>
      <p:sp>
        <p:nvSpPr>
          <p:cNvPr id="33" name="Sağ Ayraç 32"/>
          <p:cNvSpPr/>
          <p:nvPr/>
        </p:nvSpPr>
        <p:spPr>
          <a:xfrm>
            <a:off x="6629400" y="3610265"/>
            <a:ext cx="355600" cy="622300"/>
          </a:xfrm>
          <a:prstGeom prst="rightBrace">
            <a:avLst>
              <a:gd name="adj1" fmla="val 194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670432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5"/>
            <a:ext cx="10515600" cy="4351338"/>
          </a:xfrm>
        </p:spPr>
        <p:txBody>
          <a:bodyPr>
            <a:noAutofit/>
          </a:bodyPr>
          <a:lstStyle/>
          <a:p>
            <a:pPr marL="0" indent="-57150">
              <a:buNone/>
            </a:pPr>
            <a:r>
              <a:rPr lang="tr-TR" sz="2400" b="1" dirty="0" err="1"/>
              <a:t>Marx’ın</a:t>
            </a:r>
            <a:r>
              <a:rPr lang="tr-TR" sz="2400" b="1" dirty="0"/>
              <a:t> </a:t>
            </a:r>
            <a:r>
              <a:rPr lang="tr-TR" sz="2400" b="1" dirty="0" err="1"/>
              <a:t>Epistemik</a:t>
            </a:r>
            <a:r>
              <a:rPr lang="tr-TR" sz="2400" b="1" dirty="0"/>
              <a:t> </a:t>
            </a:r>
            <a:r>
              <a:rPr lang="tr-TR" sz="2400" b="1" dirty="0" smtClean="0"/>
              <a:t>Yapıtaşları </a:t>
            </a:r>
            <a:r>
              <a:rPr lang="en-GB" sz="2400" b="1" dirty="0" smtClean="0"/>
              <a:t>4</a:t>
            </a:r>
            <a:r>
              <a:rPr lang="tr-TR" sz="2400" b="1" dirty="0" smtClean="0"/>
              <a:t> </a:t>
            </a:r>
            <a:r>
              <a:rPr lang="tr-TR" sz="2400" b="1" dirty="0"/>
              <a:t>-</a:t>
            </a:r>
          </a:p>
          <a:p>
            <a:pPr marL="0" indent="-57150">
              <a:buNone/>
            </a:pPr>
            <a:endParaRPr lang="tr-TR" sz="2500" i="1" dirty="0" smtClean="0"/>
          </a:p>
          <a:p>
            <a:pPr marL="0" indent="-57150">
              <a:buNone/>
            </a:pPr>
            <a:r>
              <a:rPr lang="tr-TR" sz="2500" i="1" dirty="0" smtClean="0"/>
              <a:t>Materyalizm ve diyalektik materyalizm: </a:t>
            </a:r>
          </a:p>
          <a:p>
            <a:pPr marL="0" indent="-57150">
              <a:buNone/>
            </a:pPr>
            <a:endParaRPr lang="tr-TR" sz="2500" dirty="0"/>
          </a:p>
          <a:p>
            <a:pPr marL="0" indent="-57150">
              <a:buNone/>
            </a:pPr>
            <a:r>
              <a:rPr lang="tr-TR" sz="2500" dirty="0" smtClean="0"/>
              <a:t>Eğer değişen üretim güçleri (teknoloji) karşısında üretim biçimi değişmiyorsa bu, er veya geç, bir </a:t>
            </a:r>
            <a:r>
              <a:rPr lang="tr-TR" sz="2500" b="1" dirty="0" smtClean="0"/>
              <a:t>devrim</a:t>
            </a:r>
            <a:r>
              <a:rPr lang="tr-TR" sz="2500" dirty="0" smtClean="0"/>
              <a:t>e yol açar ve üretim biçimi değişen üretim güçleri paralelinde dönüşür.</a:t>
            </a:r>
          </a:p>
          <a:p>
            <a:pPr marL="0" indent="-57150">
              <a:buNone/>
            </a:pPr>
            <a:endParaRPr lang="tr-TR" sz="2500" dirty="0"/>
          </a:p>
          <a:p>
            <a:pPr marL="0" indent="-57150">
              <a:buNone/>
            </a:pPr>
            <a:r>
              <a:rPr lang="tr-TR" sz="2500" dirty="0" smtClean="0"/>
              <a:t>Kapitalist üretim biçimi, </a:t>
            </a:r>
            <a:r>
              <a:rPr lang="tr-TR" sz="2500" i="1" u="sng" dirty="0" smtClean="0"/>
              <a:t>gerekli koşullar sağlandığında</a:t>
            </a:r>
            <a:r>
              <a:rPr lang="tr-TR" sz="2500" dirty="0" smtClean="0"/>
              <a:t>, sınıfsız topluma dönüşecektir.</a:t>
            </a:r>
          </a:p>
        </p:txBody>
      </p:sp>
      <p:cxnSp>
        <p:nvCxnSpPr>
          <p:cNvPr id="5" name="Düz Ok Bağlayıcısı 4"/>
          <p:cNvCxnSpPr/>
          <p:nvPr/>
        </p:nvCxnSpPr>
        <p:spPr>
          <a:xfrm>
            <a:off x="6134100" y="5715000"/>
            <a:ext cx="1854199" cy="461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7988299" y="5807631"/>
            <a:ext cx="2719805" cy="707886"/>
          </a:xfrm>
          <a:prstGeom prst="rect">
            <a:avLst/>
          </a:prstGeom>
          <a:noFill/>
        </p:spPr>
        <p:txBody>
          <a:bodyPr wrap="square" rtlCol="0">
            <a:spAutoFit/>
          </a:bodyPr>
          <a:lstStyle/>
          <a:p>
            <a:r>
              <a:rPr lang="tr-TR" sz="4000" b="1" u="sng" dirty="0" smtClean="0"/>
              <a:t>Sınıf bilinci</a:t>
            </a:r>
            <a:endParaRPr lang="tr-TR" sz="4000" b="1" u="sng" dirty="0"/>
          </a:p>
        </p:txBody>
      </p:sp>
    </p:spTree>
    <p:extLst>
      <p:ext uri="{BB962C8B-B14F-4D97-AF65-F5344CB8AC3E}">
        <p14:creationId xmlns:p14="http://schemas.microsoft.com/office/powerpoint/2010/main" val="9090515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4"/>
            <a:ext cx="10515600" cy="4587875"/>
          </a:xfrm>
        </p:spPr>
        <p:txBody>
          <a:bodyPr>
            <a:normAutofit lnSpcReduction="10000"/>
          </a:bodyPr>
          <a:lstStyle/>
          <a:p>
            <a:pPr marL="0" indent="-57150">
              <a:buNone/>
            </a:pPr>
            <a:r>
              <a:rPr lang="tr-TR" b="1" dirty="0" smtClean="0"/>
              <a:t>Artık Değer (</a:t>
            </a:r>
            <a:r>
              <a:rPr lang="tr-TR" b="1" i="1" dirty="0" err="1" smtClean="0"/>
              <a:t>mehrwert</a:t>
            </a:r>
            <a:r>
              <a:rPr lang="tr-TR" b="1" i="1" dirty="0" smtClean="0"/>
              <a:t>, </a:t>
            </a:r>
            <a:r>
              <a:rPr lang="tr-TR" b="1" i="1" dirty="0" err="1" smtClean="0"/>
              <a:t>surplus</a:t>
            </a:r>
            <a:r>
              <a:rPr lang="tr-TR" b="1" i="1" dirty="0" smtClean="0"/>
              <a:t> </a:t>
            </a:r>
            <a:r>
              <a:rPr lang="tr-TR" b="1" i="1" dirty="0" err="1" smtClean="0"/>
              <a:t>value</a:t>
            </a:r>
            <a:r>
              <a:rPr lang="tr-TR" b="1" dirty="0" smtClean="0"/>
              <a:t>) Kuramı:</a:t>
            </a:r>
          </a:p>
          <a:p>
            <a:pPr marL="0" indent="-57150">
              <a:buNone/>
            </a:pPr>
            <a:endParaRPr lang="tr-TR" b="1" dirty="0"/>
          </a:p>
          <a:p>
            <a:pPr marL="400050" indent="-457200"/>
            <a:r>
              <a:rPr lang="tr-TR" dirty="0" smtClean="0"/>
              <a:t>Emek süreci sonunda kapitalistin el koyduğu ve işçiye ödenmeyen büyüklük</a:t>
            </a:r>
          </a:p>
          <a:p>
            <a:pPr marL="400050" indent="-457200"/>
            <a:r>
              <a:rPr lang="tr-TR" dirty="0"/>
              <a:t>S</a:t>
            </a:r>
            <a:r>
              <a:rPr lang="tr-TR" dirty="0" smtClean="0"/>
              <a:t>ömürünün kaynağı</a:t>
            </a:r>
          </a:p>
          <a:p>
            <a:pPr marL="400050" indent="-457200"/>
            <a:r>
              <a:rPr lang="tr-TR" dirty="0" smtClean="0"/>
              <a:t>Kapitalist kârın kaynağı</a:t>
            </a:r>
          </a:p>
          <a:p>
            <a:pPr marL="400050" indent="-457200"/>
            <a:r>
              <a:rPr lang="tr-TR" dirty="0" smtClean="0"/>
              <a:t>Karşılığı ödenmemiş emek (ya da değer) </a:t>
            </a:r>
            <a:endParaRPr lang="en-GB" dirty="0" smtClean="0"/>
          </a:p>
          <a:p>
            <a:pPr marL="0" indent="0">
              <a:buNone/>
            </a:pPr>
            <a:r>
              <a:rPr lang="en-GB" i="1" dirty="0" smtClean="0"/>
              <a:t>     </a:t>
            </a:r>
            <a:r>
              <a:rPr lang="tr-TR" i="1" dirty="0" smtClean="0"/>
              <a:t>[</a:t>
            </a:r>
            <a:r>
              <a:rPr lang="en-GB" i="1" dirty="0" smtClean="0"/>
              <a:t>unearned income / </a:t>
            </a:r>
            <a:r>
              <a:rPr lang="tr-TR" i="1" dirty="0" err="1" smtClean="0"/>
              <a:t>unpaid</a:t>
            </a:r>
            <a:r>
              <a:rPr lang="tr-TR" i="1" dirty="0" smtClean="0"/>
              <a:t> </a:t>
            </a:r>
            <a:r>
              <a:rPr lang="tr-TR" i="1" dirty="0" err="1" smtClean="0"/>
              <a:t>labour</a:t>
            </a:r>
            <a:r>
              <a:rPr lang="tr-TR" i="1" dirty="0" smtClean="0"/>
              <a:t>]</a:t>
            </a:r>
          </a:p>
          <a:p>
            <a:pPr marL="0" indent="-57150">
              <a:buNone/>
            </a:pPr>
            <a:endParaRPr lang="tr-TR" b="1" dirty="0" smtClean="0"/>
          </a:p>
          <a:p>
            <a:pPr marL="0" indent="-57150">
              <a:buNone/>
            </a:pPr>
            <a:r>
              <a:rPr lang="tr-TR" b="1" u="sng" dirty="0" smtClean="0"/>
              <a:t>Soru: </a:t>
            </a:r>
            <a:r>
              <a:rPr lang="tr-TR" u="sng" dirty="0" smtClean="0"/>
              <a:t>Bu büyüklük nereye gidiyor?</a:t>
            </a:r>
          </a:p>
        </p:txBody>
      </p:sp>
    </p:spTree>
    <p:extLst>
      <p:ext uri="{BB962C8B-B14F-4D97-AF65-F5344CB8AC3E}">
        <p14:creationId xmlns:p14="http://schemas.microsoft.com/office/powerpoint/2010/main" val="1860153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artÄ± deÄer teorileri ile ilgili gÃ¶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80175" y="1512580"/>
            <a:ext cx="3101008" cy="48162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ories of surplus value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917" y="530087"/>
            <a:ext cx="2803171" cy="41346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ehrwert marx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48" y="887896"/>
            <a:ext cx="4005609" cy="578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3974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58586" y="285798"/>
            <a:ext cx="6321914" cy="6572202"/>
          </a:xfrm>
        </p:spPr>
      </p:pic>
      <p:cxnSp>
        <p:nvCxnSpPr>
          <p:cNvPr id="6" name="Düz Ok Bağlayıcısı 5"/>
          <p:cNvCxnSpPr/>
          <p:nvPr/>
        </p:nvCxnSpPr>
        <p:spPr>
          <a:xfrm>
            <a:off x="1346200" y="901700"/>
            <a:ext cx="22733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a:off x="1676400" y="1955800"/>
            <a:ext cx="22733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1625600" y="3289300"/>
            <a:ext cx="22733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8570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58586" y="285798"/>
            <a:ext cx="6321914" cy="6572202"/>
          </a:xfrm>
        </p:spPr>
      </p:pic>
      <p:cxnSp>
        <p:nvCxnSpPr>
          <p:cNvPr id="6" name="Düz Ok Bağlayıcısı 5"/>
          <p:cNvCxnSpPr/>
          <p:nvPr/>
        </p:nvCxnSpPr>
        <p:spPr>
          <a:xfrm>
            <a:off x="1346200" y="901700"/>
            <a:ext cx="22733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a:off x="1676400" y="1955800"/>
            <a:ext cx="22733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1625600" y="3289300"/>
            <a:ext cx="22733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819286" y="2889250"/>
            <a:ext cx="1280014" cy="8001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311513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4"/>
            <a:ext cx="10515600" cy="4587875"/>
          </a:xfrm>
        </p:spPr>
        <p:txBody>
          <a:bodyPr>
            <a:normAutofit/>
          </a:bodyPr>
          <a:lstStyle/>
          <a:p>
            <a:pPr marL="0" indent="-57150">
              <a:buNone/>
            </a:pPr>
            <a:r>
              <a:rPr lang="tr-TR" b="1" dirty="0" smtClean="0"/>
              <a:t>Artık Değer (</a:t>
            </a:r>
            <a:r>
              <a:rPr lang="tr-TR" b="1" i="1" dirty="0" err="1" smtClean="0"/>
              <a:t>mehrwert</a:t>
            </a:r>
            <a:r>
              <a:rPr lang="tr-TR" b="1" i="1" dirty="0" smtClean="0"/>
              <a:t>, </a:t>
            </a:r>
            <a:r>
              <a:rPr lang="tr-TR" b="1" i="1" dirty="0" err="1" smtClean="0"/>
              <a:t>surplus</a:t>
            </a:r>
            <a:r>
              <a:rPr lang="tr-TR" b="1" i="1" dirty="0" smtClean="0"/>
              <a:t> </a:t>
            </a:r>
            <a:r>
              <a:rPr lang="tr-TR" b="1" i="1" dirty="0" err="1" smtClean="0"/>
              <a:t>value</a:t>
            </a:r>
            <a:r>
              <a:rPr lang="tr-TR" b="1" dirty="0" smtClean="0"/>
              <a:t>) Kuramı:</a:t>
            </a:r>
            <a:endParaRPr lang="en-GB" b="1" dirty="0"/>
          </a:p>
          <a:p>
            <a:pPr marL="0" indent="-57150">
              <a:buNone/>
            </a:pPr>
            <a:endParaRPr lang="en-GB" b="1" dirty="0"/>
          </a:p>
          <a:p>
            <a:pPr marL="0" indent="-57150">
              <a:buNone/>
            </a:pPr>
            <a:r>
              <a:rPr lang="en-GB" dirty="0" err="1" smtClean="0"/>
              <a:t>Kapitalizm</a:t>
            </a:r>
            <a:r>
              <a:rPr lang="en-GB" dirty="0" smtClean="0"/>
              <a:t> </a:t>
            </a:r>
            <a:r>
              <a:rPr lang="en-GB" dirty="0" err="1" smtClean="0"/>
              <a:t>öncesi</a:t>
            </a:r>
            <a:r>
              <a:rPr lang="en-GB" dirty="0" smtClean="0"/>
              <a:t> </a:t>
            </a:r>
            <a:r>
              <a:rPr lang="en-GB" dirty="0" err="1" smtClean="0"/>
              <a:t>üretim</a:t>
            </a:r>
            <a:r>
              <a:rPr lang="en-GB" dirty="0" smtClean="0"/>
              <a:t> </a:t>
            </a:r>
            <a:r>
              <a:rPr lang="en-GB" dirty="0" err="1" smtClean="0"/>
              <a:t>biçimi</a:t>
            </a:r>
            <a:r>
              <a:rPr lang="en-GB" dirty="0" smtClean="0"/>
              <a:t>	: M – P – M’ 		(M≠M’) </a:t>
            </a:r>
          </a:p>
          <a:p>
            <a:pPr marL="0" indent="-57150">
              <a:buNone/>
            </a:pPr>
            <a:r>
              <a:rPr lang="en-GB" dirty="0" err="1" smtClean="0"/>
              <a:t>Kapitalist</a:t>
            </a:r>
            <a:r>
              <a:rPr lang="en-GB" dirty="0" smtClean="0"/>
              <a:t> </a:t>
            </a:r>
            <a:r>
              <a:rPr lang="en-GB" dirty="0" err="1" smtClean="0"/>
              <a:t>üretim</a:t>
            </a:r>
            <a:r>
              <a:rPr lang="en-GB" dirty="0" smtClean="0"/>
              <a:t> </a:t>
            </a:r>
            <a:r>
              <a:rPr lang="en-GB" dirty="0" err="1" smtClean="0"/>
              <a:t>biçimi</a:t>
            </a:r>
            <a:r>
              <a:rPr lang="en-GB" dirty="0"/>
              <a:t>	</a:t>
            </a:r>
            <a:r>
              <a:rPr lang="en-GB" dirty="0" smtClean="0"/>
              <a:t>	: P – M – P’ 		(</a:t>
            </a:r>
            <a:r>
              <a:rPr lang="en-GB" dirty="0"/>
              <a:t>P </a:t>
            </a:r>
            <a:r>
              <a:rPr lang="en-GB" dirty="0" smtClean="0"/>
              <a:t>≠ P’)</a:t>
            </a:r>
          </a:p>
          <a:p>
            <a:pPr marL="0" indent="-57150">
              <a:buNone/>
            </a:pPr>
            <a:endParaRPr lang="en-GB" dirty="0" smtClean="0"/>
          </a:p>
          <a:p>
            <a:pPr marL="0" indent="-57150">
              <a:buNone/>
            </a:pPr>
            <a:r>
              <a:rPr lang="en-GB" dirty="0" err="1" smtClean="0"/>
              <a:t>Soru</a:t>
            </a:r>
            <a:r>
              <a:rPr lang="en-GB" dirty="0" smtClean="0"/>
              <a:t>: P’&gt;P </a:t>
            </a:r>
            <a:r>
              <a:rPr lang="en-GB" dirty="0" err="1" smtClean="0"/>
              <a:t>ise</a:t>
            </a:r>
            <a:r>
              <a:rPr lang="en-GB" dirty="0" smtClean="0"/>
              <a:t> </a:t>
            </a:r>
            <a:r>
              <a:rPr lang="en-GB" dirty="0" err="1" smtClean="0"/>
              <a:t>bu</a:t>
            </a:r>
            <a:r>
              <a:rPr lang="en-GB" dirty="0" smtClean="0"/>
              <a:t> </a:t>
            </a:r>
            <a:r>
              <a:rPr lang="en-GB" dirty="0" err="1" smtClean="0"/>
              <a:t>farkın</a:t>
            </a:r>
            <a:r>
              <a:rPr lang="en-GB" dirty="0" smtClean="0"/>
              <a:t> </a:t>
            </a:r>
            <a:r>
              <a:rPr lang="en-GB" dirty="0" err="1" smtClean="0"/>
              <a:t>kaynağı</a:t>
            </a:r>
            <a:r>
              <a:rPr lang="en-GB" dirty="0" smtClean="0"/>
              <a:t> </a:t>
            </a:r>
            <a:r>
              <a:rPr lang="en-GB" dirty="0" err="1" smtClean="0"/>
              <a:t>ve</a:t>
            </a:r>
            <a:r>
              <a:rPr lang="en-GB" dirty="0" smtClean="0"/>
              <a:t> </a:t>
            </a:r>
            <a:r>
              <a:rPr lang="en-GB" dirty="0" err="1" smtClean="0"/>
              <a:t>sonucu</a:t>
            </a:r>
            <a:r>
              <a:rPr lang="en-GB" dirty="0" smtClean="0"/>
              <a:t> </a:t>
            </a:r>
            <a:r>
              <a:rPr lang="en-GB" dirty="0" err="1" smtClean="0"/>
              <a:t>nedir</a:t>
            </a:r>
            <a:r>
              <a:rPr lang="en-GB" dirty="0" smtClean="0"/>
              <a:t>?</a:t>
            </a:r>
          </a:p>
          <a:p>
            <a:pPr marL="0" indent="-57150">
              <a:buNone/>
            </a:pPr>
            <a:endParaRPr lang="en-GB" dirty="0" smtClean="0"/>
          </a:p>
          <a:p>
            <a:pPr marL="0" indent="-57150">
              <a:buNone/>
            </a:pPr>
            <a:r>
              <a:rPr lang="en-GB" b="1" dirty="0" err="1" smtClean="0"/>
              <a:t>Dikkat</a:t>
            </a:r>
            <a:r>
              <a:rPr lang="en-GB" dirty="0" smtClean="0"/>
              <a:t>: </a:t>
            </a:r>
            <a:r>
              <a:rPr lang="en-GB" dirty="0" err="1" smtClean="0"/>
              <a:t>Burada</a:t>
            </a:r>
            <a:r>
              <a:rPr lang="en-GB" dirty="0" smtClean="0"/>
              <a:t>, </a:t>
            </a:r>
            <a:r>
              <a:rPr lang="en-GB" dirty="0" err="1" smtClean="0"/>
              <a:t>kapitalizm</a:t>
            </a:r>
            <a:r>
              <a:rPr lang="en-GB" dirty="0" smtClean="0"/>
              <a:t> </a:t>
            </a:r>
            <a:r>
              <a:rPr lang="en-GB" dirty="0" err="1" smtClean="0"/>
              <a:t>öncesi</a:t>
            </a:r>
            <a:r>
              <a:rPr lang="en-GB" dirty="0" smtClean="0"/>
              <a:t> </a:t>
            </a:r>
            <a:r>
              <a:rPr lang="en-GB" dirty="0" err="1" smtClean="0"/>
              <a:t>üretim</a:t>
            </a:r>
            <a:r>
              <a:rPr lang="en-GB" dirty="0" smtClean="0"/>
              <a:t> </a:t>
            </a:r>
            <a:r>
              <a:rPr lang="en-GB" dirty="0" err="1" smtClean="0"/>
              <a:t>biçimiyle</a:t>
            </a:r>
            <a:r>
              <a:rPr lang="en-GB" dirty="0" smtClean="0"/>
              <a:t> (</a:t>
            </a:r>
            <a:r>
              <a:rPr lang="en-GB" dirty="0" err="1" smtClean="0"/>
              <a:t>dolayısıyla</a:t>
            </a:r>
            <a:r>
              <a:rPr lang="en-GB" dirty="0" smtClean="0"/>
              <a:t> M </a:t>
            </a:r>
            <a:r>
              <a:rPr lang="en-GB" dirty="0" err="1" smtClean="0"/>
              <a:t>ve</a:t>
            </a:r>
            <a:r>
              <a:rPr lang="en-GB" dirty="0" smtClean="0"/>
              <a:t> M’ </a:t>
            </a:r>
            <a:r>
              <a:rPr lang="en-GB" dirty="0" err="1" smtClean="0"/>
              <a:t>arasındaki</a:t>
            </a:r>
            <a:r>
              <a:rPr lang="en-GB" dirty="0" smtClean="0"/>
              <a:t> </a:t>
            </a:r>
            <a:r>
              <a:rPr lang="en-GB" dirty="0" err="1" smtClean="0"/>
              <a:t>farkla</a:t>
            </a:r>
            <a:r>
              <a:rPr lang="en-GB" dirty="0" smtClean="0"/>
              <a:t>) </a:t>
            </a:r>
            <a:r>
              <a:rPr lang="en-GB" dirty="0" err="1" smtClean="0"/>
              <a:t>ilgilenmiyoruz</a:t>
            </a:r>
            <a:r>
              <a:rPr lang="en-GB" dirty="0" smtClean="0"/>
              <a:t>!</a:t>
            </a:r>
          </a:p>
        </p:txBody>
      </p:sp>
    </p:spTree>
    <p:extLst>
      <p:ext uri="{BB962C8B-B14F-4D97-AF65-F5344CB8AC3E}">
        <p14:creationId xmlns:p14="http://schemas.microsoft.com/office/powerpoint/2010/main" val="2444833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Karl </a:t>
            </a:r>
            <a:r>
              <a:rPr lang="tr-TR" dirty="0" err="1"/>
              <a:t>Marx</a:t>
            </a:r>
            <a:r>
              <a:rPr lang="tr-TR" dirty="0"/>
              <a:t> (1818-1883)</a:t>
            </a:r>
            <a:endParaRPr lang="en-GB" dirty="0"/>
          </a:p>
        </p:txBody>
      </p:sp>
      <p:sp>
        <p:nvSpPr>
          <p:cNvPr id="3" name="Content Placeholder 2"/>
          <p:cNvSpPr>
            <a:spLocks noGrp="1"/>
          </p:cNvSpPr>
          <p:nvPr>
            <p:ph idx="1"/>
          </p:nvPr>
        </p:nvSpPr>
        <p:spPr/>
        <p:txBody>
          <a:bodyPr/>
          <a:lstStyle/>
          <a:p>
            <a:r>
              <a:rPr lang="en-GB" dirty="0" smtClean="0"/>
              <a:t>Karl Marx, </a:t>
            </a:r>
            <a:r>
              <a:rPr lang="en-GB" dirty="0" err="1" smtClean="0"/>
              <a:t>Kapital</a:t>
            </a:r>
            <a:r>
              <a:rPr lang="en-GB" dirty="0" smtClean="0"/>
              <a:t> 1 (</a:t>
            </a:r>
            <a:r>
              <a:rPr lang="en-GB" dirty="0" err="1" smtClean="0"/>
              <a:t>Selik</a:t>
            </a:r>
            <a:r>
              <a:rPr lang="en-GB" dirty="0" smtClean="0"/>
              <a:t> </a:t>
            </a:r>
            <a:r>
              <a:rPr lang="en-GB" dirty="0" err="1" smtClean="0"/>
              <a:t>tercümesi</a:t>
            </a:r>
            <a:r>
              <a:rPr lang="en-GB" dirty="0" smtClean="0"/>
              <a:t>, 155):</a:t>
            </a:r>
          </a:p>
          <a:p>
            <a:pPr marL="0" indent="0">
              <a:buNone/>
            </a:pPr>
            <a:endParaRPr lang="en-GB" dirty="0" smtClean="0"/>
          </a:p>
          <a:p>
            <a:pPr marL="0" indent="0">
              <a:buNone/>
            </a:pPr>
            <a:r>
              <a:rPr lang="en-GB" dirty="0" smtClean="0"/>
              <a:t>“… </a:t>
            </a:r>
            <a:r>
              <a:rPr lang="en-GB" dirty="0" err="1" smtClean="0"/>
              <a:t>bu</a:t>
            </a:r>
            <a:r>
              <a:rPr lang="en-GB" dirty="0" smtClean="0"/>
              <a:t> </a:t>
            </a:r>
            <a:r>
              <a:rPr lang="en-GB" dirty="0" err="1" smtClean="0"/>
              <a:t>sürecin</a:t>
            </a:r>
            <a:r>
              <a:rPr lang="en-GB" dirty="0" smtClean="0"/>
              <a:t> tam </a:t>
            </a:r>
            <a:r>
              <a:rPr lang="en-GB" dirty="0" err="1" smtClean="0"/>
              <a:t>biçimi</a:t>
            </a:r>
            <a:r>
              <a:rPr lang="en-GB" dirty="0" smtClean="0"/>
              <a:t> P-M-P’ </a:t>
            </a:r>
            <a:r>
              <a:rPr lang="en-GB" dirty="0" err="1" smtClean="0"/>
              <a:t>şeklindedir</a:t>
            </a:r>
            <a:r>
              <a:rPr lang="en-GB" dirty="0" smtClean="0"/>
              <a:t> </a:t>
            </a:r>
            <a:r>
              <a:rPr lang="en-GB" dirty="0" err="1" smtClean="0"/>
              <a:t>ve</a:t>
            </a:r>
            <a:r>
              <a:rPr lang="en-GB" dirty="0" smtClean="0"/>
              <a:t> </a:t>
            </a:r>
            <a:r>
              <a:rPr lang="en-GB" dirty="0" err="1" smtClean="0"/>
              <a:t>burada</a:t>
            </a:r>
            <a:r>
              <a:rPr lang="en-GB" dirty="0" smtClean="0"/>
              <a:t> P’=P+∆P, </a:t>
            </a:r>
            <a:r>
              <a:rPr lang="en-GB" dirty="0" err="1" smtClean="0"/>
              <a:t>yani</a:t>
            </a:r>
            <a:r>
              <a:rPr lang="en-GB" dirty="0" smtClean="0"/>
              <a:t>, </a:t>
            </a:r>
            <a:r>
              <a:rPr lang="en-GB" dirty="0" err="1" smtClean="0"/>
              <a:t>işin</a:t>
            </a:r>
            <a:r>
              <a:rPr lang="en-GB" dirty="0" smtClean="0"/>
              <a:t> </a:t>
            </a:r>
            <a:r>
              <a:rPr lang="en-GB" dirty="0" err="1" smtClean="0"/>
              <a:t>sonunda</a:t>
            </a:r>
            <a:r>
              <a:rPr lang="en-GB" dirty="0" smtClean="0"/>
              <a:t> </a:t>
            </a:r>
            <a:r>
              <a:rPr lang="en-GB" dirty="0" err="1" smtClean="0"/>
              <a:t>elde</a:t>
            </a:r>
            <a:r>
              <a:rPr lang="en-GB" dirty="0" smtClean="0"/>
              <a:t> </a:t>
            </a:r>
            <a:r>
              <a:rPr lang="en-GB" dirty="0" err="1" smtClean="0"/>
              <a:t>edilen</a:t>
            </a:r>
            <a:r>
              <a:rPr lang="en-GB" dirty="0" smtClean="0"/>
              <a:t> para </a:t>
            </a:r>
            <a:r>
              <a:rPr lang="en-GB" dirty="0" err="1" smtClean="0"/>
              <a:t>miktarı</a:t>
            </a:r>
            <a:r>
              <a:rPr lang="en-GB" dirty="0" smtClean="0"/>
              <a:t>, </a:t>
            </a:r>
            <a:r>
              <a:rPr lang="en-GB" dirty="0" err="1" smtClean="0"/>
              <a:t>başlangıçta</a:t>
            </a:r>
            <a:r>
              <a:rPr lang="en-GB" dirty="0" smtClean="0"/>
              <a:t> </a:t>
            </a:r>
            <a:r>
              <a:rPr lang="en-GB" dirty="0" err="1" smtClean="0"/>
              <a:t>dolaşıma</a:t>
            </a:r>
            <a:r>
              <a:rPr lang="en-GB" dirty="0" smtClean="0"/>
              <a:t> </a:t>
            </a:r>
            <a:r>
              <a:rPr lang="en-GB" dirty="0" err="1" smtClean="0"/>
              <a:t>sokulan</a:t>
            </a:r>
            <a:r>
              <a:rPr lang="en-GB" dirty="0" smtClean="0"/>
              <a:t> para </a:t>
            </a:r>
            <a:r>
              <a:rPr lang="en-GB" dirty="0" err="1" smtClean="0"/>
              <a:t>miktarı</a:t>
            </a:r>
            <a:r>
              <a:rPr lang="en-GB" dirty="0" smtClean="0"/>
              <a:t> </a:t>
            </a:r>
            <a:r>
              <a:rPr lang="en-GB" dirty="0" err="1" smtClean="0"/>
              <a:t>ile</a:t>
            </a:r>
            <a:r>
              <a:rPr lang="en-GB" dirty="0" smtClean="0"/>
              <a:t> </a:t>
            </a:r>
            <a:r>
              <a:rPr lang="en-GB" dirty="0" err="1" smtClean="0"/>
              <a:t>bir</a:t>
            </a:r>
            <a:r>
              <a:rPr lang="en-GB" dirty="0" smtClean="0"/>
              <a:t> </a:t>
            </a:r>
            <a:r>
              <a:rPr lang="en-GB" dirty="0" err="1" smtClean="0"/>
              <a:t>fazlalığın</a:t>
            </a:r>
            <a:r>
              <a:rPr lang="en-GB" dirty="0" smtClean="0"/>
              <a:t> </a:t>
            </a:r>
            <a:r>
              <a:rPr lang="en-GB" dirty="0" err="1" smtClean="0"/>
              <a:t>toplamına</a:t>
            </a:r>
            <a:r>
              <a:rPr lang="en-GB" dirty="0" smtClean="0"/>
              <a:t> </a:t>
            </a:r>
            <a:r>
              <a:rPr lang="en-GB" dirty="0" err="1" smtClean="0"/>
              <a:t>eşittir</a:t>
            </a:r>
            <a:r>
              <a:rPr lang="en-GB" dirty="0" smtClean="0"/>
              <a:t>. Bu </a:t>
            </a:r>
            <a:r>
              <a:rPr lang="en-GB" dirty="0" err="1" smtClean="0"/>
              <a:t>fazlalığa</a:t>
            </a:r>
            <a:r>
              <a:rPr lang="en-GB" dirty="0" smtClean="0"/>
              <a:t>, </a:t>
            </a:r>
            <a:r>
              <a:rPr lang="en-GB" dirty="0" err="1" smtClean="0"/>
              <a:t>yani</a:t>
            </a:r>
            <a:r>
              <a:rPr lang="en-GB" dirty="0" smtClean="0"/>
              <a:t> </a:t>
            </a:r>
            <a:r>
              <a:rPr lang="en-GB" dirty="0" err="1" smtClean="0"/>
              <a:t>başlangıçtaki</a:t>
            </a:r>
            <a:r>
              <a:rPr lang="en-GB" dirty="0" smtClean="0"/>
              <a:t> </a:t>
            </a:r>
            <a:r>
              <a:rPr lang="en-GB" dirty="0" err="1" smtClean="0"/>
              <a:t>değeri</a:t>
            </a:r>
            <a:r>
              <a:rPr lang="en-GB" dirty="0" smtClean="0"/>
              <a:t> </a:t>
            </a:r>
            <a:r>
              <a:rPr lang="en-GB" dirty="0" err="1" smtClean="0"/>
              <a:t>aşan</a:t>
            </a:r>
            <a:r>
              <a:rPr lang="en-GB" dirty="0" smtClean="0"/>
              <a:t> </a:t>
            </a:r>
            <a:r>
              <a:rPr lang="en-GB" dirty="0" err="1" smtClean="0"/>
              <a:t>kısma</a:t>
            </a:r>
            <a:r>
              <a:rPr lang="en-GB" dirty="0" smtClean="0"/>
              <a:t> </a:t>
            </a:r>
            <a:r>
              <a:rPr lang="en-GB" dirty="0" err="1" smtClean="0"/>
              <a:t>artık</a:t>
            </a:r>
            <a:r>
              <a:rPr lang="en-GB" dirty="0" smtClean="0"/>
              <a:t> </a:t>
            </a:r>
            <a:r>
              <a:rPr lang="en-GB" dirty="0" err="1" smtClean="0"/>
              <a:t>değer</a:t>
            </a:r>
            <a:r>
              <a:rPr lang="en-GB" dirty="0" smtClean="0"/>
              <a:t> </a:t>
            </a:r>
            <a:r>
              <a:rPr lang="en-GB" dirty="0" err="1" smtClean="0"/>
              <a:t>adını</a:t>
            </a:r>
            <a:r>
              <a:rPr lang="en-GB" dirty="0" smtClean="0"/>
              <a:t> </a:t>
            </a:r>
            <a:r>
              <a:rPr lang="en-GB" dirty="0" err="1" smtClean="0"/>
              <a:t>veriyorum</a:t>
            </a:r>
            <a:r>
              <a:rPr lang="en-GB" dirty="0" smtClean="0"/>
              <a:t>. </a:t>
            </a:r>
            <a:r>
              <a:rPr lang="en-GB" dirty="0" err="1" smtClean="0"/>
              <a:t>Bundan</a:t>
            </a:r>
            <a:r>
              <a:rPr lang="en-GB" dirty="0" smtClean="0"/>
              <a:t> </a:t>
            </a:r>
            <a:r>
              <a:rPr lang="en-GB" dirty="0" err="1" smtClean="0"/>
              <a:t>dolayı</a:t>
            </a:r>
            <a:r>
              <a:rPr lang="en-GB" dirty="0" smtClean="0"/>
              <a:t>, </a:t>
            </a:r>
            <a:r>
              <a:rPr lang="en-GB" dirty="0" err="1" smtClean="0"/>
              <a:t>başlangıçta</a:t>
            </a:r>
            <a:r>
              <a:rPr lang="en-GB" dirty="0" smtClean="0"/>
              <a:t> </a:t>
            </a:r>
            <a:r>
              <a:rPr lang="en-GB" dirty="0" err="1" smtClean="0"/>
              <a:t>dolaşıma</a:t>
            </a:r>
            <a:r>
              <a:rPr lang="en-GB" dirty="0" smtClean="0"/>
              <a:t> </a:t>
            </a:r>
            <a:r>
              <a:rPr lang="en-GB" dirty="0" err="1" smtClean="0"/>
              <a:t>sokulan</a:t>
            </a:r>
            <a:r>
              <a:rPr lang="en-GB" dirty="0" smtClean="0"/>
              <a:t> </a:t>
            </a:r>
            <a:r>
              <a:rPr lang="en-GB" dirty="0" err="1" smtClean="0"/>
              <a:t>değer</a:t>
            </a:r>
            <a:r>
              <a:rPr lang="en-GB" dirty="0" smtClean="0"/>
              <a:t>, </a:t>
            </a:r>
            <a:r>
              <a:rPr lang="en-GB" dirty="0" err="1" smtClean="0"/>
              <a:t>dolaşımda</a:t>
            </a:r>
            <a:r>
              <a:rPr lang="en-GB" dirty="0" smtClean="0"/>
              <a:t> </a:t>
            </a:r>
            <a:r>
              <a:rPr lang="en-GB" dirty="0" err="1" smtClean="0"/>
              <a:t>sadece</a:t>
            </a:r>
            <a:r>
              <a:rPr lang="en-GB" dirty="0" smtClean="0"/>
              <a:t> </a:t>
            </a:r>
            <a:r>
              <a:rPr lang="en-GB" dirty="0" err="1" smtClean="0"/>
              <a:t>olduğu</a:t>
            </a:r>
            <a:r>
              <a:rPr lang="en-GB" dirty="0" smtClean="0"/>
              <a:t> </a:t>
            </a:r>
            <a:r>
              <a:rPr lang="en-GB" dirty="0" err="1" smtClean="0"/>
              <a:t>gibi</a:t>
            </a:r>
            <a:r>
              <a:rPr lang="en-GB" dirty="0" smtClean="0"/>
              <a:t> </a:t>
            </a:r>
            <a:r>
              <a:rPr lang="en-GB" dirty="0" err="1" smtClean="0"/>
              <a:t>kalmaz</a:t>
            </a:r>
            <a:r>
              <a:rPr lang="en-GB" dirty="0" smtClean="0"/>
              <a:t>, </a:t>
            </a:r>
            <a:r>
              <a:rPr lang="en-GB" dirty="0" err="1" smtClean="0"/>
              <a:t>değer</a:t>
            </a:r>
            <a:r>
              <a:rPr lang="en-GB" dirty="0" smtClean="0"/>
              <a:t> </a:t>
            </a:r>
            <a:r>
              <a:rPr lang="en-GB" dirty="0" err="1" smtClean="0"/>
              <a:t>büyüklüğünü</a:t>
            </a:r>
            <a:r>
              <a:rPr lang="en-GB" dirty="0" smtClean="0"/>
              <a:t> </a:t>
            </a:r>
            <a:r>
              <a:rPr lang="en-GB" dirty="0" err="1" smtClean="0"/>
              <a:t>değiştirir</a:t>
            </a:r>
            <a:r>
              <a:rPr lang="en-GB" dirty="0" smtClean="0"/>
              <a:t>, </a:t>
            </a:r>
            <a:r>
              <a:rPr lang="en-GB" dirty="0" err="1" smtClean="0"/>
              <a:t>kendine</a:t>
            </a:r>
            <a:r>
              <a:rPr lang="en-GB" dirty="0" smtClean="0"/>
              <a:t> ait </a:t>
            </a:r>
            <a:r>
              <a:rPr lang="en-GB" dirty="0" err="1" smtClean="0"/>
              <a:t>bir</a:t>
            </a:r>
            <a:r>
              <a:rPr lang="en-GB" dirty="0" smtClean="0"/>
              <a:t> </a:t>
            </a:r>
            <a:r>
              <a:rPr lang="en-GB" dirty="0" err="1" smtClean="0"/>
              <a:t>artık</a:t>
            </a:r>
            <a:r>
              <a:rPr lang="en-GB" dirty="0" smtClean="0"/>
              <a:t> </a:t>
            </a:r>
            <a:r>
              <a:rPr lang="en-GB" dirty="0" err="1" smtClean="0"/>
              <a:t>değer</a:t>
            </a:r>
            <a:r>
              <a:rPr lang="en-GB" dirty="0" smtClean="0"/>
              <a:t> </a:t>
            </a:r>
            <a:r>
              <a:rPr lang="en-GB" dirty="0" err="1" smtClean="0"/>
              <a:t>ekler</a:t>
            </a:r>
            <a:r>
              <a:rPr lang="en-GB" dirty="0" smtClean="0"/>
              <a:t>, </a:t>
            </a:r>
            <a:r>
              <a:rPr lang="en-GB" dirty="0" err="1" smtClean="0"/>
              <a:t>veya</a:t>
            </a:r>
            <a:r>
              <a:rPr lang="en-GB" dirty="0" smtClean="0"/>
              <a:t> </a:t>
            </a:r>
            <a:r>
              <a:rPr lang="en-GB" dirty="0" err="1" smtClean="0"/>
              <a:t>kendini</a:t>
            </a:r>
            <a:r>
              <a:rPr lang="en-GB" dirty="0" smtClean="0"/>
              <a:t> </a:t>
            </a:r>
            <a:r>
              <a:rPr lang="en-GB" dirty="0" err="1" smtClean="0"/>
              <a:t>değer</a:t>
            </a:r>
            <a:r>
              <a:rPr lang="en-GB" dirty="0" smtClean="0"/>
              <a:t> </a:t>
            </a:r>
            <a:r>
              <a:rPr lang="en-GB" dirty="0" err="1" smtClean="0"/>
              <a:t>olarak</a:t>
            </a:r>
            <a:r>
              <a:rPr lang="en-GB" dirty="0" smtClean="0"/>
              <a:t> </a:t>
            </a:r>
            <a:r>
              <a:rPr lang="en-GB" dirty="0" err="1" smtClean="0"/>
              <a:t>büyütür</a:t>
            </a:r>
            <a:r>
              <a:rPr lang="en-GB" dirty="0" smtClean="0"/>
              <a:t>. </a:t>
            </a:r>
            <a:r>
              <a:rPr lang="en-GB" dirty="0" err="1" smtClean="0"/>
              <a:t>Ve</a:t>
            </a:r>
            <a:r>
              <a:rPr lang="en-GB" dirty="0" smtClean="0"/>
              <a:t> </a:t>
            </a:r>
            <a:r>
              <a:rPr lang="en-GB" dirty="0" err="1" smtClean="0"/>
              <a:t>bu</a:t>
            </a:r>
            <a:r>
              <a:rPr lang="en-GB" dirty="0" smtClean="0"/>
              <a:t> </a:t>
            </a:r>
            <a:r>
              <a:rPr lang="en-GB" dirty="0" err="1" smtClean="0"/>
              <a:t>hareket</a:t>
            </a:r>
            <a:r>
              <a:rPr lang="en-GB" dirty="0" smtClean="0"/>
              <a:t> </a:t>
            </a:r>
            <a:r>
              <a:rPr lang="en-GB" dirty="0" err="1" smtClean="0"/>
              <a:t>onu</a:t>
            </a:r>
            <a:r>
              <a:rPr lang="en-GB" dirty="0" smtClean="0"/>
              <a:t> </a:t>
            </a:r>
            <a:r>
              <a:rPr lang="en-GB" dirty="0" err="1" smtClean="0"/>
              <a:t>sermayeye</a:t>
            </a:r>
            <a:r>
              <a:rPr lang="en-GB" dirty="0" smtClean="0"/>
              <a:t> </a:t>
            </a:r>
            <a:r>
              <a:rPr lang="en-GB" dirty="0" err="1" smtClean="0"/>
              <a:t>dönüştürür</a:t>
            </a:r>
            <a:r>
              <a:rPr lang="en-GB" dirty="0" smtClean="0"/>
              <a:t>”</a:t>
            </a:r>
            <a:endParaRPr lang="en-GB" dirty="0"/>
          </a:p>
        </p:txBody>
      </p:sp>
    </p:spTree>
    <p:extLst>
      <p:ext uri="{BB962C8B-B14F-4D97-AF65-F5344CB8AC3E}">
        <p14:creationId xmlns:p14="http://schemas.microsoft.com/office/powerpoint/2010/main" val="18490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Karl </a:t>
            </a:r>
            <a:r>
              <a:rPr lang="tr-TR" dirty="0" err="1"/>
              <a:t>Marx</a:t>
            </a:r>
            <a:r>
              <a:rPr lang="tr-TR" dirty="0"/>
              <a:t> (1818-1883)</a:t>
            </a:r>
            <a:endParaRPr lang="en-GB" dirty="0"/>
          </a:p>
        </p:txBody>
      </p:sp>
      <p:sp>
        <p:nvSpPr>
          <p:cNvPr id="3" name="Content Placeholder 2"/>
          <p:cNvSpPr>
            <a:spLocks noGrp="1"/>
          </p:cNvSpPr>
          <p:nvPr>
            <p:ph idx="1"/>
          </p:nvPr>
        </p:nvSpPr>
        <p:spPr/>
        <p:txBody>
          <a:bodyPr/>
          <a:lstStyle/>
          <a:p>
            <a:r>
              <a:rPr lang="en-GB" dirty="0" smtClean="0"/>
              <a:t>E. K. Hunt </a:t>
            </a:r>
            <a:r>
              <a:rPr lang="en-GB" dirty="0" err="1" smtClean="0"/>
              <a:t>ve</a:t>
            </a:r>
            <a:r>
              <a:rPr lang="en-GB" dirty="0" smtClean="0"/>
              <a:t> M. </a:t>
            </a:r>
            <a:r>
              <a:rPr lang="en-GB" dirty="0" err="1" smtClean="0"/>
              <a:t>Lautzenheiser</a:t>
            </a:r>
            <a:r>
              <a:rPr lang="en-GB" dirty="0" smtClean="0"/>
              <a:t>, </a:t>
            </a:r>
            <a:r>
              <a:rPr lang="en-GB" dirty="0" err="1" smtClean="0"/>
              <a:t>İktisadi</a:t>
            </a:r>
            <a:r>
              <a:rPr lang="en-GB" dirty="0" smtClean="0"/>
              <a:t> </a:t>
            </a:r>
            <a:r>
              <a:rPr lang="en-GB" dirty="0" err="1" smtClean="0"/>
              <a:t>Düşünce</a:t>
            </a:r>
            <a:r>
              <a:rPr lang="en-GB" dirty="0" smtClean="0"/>
              <a:t> </a:t>
            </a:r>
            <a:r>
              <a:rPr lang="en-GB" dirty="0" err="1" smtClean="0"/>
              <a:t>Tarihi</a:t>
            </a:r>
            <a:r>
              <a:rPr lang="en-GB" dirty="0" smtClean="0"/>
              <a:t> (324): </a:t>
            </a:r>
          </a:p>
          <a:p>
            <a:pPr marL="0" indent="0">
              <a:buNone/>
            </a:pPr>
            <a:endParaRPr lang="en-GB" dirty="0" smtClean="0"/>
          </a:p>
          <a:p>
            <a:pPr marL="0" indent="0">
              <a:buNone/>
            </a:pPr>
            <a:r>
              <a:rPr lang="en-GB" dirty="0" smtClean="0"/>
              <a:t>“… </a:t>
            </a:r>
            <a:r>
              <a:rPr lang="en-GB" dirty="0" err="1" smtClean="0"/>
              <a:t>artık-değerin</a:t>
            </a:r>
            <a:r>
              <a:rPr lang="en-GB" dirty="0" smtClean="0"/>
              <a:t> </a:t>
            </a:r>
            <a:r>
              <a:rPr lang="en-GB" dirty="0" err="1" smtClean="0"/>
              <a:t>tek</a:t>
            </a:r>
            <a:r>
              <a:rPr lang="en-GB" dirty="0" smtClean="0"/>
              <a:t> </a:t>
            </a:r>
            <a:r>
              <a:rPr lang="en-GB" dirty="0" err="1" smtClean="0"/>
              <a:t>olası</a:t>
            </a:r>
            <a:r>
              <a:rPr lang="en-GB" dirty="0" smtClean="0"/>
              <a:t> </a:t>
            </a:r>
            <a:r>
              <a:rPr lang="en-GB" dirty="0" err="1" smtClean="0"/>
              <a:t>kaynağı</a:t>
            </a:r>
            <a:r>
              <a:rPr lang="en-GB" dirty="0" smtClean="0"/>
              <a:t>, meta </a:t>
            </a:r>
            <a:r>
              <a:rPr lang="en-GB" dirty="0" err="1" smtClean="0"/>
              <a:t>olarak</a:t>
            </a:r>
            <a:r>
              <a:rPr lang="en-GB" dirty="0" smtClean="0"/>
              <a:t> </a:t>
            </a:r>
            <a:r>
              <a:rPr lang="en-GB" b="1" dirty="0" err="1" smtClean="0"/>
              <a:t>emek</a:t>
            </a:r>
            <a:r>
              <a:rPr lang="en-GB" b="1" dirty="0" smtClean="0"/>
              <a:t> </a:t>
            </a:r>
            <a:r>
              <a:rPr lang="en-GB" b="1" dirty="0" err="1" smtClean="0"/>
              <a:t>gücü</a:t>
            </a:r>
            <a:r>
              <a:rPr lang="en-GB" dirty="0" err="1" smtClean="0"/>
              <a:t>nün</a:t>
            </a:r>
            <a:r>
              <a:rPr lang="en-GB" dirty="0" smtClean="0"/>
              <a:t> (</a:t>
            </a:r>
            <a:r>
              <a:rPr lang="en-GB" dirty="0" err="1" smtClean="0"/>
              <a:t>veya</a:t>
            </a:r>
            <a:r>
              <a:rPr lang="en-GB" dirty="0" smtClean="0"/>
              <a:t> </a:t>
            </a:r>
            <a:r>
              <a:rPr lang="en-GB" dirty="0" err="1" smtClean="0"/>
              <a:t>potansiyel</a:t>
            </a:r>
            <a:r>
              <a:rPr lang="en-GB" dirty="0" smtClean="0"/>
              <a:t> </a:t>
            </a:r>
            <a:r>
              <a:rPr lang="en-GB" dirty="0" err="1" smtClean="0"/>
              <a:t>emeğin</a:t>
            </a:r>
            <a:r>
              <a:rPr lang="en-GB" dirty="0" smtClean="0"/>
              <a:t>) </a:t>
            </a:r>
            <a:r>
              <a:rPr lang="en-GB" dirty="0" err="1" smtClean="0"/>
              <a:t>değeri</a:t>
            </a:r>
            <a:r>
              <a:rPr lang="en-GB" dirty="0" smtClean="0"/>
              <a:t> </a:t>
            </a:r>
            <a:r>
              <a:rPr lang="en-GB" dirty="0" err="1" smtClean="0"/>
              <a:t>ile</a:t>
            </a:r>
            <a:r>
              <a:rPr lang="en-GB" dirty="0" smtClean="0"/>
              <a:t>, </a:t>
            </a:r>
            <a:r>
              <a:rPr lang="en-GB" dirty="0" err="1" smtClean="0"/>
              <a:t>üretilmiş</a:t>
            </a:r>
            <a:r>
              <a:rPr lang="en-GB" dirty="0" smtClean="0"/>
              <a:t> – </a:t>
            </a:r>
            <a:r>
              <a:rPr lang="en-GB" dirty="0" err="1" smtClean="0"/>
              <a:t>fiili</a:t>
            </a:r>
            <a:r>
              <a:rPr lang="en-GB" dirty="0" smtClean="0"/>
              <a:t> hale </a:t>
            </a:r>
            <a:r>
              <a:rPr lang="en-GB" dirty="0" err="1" smtClean="0"/>
              <a:t>gelmiş</a:t>
            </a:r>
            <a:r>
              <a:rPr lang="en-GB" dirty="0" smtClean="0"/>
              <a:t> </a:t>
            </a:r>
            <a:r>
              <a:rPr lang="en-GB" dirty="0" err="1" smtClean="0"/>
              <a:t>emeği</a:t>
            </a:r>
            <a:r>
              <a:rPr lang="en-GB" dirty="0" smtClean="0"/>
              <a:t> (</a:t>
            </a:r>
            <a:r>
              <a:rPr lang="en-GB" dirty="0" err="1" smtClean="0"/>
              <a:t>ya</a:t>
            </a:r>
            <a:r>
              <a:rPr lang="en-GB" dirty="0" smtClean="0"/>
              <a:t> da </a:t>
            </a:r>
            <a:r>
              <a:rPr lang="en-GB" dirty="0" err="1" smtClean="0"/>
              <a:t>emek</a:t>
            </a:r>
            <a:r>
              <a:rPr lang="en-GB" dirty="0" smtClean="0"/>
              <a:t> </a:t>
            </a:r>
            <a:r>
              <a:rPr lang="en-GB" dirty="0" err="1" smtClean="0"/>
              <a:t>gücünün</a:t>
            </a:r>
            <a:r>
              <a:rPr lang="en-GB" dirty="0" smtClean="0"/>
              <a:t> </a:t>
            </a:r>
            <a:r>
              <a:rPr lang="en-GB" dirty="0" err="1" smtClean="0"/>
              <a:t>tüketilmiş</a:t>
            </a:r>
            <a:r>
              <a:rPr lang="en-GB" dirty="0" smtClean="0"/>
              <a:t> </a:t>
            </a:r>
            <a:r>
              <a:rPr lang="en-GB" dirty="0" err="1" smtClean="0"/>
              <a:t>kullanılmış</a:t>
            </a:r>
            <a:r>
              <a:rPr lang="en-GB" dirty="0" smtClean="0"/>
              <a:t> </a:t>
            </a:r>
            <a:r>
              <a:rPr lang="en-GB" dirty="0" err="1" smtClean="0"/>
              <a:t>değerini</a:t>
            </a:r>
            <a:r>
              <a:rPr lang="en-GB" dirty="0" smtClean="0"/>
              <a:t>) </a:t>
            </a:r>
            <a:r>
              <a:rPr lang="en-GB" dirty="0" err="1" smtClean="0"/>
              <a:t>içeren</a:t>
            </a:r>
            <a:r>
              <a:rPr lang="en-GB" dirty="0" smtClean="0"/>
              <a:t> – </a:t>
            </a:r>
            <a:r>
              <a:rPr lang="en-GB" b="1" dirty="0" err="1" smtClean="0"/>
              <a:t>metanın</a:t>
            </a:r>
            <a:r>
              <a:rPr lang="en-GB" b="1" dirty="0" smtClean="0"/>
              <a:t> </a:t>
            </a:r>
            <a:r>
              <a:rPr lang="en-GB" b="1" dirty="0" err="1" smtClean="0"/>
              <a:t>değeri</a:t>
            </a:r>
            <a:r>
              <a:rPr lang="en-GB" b="1" dirty="0" smtClean="0"/>
              <a:t> </a:t>
            </a:r>
            <a:r>
              <a:rPr lang="en-GB" dirty="0" err="1" smtClean="0"/>
              <a:t>arasındaki</a:t>
            </a:r>
            <a:r>
              <a:rPr lang="en-GB" dirty="0" smtClean="0"/>
              <a:t> </a:t>
            </a:r>
            <a:r>
              <a:rPr lang="en-GB" dirty="0" err="1" smtClean="0"/>
              <a:t>farktı</a:t>
            </a:r>
            <a:r>
              <a:rPr lang="en-GB" dirty="0" smtClean="0"/>
              <a:t>.”</a:t>
            </a:r>
            <a:endParaRPr lang="en-GB" dirty="0"/>
          </a:p>
        </p:txBody>
      </p:sp>
    </p:spTree>
    <p:extLst>
      <p:ext uri="{BB962C8B-B14F-4D97-AF65-F5344CB8AC3E}">
        <p14:creationId xmlns:p14="http://schemas.microsoft.com/office/powerpoint/2010/main" val="915518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İktisatta</a:t>
            </a:r>
            <a:r>
              <a:rPr lang="en-GB" dirty="0"/>
              <a:t> Ana-</a:t>
            </a:r>
            <a:r>
              <a:rPr lang="en-GB" dirty="0" err="1"/>
              <a:t>akım</a:t>
            </a:r>
            <a:r>
              <a:rPr lang="en-GB" dirty="0"/>
              <a:t> (Mainstream) </a:t>
            </a:r>
            <a:r>
              <a:rPr lang="en-GB" dirty="0" err="1"/>
              <a:t>Sorunu</a:t>
            </a:r>
            <a:endParaRPr lang="en-GB" dirty="0"/>
          </a:p>
        </p:txBody>
      </p:sp>
      <p:sp>
        <p:nvSpPr>
          <p:cNvPr id="3" name="Content Placeholder 2"/>
          <p:cNvSpPr>
            <a:spLocks noGrp="1"/>
          </p:cNvSpPr>
          <p:nvPr>
            <p:ph idx="1"/>
          </p:nvPr>
        </p:nvSpPr>
        <p:spPr>
          <a:xfrm>
            <a:off x="838200" y="1825624"/>
            <a:ext cx="10515600" cy="4561923"/>
          </a:xfrm>
        </p:spPr>
        <p:txBody>
          <a:bodyPr>
            <a:normAutofit/>
          </a:bodyPr>
          <a:lstStyle/>
          <a:p>
            <a:pPr marL="0" indent="0">
              <a:buNone/>
            </a:pPr>
            <a:r>
              <a:rPr lang="en-GB" b="1" dirty="0" err="1" smtClean="0"/>
              <a:t>İktisatta</a:t>
            </a:r>
            <a:r>
              <a:rPr lang="en-GB" b="1" dirty="0" smtClean="0"/>
              <a:t> </a:t>
            </a:r>
            <a:r>
              <a:rPr lang="en-GB" b="1" dirty="0" err="1" smtClean="0"/>
              <a:t>heterodoks</a:t>
            </a:r>
            <a:r>
              <a:rPr lang="en-GB" b="1" dirty="0" smtClean="0"/>
              <a:t> (</a:t>
            </a:r>
            <a:r>
              <a:rPr lang="en-GB" b="1" dirty="0" err="1" smtClean="0"/>
              <a:t>ana</a:t>
            </a:r>
            <a:r>
              <a:rPr lang="en-GB" b="1" dirty="0" smtClean="0"/>
              <a:t> </a:t>
            </a:r>
            <a:r>
              <a:rPr lang="en-GB" b="1" dirty="0" err="1" smtClean="0"/>
              <a:t>akım</a:t>
            </a:r>
            <a:r>
              <a:rPr lang="en-GB" b="1" dirty="0" smtClean="0"/>
              <a:t> </a:t>
            </a:r>
            <a:r>
              <a:rPr lang="en-GB" b="1" dirty="0" err="1" smtClean="0"/>
              <a:t>olmayan</a:t>
            </a:r>
            <a:r>
              <a:rPr lang="en-GB" b="1" dirty="0" smtClean="0"/>
              <a:t>) </a:t>
            </a:r>
            <a:r>
              <a:rPr lang="en-GB" b="1" dirty="0" err="1" smtClean="0"/>
              <a:t>akımların</a:t>
            </a:r>
            <a:r>
              <a:rPr lang="en-GB" b="1" dirty="0" smtClean="0"/>
              <a:t> </a:t>
            </a:r>
            <a:r>
              <a:rPr lang="en-GB" b="1" dirty="0" err="1" smtClean="0"/>
              <a:t>temel</a:t>
            </a:r>
            <a:r>
              <a:rPr lang="en-GB" b="1" dirty="0" smtClean="0"/>
              <a:t> </a:t>
            </a:r>
            <a:r>
              <a:rPr lang="en-GB" b="1" dirty="0" err="1" smtClean="0"/>
              <a:t>kaynakları</a:t>
            </a:r>
            <a:r>
              <a:rPr lang="en-GB" b="1" dirty="0" smtClean="0"/>
              <a:t>:</a:t>
            </a:r>
          </a:p>
          <a:p>
            <a:r>
              <a:rPr lang="en-GB" dirty="0" smtClean="0"/>
              <a:t>Karl Marx</a:t>
            </a:r>
          </a:p>
          <a:p>
            <a:r>
              <a:rPr lang="en-GB" dirty="0" smtClean="0"/>
              <a:t>John M. Keynes</a:t>
            </a:r>
          </a:p>
          <a:p>
            <a:r>
              <a:rPr lang="en-GB" dirty="0" err="1" smtClean="0"/>
              <a:t>Thorstein</a:t>
            </a:r>
            <a:r>
              <a:rPr lang="en-GB" dirty="0" smtClean="0"/>
              <a:t> B. Veblen</a:t>
            </a:r>
          </a:p>
        </p:txBody>
      </p:sp>
      <p:sp>
        <p:nvSpPr>
          <p:cNvPr id="4" name="Right Brace 3"/>
          <p:cNvSpPr/>
          <p:nvPr/>
        </p:nvSpPr>
        <p:spPr>
          <a:xfrm>
            <a:off x="4161183" y="2319131"/>
            <a:ext cx="516834" cy="141798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5181600" y="2570922"/>
            <a:ext cx="4863548" cy="954107"/>
          </a:xfrm>
          <a:prstGeom prst="rect">
            <a:avLst/>
          </a:prstGeom>
          <a:noFill/>
        </p:spPr>
        <p:txBody>
          <a:bodyPr wrap="square" rtlCol="0">
            <a:spAutoFit/>
          </a:bodyPr>
          <a:lstStyle/>
          <a:p>
            <a:r>
              <a:rPr lang="en-GB" sz="2800" dirty="0" smtClean="0"/>
              <a:t>Her </a:t>
            </a:r>
            <a:r>
              <a:rPr lang="en-GB" sz="2800" dirty="0" err="1" smtClean="0"/>
              <a:t>akımın</a:t>
            </a:r>
            <a:r>
              <a:rPr lang="en-GB" sz="2800" dirty="0" smtClean="0"/>
              <a:t> </a:t>
            </a:r>
            <a:r>
              <a:rPr lang="en-GB" sz="2800" dirty="0" err="1" smtClean="0"/>
              <a:t>kendi</a:t>
            </a:r>
            <a:r>
              <a:rPr lang="en-GB" sz="2800" dirty="0" smtClean="0"/>
              <a:t> </a:t>
            </a:r>
            <a:r>
              <a:rPr lang="en-GB" sz="2800" dirty="0" err="1" smtClean="0"/>
              <a:t>içindeki</a:t>
            </a:r>
            <a:r>
              <a:rPr lang="en-GB" sz="2800" dirty="0"/>
              <a:t> </a:t>
            </a:r>
            <a:r>
              <a:rPr lang="en-GB" sz="2800" dirty="0" err="1" smtClean="0"/>
              <a:t>ortodoksiler</a:t>
            </a:r>
            <a:endParaRPr lang="en-GB" sz="2800" dirty="0"/>
          </a:p>
        </p:txBody>
      </p:sp>
    </p:spTree>
    <p:extLst>
      <p:ext uri="{BB962C8B-B14F-4D97-AF65-F5344CB8AC3E}">
        <p14:creationId xmlns:p14="http://schemas.microsoft.com/office/powerpoint/2010/main" val="20789891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Karl </a:t>
            </a:r>
            <a:r>
              <a:rPr lang="tr-TR" dirty="0" err="1"/>
              <a:t>Marx</a:t>
            </a:r>
            <a:r>
              <a:rPr lang="tr-TR" dirty="0"/>
              <a:t> (1818-1883)</a:t>
            </a:r>
            <a:endParaRPr lang="en-GB" dirty="0"/>
          </a:p>
        </p:txBody>
      </p:sp>
      <p:sp>
        <p:nvSpPr>
          <p:cNvPr id="3" name="Content Placeholder 2"/>
          <p:cNvSpPr>
            <a:spLocks noGrp="1"/>
          </p:cNvSpPr>
          <p:nvPr>
            <p:ph idx="1"/>
          </p:nvPr>
        </p:nvSpPr>
        <p:spPr/>
        <p:txBody>
          <a:bodyPr/>
          <a:lstStyle/>
          <a:p>
            <a:r>
              <a:rPr lang="en-GB" dirty="0" smtClean="0"/>
              <a:t>R. </a:t>
            </a:r>
            <a:r>
              <a:rPr lang="en-GB" dirty="0" err="1" smtClean="0"/>
              <a:t>Heilbroner</a:t>
            </a:r>
            <a:r>
              <a:rPr lang="en-GB" dirty="0" smtClean="0"/>
              <a:t>, The Worldly Philosopher (157): </a:t>
            </a:r>
          </a:p>
          <a:p>
            <a:pPr marL="0" indent="0">
              <a:buNone/>
            </a:pPr>
            <a:r>
              <a:rPr lang="en-GB" dirty="0" smtClean="0"/>
              <a:t>“The labourer who contracts to work can ask only for a wage that is his due. What that wage will be depends, as we have seen, on the amount of </a:t>
            </a:r>
            <a:r>
              <a:rPr lang="en-GB" dirty="0" err="1" smtClean="0"/>
              <a:t>labor</a:t>
            </a:r>
            <a:r>
              <a:rPr lang="en-GB" dirty="0" smtClean="0"/>
              <a:t>-time it takes to keep a man alive … His wage will cover his subsistence, which is his true “value,” but in return he will make available to the capitalist the value he produces in a full working day </a:t>
            </a:r>
            <a:r>
              <a:rPr lang="en-GB" b="1" dirty="0" smtClean="0"/>
              <a:t>… The worker is entitled only to the value of his </a:t>
            </a:r>
            <a:r>
              <a:rPr lang="en-GB" b="1" u="sng" dirty="0" err="1" smtClean="0"/>
              <a:t>labor</a:t>
            </a:r>
            <a:r>
              <a:rPr lang="en-GB" b="1" u="sng" dirty="0" smtClean="0"/>
              <a:t>-power</a:t>
            </a:r>
            <a:r>
              <a:rPr lang="en-GB" dirty="0" smtClean="0"/>
              <a:t>. He get it in full. But meanwhile the capitalist gets the full value of his workers’ whole working day, and this is no longer than the hours for which he paid.”</a:t>
            </a:r>
            <a:endParaRPr lang="en-GB" dirty="0"/>
          </a:p>
        </p:txBody>
      </p:sp>
    </p:spTree>
    <p:extLst>
      <p:ext uri="{BB962C8B-B14F-4D97-AF65-F5344CB8AC3E}">
        <p14:creationId xmlns:p14="http://schemas.microsoft.com/office/powerpoint/2010/main" val="810462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Karl </a:t>
            </a:r>
            <a:r>
              <a:rPr lang="tr-TR" dirty="0" err="1"/>
              <a:t>Marx</a:t>
            </a:r>
            <a:r>
              <a:rPr lang="tr-TR" dirty="0"/>
              <a:t> (1818-1883)</a:t>
            </a:r>
            <a:endParaRPr lang="en-GB" dirty="0"/>
          </a:p>
        </p:txBody>
      </p:sp>
      <p:sp>
        <p:nvSpPr>
          <p:cNvPr id="3" name="Content Placeholder 2"/>
          <p:cNvSpPr>
            <a:spLocks noGrp="1"/>
          </p:cNvSpPr>
          <p:nvPr>
            <p:ph idx="1"/>
          </p:nvPr>
        </p:nvSpPr>
        <p:spPr/>
        <p:txBody>
          <a:bodyPr>
            <a:normAutofit/>
          </a:bodyPr>
          <a:lstStyle/>
          <a:p>
            <a:r>
              <a:rPr lang="en-GB" dirty="0" smtClean="0"/>
              <a:t>M. </a:t>
            </a:r>
            <a:r>
              <a:rPr lang="en-GB" dirty="0" err="1" smtClean="0"/>
              <a:t>Blaug</a:t>
            </a:r>
            <a:r>
              <a:rPr lang="en-GB" dirty="0" smtClean="0"/>
              <a:t>, Economic Theory in Retrospect (209): </a:t>
            </a:r>
          </a:p>
          <a:p>
            <a:pPr marL="0" indent="0">
              <a:buNone/>
            </a:pPr>
            <a:endParaRPr lang="en-GB" dirty="0" smtClean="0"/>
          </a:p>
          <a:p>
            <a:pPr marL="0" indent="0">
              <a:buNone/>
            </a:pPr>
            <a:r>
              <a:rPr lang="en-GB" dirty="0" smtClean="0"/>
              <a:t>“</a:t>
            </a:r>
            <a:r>
              <a:rPr lang="en-GB" b="1" dirty="0" smtClean="0"/>
              <a:t>As Marx would say, the ‘exchange-value of </a:t>
            </a:r>
            <a:r>
              <a:rPr lang="en-GB" b="1" u="sng" dirty="0" err="1" smtClean="0"/>
              <a:t>labor</a:t>
            </a:r>
            <a:r>
              <a:rPr lang="en-GB" b="1" u="sng" dirty="0" smtClean="0"/>
              <a:t>-power</a:t>
            </a:r>
            <a:r>
              <a:rPr lang="en-GB" b="1" dirty="0" smtClean="0"/>
              <a:t>’ is bought and paid for, but what is actually acquired is ‘the use-value of </a:t>
            </a:r>
            <a:r>
              <a:rPr lang="en-GB" b="1" u="sng" dirty="0" err="1" smtClean="0"/>
              <a:t>labor</a:t>
            </a:r>
            <a:r>
              <a:rPr lang="en-GB" b="1" dirty="0" smtClean="0"/>
              <a:t>.’</a:t>
            </a:r>
            <a:r>
              <a:rPr lang="en-GB" dirty="0" smtClean="0"/>
              <a:t> In Marxian imagery, only a part of the worker’s working day is spent in replacing the equivalent of his own value, namely, the subsistence good that go to maintain him; during the remainder of the day, the worker works for the capitalist. </a:t>
            </a:r>
            <a:r>
              <a:rPr lang="en-GB" b="1" dirty="0" smtClean="0"/>
              <a:t>Surplus value is nothing but ‘unpaid </a:t>
            </a:r>
            <a:r>
              <a:rPr lang="en-GB" b="1" dirty="0" err="1" smtClean="0"/>
              <a:t>labor</a:t>
            </a:r>
            <a:r>
              <a:rPr lang="en-GB" b="1" dirty="0" smtClean="0"/>
              <a:t>.’</a:t>
            </a:r>
            <a:r>
              <a:rPr lang="en-GB" dirty="0" smtClean="0"/>
              <a:t>”</a:t>
            </a:r>
            <a:endParaRPr lang="en-GB" dirty="0"/>
          </a:p>
        </p:txBody>
      </p:sp>
    </p:spTree>
    <p:extLst>
      <p:ext uri="{BB962C8B-B14F-4D97-AF65-F5344CB8AC3E}">
        <p14:creationId xmlns:p14="http://schemas.microsoft.com/office/powerpoint/2010/main" val="4127757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p:txBody>
          <a:bodyPr/>
          <a:lstStyle/>
          <a:p>
            <a:pPr marL="0" indent="-57150">
              <a:buNone/>
            </a:pPr>
            <a:r>
              <a:rPr lang="tr-TR" b="1" dirty="0" smtClean="0"/>
              <a:t>Artık Değer (</a:t>
            </a:r>
            <a:r>
              <a:rPr lang="tr-TR" b="1" i="1" dirty="0" err="1" smtClean="0"/>
              <a:t>mehrwert</a:t>
            </a:r>
            <a:r>
              <a:rPr lang="tr-TR" b="1" i="1" dirty="0" smtClean="0"/>
              <a:t>, </a:t>
            </a:r>
            <a:r>
              <a:rPr lang="tr-TR" b="1" i="1" dirty="0" err="1" smtClean="0"/>
              <a:t>surplus</a:t>
            </a:r>
            <a:r>
              <a:rPr lang="tr-TR" b="1" i="1" dirty="0" smtClean="0"/>
              <a:t> </a:t>
            </a:r>
            <a:r>
              <a:rPr lang="tr-TR" b="1" i="1" dirty="0" err="1" smtClean="0"/>
              <a:t>value</a:t>
            </a:r>
            <a:r>
              <a:rPr lang="tr-TR" b="1" dirty="0" smtClean="0"/>
              <a:t>) Kuramı:</a:t>
            </a:r>
          </a:p>
          <a:p>
            <a:pPr marL="0" indent="-57150">
              <a:buNone/>
            </a:pPr>
            <a:endParaRPr lang="tr-TR" b="1" dirty="0"/>
          </a:p>
          <a:p>
            <a:pPr marL="0" indent="-57150">
              <a:buNone/>
            </a:pPr>
            <a:r>
              <a:rPr lang="tr-TR" dirty="0" smtClean="0"/>
              <a:t>Hatırlayalım – David </a:t>
            </a:r>
            <a:r>
              <a:rPr lang="tr-TR" dirty="0" err="1" smtClean="0"/>
              <a:t>Ricardo</a:t>
            </a:r>
            <a:r>
              <a:rPr lang="tr-TR" dirty="0" smtClean="0"/>
              <a:t>:</a:t>
            </a:r>
          </a:p>
          <a:p>
            <a:pPr marL="0" indent="-57150">
              <a:buNone/>
            </a:pPr>
            <a:endParaRPr lang="tr-TR" i="1" u="sng" dirty="0" smtClean="0"/>
          </a:p>
          <a:p>
            <a:pPr marL="0" indent="-57150" algn="ctr">
              <a:buNone/>
            </a:pPr>
            <a:r>
              <a:rPr lang="tr-TR" i="1" u="sng" dirty="0" smtClean="0"/>
              <a:t>Emeğin harcanması süreci </a:t>
            </a:r>
            <a:r>
              <a:rPr lang="tr-TR" i="1" dirty="0" smtClean="0"/>
              <a:t>vs. </a:t>
            </a:r>
            <a:r>
              <a:rPr lang="tr-TR" i="1" u="sng" dirty="0" smtClean="0"/>
              <a:t>ücretlerin ödenmesi süreci</a:t>
            </a:r>
          </a:p>
        </p:txBody>
      </p:sp>
      <p:sp>
        <p:nvSpPr>
          <p:cNvPr id="4" name="Metin kutusu 3"/>
          <p:cNvSpPr txBox="1"/>
          <p:nvPr/>
        </p:nvSpPr>
        <p:spPr>
          <a:xfrm>
            <a:off x="2246763" y="4935751"/>
            <a:ext cx="3610970" cy="646331"/>
          </a:xfrm>
          <a:prstGeom prst="rect">
            <a:avLst/>
          </a:prstGeom>
          <a:noFill/>
        </p:spPr>
        <p:txBody>
          <a:bodyPr wrap="square" rtlCol="0">
            <a:spAutoFit/>
          </a:bodyPr>
          <a:lstStyle/>
          <a:p>
            <a:pPr algn="ctr"/>
            <a:r>
              <a:rPr lang="tr-TR" dirty="0" smtClean="0"/>
              <a:t>Bir </a:t>
            </a:r>
            <a:r>
              <a:rPr lang="tr-TR" b="1" dirty="0" smtClean="0"/>
              <a:t>niteliksel büyüklük </a:t>
            </a:r>
            <a:r>
              <a:rPr lang="tr-TR" dirty="0" smtClean="0"/>
              <a:t>olarak değerin ortaya çıkışı</a:t>
            </a:r>
            <a:endParaRPr lang="en-US" dirty="0"/>
          </a:p>
        </p:txBody>
      </p:sp>
      <p:sp>
        <p:nvSpPr>
          <p:cNvPr id="5" name="Metin kutusu 4"/>
          <p:cNvSpPr txBox="1"/>
          <p:nvPr/>
        </p:nvSpPr>
        <p:spPr>
          <a:xfrm>
            <a:off x="6536141" y="4922103"/>
            <a:ext cx="4092053" cy="646331"/>
          </a:xfrm>
          <a:prstGeom prst="rect">
            <a:avLst/>
          </a:prstGeom>
          <a:noFill/>
        </p:spPr>
        <p:txBody>
          <a:bodyPr wrap="square" rtlCol="0">
            <a:spAutoFit/>
          </a:bodyPr>
          <a:lstStyle/>
          <a:p>
            <a:pPr algn="ctr"/>
            <a:r>
              <a:rPr lang="tr-TR" b="1" dirty="0" smtClean="0"/>
              <a:t>Niceliksel bir büyüklük</a:t>
            </a:r>
            <a:r>
              <a:rPr lang="tr-TR" dirty="0" smtClean="0"/>
              <a:t> olarak ücretin (eme</a:t>
            </a:r>
            <a:r>
              <a:rPr lang="en-GB" dirty="0" smtClean="0"/>
              <a:t>k </a:t>
            </a:r>
            <a:r>
              <a:rPr lang="en-GB" dirty="0" err="1" smtClean="0"/>
              <a:t>gücünün</a:t>
            </a:r>
            <a:r>
              <a:rPr lang="en-GB" dirty="0" smtClean="0"/>
              <a:t> </a:t>
            </a:r>
            <a:r>
              <a:rPr lang="tr-TR" dirty="0" smtClean="0"/>
              <a:t>fiyatı) ödenmesi</a:t>
            </a:r>
            <a:endParaRPr lang="en-US" dirty="0"/>
          </a:p>
        </p:txBody>
      </p:sp>
      <p:cxnSp>
        <p:nvCxnSpPr>
          <p:cNvPr id="6" name="Düz Ok Bağlayıcısı 5"/>
          <p:cNvCxnSpPr/>
          <p:nvPr/>
        </p:nvCxnSpPr>
        <p:spPr>
          <a:xfrm>
            <a:off x="8582168" y="4464903"/>
            <a:ext cx="0" cy="450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a:off x="4052248" y="4471727"/>
            <a:ext cx="0" cy="450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4032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4"/>
            <a:ext cx="10515600" cy="4448175"/>
          </a:xfrm>
        </p:spPr>
        <p:txBody>
          <a:bodyPr>
            <a:normAutofit/>
          </a:bodyPr>
          <a:lstStyle/>
          <a:p>
            <a:pPr marL="0" indent="-57150">
              <a:buNone/>
            </a:pPr>
            <a:r>
              <a:rPr lang="tr-TR" b="1" dirty="0" smtClean="0"/>
              <a:t>Artık Değer (</a:t>
            </a:r>
            <a:r>
              <a:rPr lang="tr-TR" b="1" i="1" dirty="0" err="1" smtClean="0"/>
              <a:t>mehrwert</a:t>
            </a:r>
            <a:r>
              <a:rPr lang="tr-TR" b="1" i="1" dirty="0" smtClean="0"/>
              <a:t>, </a:t>
            </a:r>
            <a:r>
              <a:rPr lang="tr-TR" b="1" i="1" dirty="0" err="1" smtClean="0"/>
              <a:t>surplus</a:t>
            </a:r>
            <a:r>
              <a:rPr lang="tr-TR" b="1" i="1" dirty="0" smtClean="0"/>
              <a:t> </a:t>
            </a:r>
            <a:r>
              <a:rPr lang="tr-TR" b="1" i="1" dirty="0" err="1" smtClean="0"/>
              <a:t>value</a:t>
            </a:r>
            <a:r>
              <a:rPr lang="tr-TR" b="1" dirty="0" smtClean="0"/>
              <a:t>) Kuramı:</a:t>
            </a:r>
          </a:p>
          <a:p>
            <a:pPr marL="0" indent="-57150">
              <a:buNone/>
            </a:pPr>
            <a:endParaRPr lang="tr-TR" b="1" dirty="0"/>
          </a:p>
          <a:p>
            <a:pPr marL="0" indent="0">
              <a:buNone/>
            </a:pPr>
            <a:r>
              <a:rPr lang="tr-TR" u="sng" dirty="0" smtClean="0">
                <a:latin typeface="Calibri" panose="020F0502020204030204" pitchFamily="34" charset="0"/>
                <a:cs typeface="Calibri" panose="020F0502020204030204" pitchFamily="34" charset="0"/>
              </a:rPr>
              <a:t>Emek </a:t>
            </a:r>
            <a:r>
              <a:rPr lang="tr-TR" i="1" u="sng" dirty="0">
                <a:latin typeface="Calibri" panose="020F0502020204030204" pitchFamily="34" charset="0"/>
                <a:cs typeface="Calibri" panose="020F0502020204030204" pitchFamily="34" charset="0"/>
              </a:rPr>
              <a:t>[</a:t>
            </a:r>
            <a:r>
              <a:rPr lang="tr-TR" i="1" u="sng" dirty="0" err="1" smtClean="0">
                <a:latin typeface="Calibri" panose="020F0502020204030204" pitchFamily="34" charset="0"/>
                <a:cs typeface="Calibri" panose="020F0502020204030204" pitchFamily="34" charset="0"/>
              </a:rPr>
              <a:t>labour</a:t>
            </a:r>
            <a:r>
              <a:rPr lang="tr-TR" i="1" u="sng" dirty="0">
                <a:latin typeface="Calibri" panose="020F0502020204030204" pitchFamily="34" charset="0"/>
                <a:cs typeface="Calibri" panose="020F0502020204030204" pitchFamily="34" charset="0"/>
              </a:rPr>
              <a:t>]</a:t>
            </a:r>
            <a:r>
              <a:rPr lang="tr-TR" u="sng" dirty="0" smtClean="0">
                <a:latin typeface="Calibri" panose="020F0502020204030204" pitchFamily="34" charset="0"/>
                <a:cs typeface="Calibri" panose="020F0502020204030204" pitchFamily="34" charset="0"/>
              </a:rPr>
              <a:t> vs. işgücü </a:t>
            </a:r>
            <a:r>
              <a:rPr lang="tr-TR" i="1" u="sng" dirty="0">
                <a:latin typeface="Calibri" panose="020F0502020204030204" pitchFamily="34" charset="0"/>
                <a:cs typeface="Calibri" panose="020F0502020204030204" pitchFamily="34" charset="0"/>
              </a:rPr>
              <a:t>[</a:t>
            </a:r>
            <a:r>
              <a:rPr lang="tr-TR" i="1" u="sng" dirty="0" err="1" smtClean="0">
                <a:latin typeface="Calibri" panose="020F0502020204030204" pitchFamily="34" charset="0"/>
                <a:cs typeface="Calibri" panose="020F0502020204030204" pitchFamily="34" charset="0"/>
              </a:rPr>
              <a:t>labour</a:t>
            </a:r>
            <a:r>
              <a:rPr lang="tr-TR" i="1" u="sng" dirty="0" smtClean="0">
                <a:latin typeface="Calibri" panose="020F0502020204030204" pitchFamily="34" charset="0"/>
                <a:cs typeface="Calibri" panose="020F0502020204030204" pitchFamily="34" charset="0"/>
              </a:rPr>
              <a:t> </a:t>
            </a:r>
            <a:r>
              <a:rPr lang="tr-TR" i="1" u="sng" dirty="0" err="1" smtClean="0">
                <a:latin typeface="Calibri" panose="020F0502020204030204" pitchFamily="34" charset="0"/>
                <a:cs typeface="Calibri" panose="020F0502020204030204" pitchFamily="34" charset="0"/>
              </a:rPr>
              <a:t>power</a:t>
            </a:r>
            <a:r>
              <a:rPr lang="tr-TR" i="1" u="sng" dirty="0" smtClean="0">
                <a:latin typeface="Calibri" panose="020F0502020204030204" pitchFamily="34" charset="0"/>
                <a:cs typeface="Calibri" panose="020F0502020204030204" pitchFamily="34" charset="0"/>
              </a:rPr>
              <a:t>]</a:t>
            </a:r>
          </a:p>
          <a:p>
            <a:endParaRPr lang="tr-TR" dirty="0" smtClean="0"/>
          </a:p>
          <a:p>
            <a:r>
              <a:rPr lang="tr-TR" b="1" dirty="0" smtClean="0"/>
              <a:t>Artık</a:t>
            </a:r>
            <a:r>
              <a:rPr lang="en-GB" b="1" dirty="0" smtClean="0"/>
              <a:t> </a:t>
            </a:r>
            <a:r>
              <a:rPr lang="tr-TR" b="1" dirty="0" smtClean="0"/>
              <a:t>değer</a:t>
            </a:r>
            <a:r>
              <a:rPr lang="tr-TR" dirty="0" smtClean="0"/>
              <a:t> </a:t>
            </a:r>
            <a:r>
              <a:rPr lang="tr-TR" dirty="0" smtClean="0">
                <a:latin typeface="Calibri" panose="020F0502020204030204" pitchFamily="34" charset="0"/>
                <a:cs typeface="Calibri" panose="020F0502020204030204" pitchFamily="34" charset="0"/>
              </a:rPr>
              <a:t>≡ Emek sürecinde yaratılan </a:t>
            </a:r>
            <a:r>
              <a:rPr lang="tr-TR" i="1" dirty="0" smtClean="0">
                <a:latin typeface="Calibri" panose="020F0502020204030204" pitchFamily="34" charset="0"/>
                <a:cs typeface="Calibri" panose="020F0502020204030204" pitchFamily="34" charset="0"/>
              </a:rPr>
              <a:t>değer</a:t>
            </a:r>
            <a:r>
              <a:rPr lang="tr-TR" dirty="0" smtClean="0">
                <a:latin typeface="Calibri" panose="020F0502020204030204" pitchFamily="34" charset="0"/>
                <a:cs typeface="Calibri" panose="020F0502020204030204" pitchFamily="34" charset="0"/>
              </a:rPr>
              <a:t> – İşgücünün </a:t>
            </a:r>
            <a:r>
              <a:rPr lang="tr-TR" i="1" dirty="0" smtClean="0">
                <a:latin typeface="Calibri" panose="020F0502020204030204" pitchFamily="34" charset="0"/>
                <a:cs typeface="Calibri" panose="020F0502020204030204" pitchFamily="34" charset="0"/>
              </a:rPr>
              <a:t>fiyatı</a:t>
            </a:r>
            <a:endParaRPr lang="tr-TR" i="1" dirty="0" smtClean="0"/>
          </a:p>
          <a:p>
            <a:pPr marL="0" indent="0">
              <a:buNone/>
            </a:pPr>
            <a:endParaRPr lang="tr-TR" dirty="0" smtClean="0"/>
          </a:p>
          <a:p>
            <a:pPr marL="0" indent="0">
              <a:buNone/>
            </a:pPr>
            <a:r>
              <a:rPr lang="tr-TR" dirty="0" smtClean="0"/>
              <a:t>DİKKAT!</a:t>
            </a:r>
          </a:p>
          <a:p>
            <a:r>
              <a:rPr lang="tr-TR" dirty="0" smtClean="0"/>
              <a:t>Fiyat(</a:t>
            </a:r>
            <a:r>
              <a:rPr lang="tr-TR" dirty="0" err="1" smtClean="0"/>
              <a:t>lar</a:t>
            </a:r>
            <a:r>
              <a:rPr lang="tr-TR" dirty="0" smtClean="0"/>
              <a:t>) </a:t>
            </a:r>
            <a:r>
              <a:rPr lang="tr-TR" dirty="0" smtClean="0">
                <a:latin typeface="Calibri" panose="020F0502020204030204" pitchFamily="34" charset="0"/>
                <a:cs typeface="Calibri" panose="020F0502020204030204" pitchFamily="34" charset="0"/>
              </a:rPr>
              <a:t>≠ Değer</a:t>
            </a:r>
            <a:r>
              <a:rPr lang="en-GB" dirty="0" smtClean="0">
                <a:latin typeface="Calibri" panose="020F0502020204030204" pitchFamily="34" charset="0"/>
                <a:cs typeface="Calibri" panose="020F0502020204030204" pitchFamily="34" charset="0"/>
              </a:rPr>
              <a:t>(</a:t>
            </a:r>
            <a:r>
              <a:rPr lang="en-GB" dirty="0" err="1" smtClean="0">
                <a:latin typeface="Calibri" panose="020F0502020204030204" pitchFamily="34" charset="0"/>
                <a:cs typeface="Calibri" panose="020F0502020204030204" pitchFamily="34" charset="0"/>
              </a:rPr>
              <a:t>ler</a:t>
            </a:r>
            <a:r>
              <a:rPr lang="en-GB" dirty="0" smtClean="0">
                <a:latin typeface="Calibri" panose="020F0502020204030204" pitchFamily="34" charset="0"/>
                <a:cs typeface="Calibri" panose="020F0502020204030204" pitchFamily="34" charset="0"/>
              </a:rPr>
              <a:t>)</a:t>
            </a:r>
            <a:endParaRPr lang="tr-TR" dirty="0" smtClean="0">
              <a:latin typeface="Calibri" panose="020F0502020204030204" pitchFamily="34" charset="0"/>
              <a:cs typeface="Calibri" panose="020F0502020204030204" pitchFamily="34" charset="0"/>
            </a:endParaRPr>
          </a:p>
          <a:p>
            <a:pPr marL="0" indent="-57150">
              <a:buNone/>
            </a:pPr>
            <a:endParaRPr lang="tr-TR" b="1" dirty="0" smtClean="0"/>
          </a:p>
        </p:txBody>
      </p:sp>
    </p:spTree>
    <p:extLst>
      <p:ext uri="{BB962C8B-B14F-4D97-AF65-F5344CB8AC3E}">
        <p14:creationId xmlns:p14="http://schemas.microsoft.com/office/powerpoint/2010/main" val="34491475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4"/>
            <a:ext cx="10515600" cy="4448175"/>
          </a:xfrm>
        </p:spPr>
        <p:txBody>
          <a:bodyPr>
            <a:normAutofit/>
          </a:bodyPr>
          <a:lstStyle/>
          <a:p>
            <a:pPr marL="0" indent="-57150">
              <a:buNone/>
            </a:pPr>
            <a:r>
              <a:rPr lang="tr-TR" b="1" dirty="0" smtClean="0"/>
              <a:t>Artık Değer (</a:t>
            </a:r>
            <a:r>
              <a:rPr lang="tr-TR" b="1" i="1" dirty="0" err="1" smtClean="0"/>
              <a:t>mehrwert</a:t>
            </a:r>
            <a:r>
              <a:rPr lang="tr-TR" b="1" i="1" dirty="0" smtClean="0"/>
              <a:t>, </a:t>
            </a:r>
            <a:r>
              <a:rPr lang="tr-TR" b="1" i="1" dirty="0" err="1" smtClean="0"/>
              <a:t>surplus</a:t>
            </a:r>
            <a:r>
              <a:rPr lang="tr-TR" b="1" i="1" dirty="0" smtClean="0"/>
              <a:t> </a:t>
            </a:r>
            <a:r>
              <a:rPr lang="tr-TR" b="1" i="1" dirty="0" err="1" smtClean="0"/>
              <a:t>value</a:t>
            </a:r>
            <a:r>
              <a:rPr lang="tr-TR" b="1" dirty="0" smtClean="0"/>
              <a:t>) Kuramı:</a:t>
            </a:r>
          </a:p>
          <a:p>
            <a:pPr marL="0" indent="-57150">
              <a:buNone/>
            </a:pPr>
            <a:endParaRPr lang="tr-TR" b="1" dirty="0"/>
          </a:p>
          <a:p>
            <a:pPr marL="0" indent="0">
              <a:buNone/>
            </a:pPr>
            <a:r>
              <a:rPr lang="tr-TR" u="sng" dirty="0" smtClean="0">
                <a:latin typeface="Calibri" panose="020F0502020204030204" pitchFamily="34" charset="0"/>
                <a:cs typeface="Calibri" panose="020F0502020204030204" pitchFamily="34" charset="0"/>
              </a:rPr>
              <a:t>Emek </a:t>
            </a:r>
            <a:r>
              <a:rPr lang="tr-TR" i="1" u="sng" dirty="0">
                <a:latin typeface="Calibri" panose="020F0502020204030204" pitchFamily="34" charset="0"/>
                <a:cs typeface="Calibri" panose="020F0502020204030204" pitchFamily="34" charset="0"/>
              </a:rPr>
              <a:t>[</a:t>
            </a:r>
            <a:r>
              <a:rPr lang="tr-TR" i="1" u="sng" dirty="0" err="1" smtClean="0">
                <a:latin typeface="Calibri" panose="020F0502020204030204" pitchFamily="34" charset="0"/>
                <a:cs typeface="Calibri" panose="020F0502020204030204" pitchFamily="34" charset="0"/>
              </a:rPr>
              <a:t>labour</a:t>
            </a:r>
            <a:r>
              <a:rPr lang="tr-TR" i="1" u="sng" dirty="0">
                <a:latin typeface="Calibri" panose="020F0502020204030204" pitchFamily="34" charset="0"/>
                <a:cs typeface="Calibri" panose="020F0502020204030204" pitchFamily="34" charset="0"/>
              </a:rPr>
              <a:t>]</a:t>
            </a:r>
            <a:r>
              <a:rPr lang="tr-TR" u="sng" dirty="0" smtClean="0">
                <a:latin typeface="Calibri" panose="020F0502020204030204" pitchFamily="34" charset="0"/>
                <a:cs typeface="Calibri" panose="020F0502020204030204" pitchFamily="34" charset="0"/>
              </a:rPr>
              <a:t> vs. işgücü </a:t>
            </a:r>
            <a:r>
              <a:rPr lang="tr-TR" i="1" u="sng" dirty="0">
                <a:latin typeface="Calibri" panose="020F0502020204030204" pitchFamily="34" charset="0"/>
                <a:cs typeface="Calibri" panose="020F0502020204030204" pitchFamily="34" charset="0"/>
              </a:rPr>
              <a:t>[</a:t>
            </a:r>
            <a:r>
              <a:rPr lang="tr-TR" i="1" u="sng" dirty="0" err="1" smtClean="0">
                <a:latin typeface="Calibri" panose="020F0502020204030204" pitchFamily="34" charset="0"/>
                <a:cs typeface="Calibri" panose="020F0502020204030204" pitchFamily="34" charset="0"/>
              </a:rPr>
              <a:t>labour</a:t>
            </a:r>
            <a:r>
              <a:rPr lang="tr-TR" i="1" u="sng" dirty="0" smtClean="0">
                <a:latin typeface="Calibri" panose="020F0502020204030204" pitchFamily="34" charset="0"/>
                <a:cs typeface="Calibri" panose="020F0502020204030204" pitchFamily="34" charset="0"/>
              </a:rPr>
              <a:t> </a:t>
            </a:r>
            <a:r>
              <a:rPr lang="tr-TR" i="1" u="sng" dirty="0" err="1" smtClean="0">
                <a:latin typeface="Calibri" panose="020F0502020204030204" pitchFamily="34" charset="0"/>
                <a:cs typeface="Calibri" panose="020F0502020204030204" pitchFamily="34" charset="0"/>
              </a:rPr>
              <a:t>power</a:t>
            </a:r>
            <a:r>
              <a:rPr lang="tr-TR" i="1" u="sng" dirty="0" smtClean="0">
                <a:latin typeface="Calibri" panose="020F0502020204030204" pitchFamily="34" charset="0"/>
                <a:cs typeface="Calibri" panose="020F0502020204030204" pitchFamily="34" charset="0"/>
              </a:rPr>
              <a:t>]</a:t>
            </a:r>
          </a:p>
          <a:p>
            <a:endParaRPr lang="tr-TR" dirty="0" smtClean="0"/>
          </a:p>
          <a:p>
            <a:r>
              <a:rPr lang="tr-TR" b="1" dirty="0" smtClean="0"/>
              <a:t>Artık</a:t>
            </a:r>
            <a:r>
              <a:rPr lang="en-GB" b="1" dirty="0" smtClean="0"/>
              <a:t> </a:t>
            </a:r>
            <a:r>
              <a:rPr lang="tr-TR" b="1" dirty="0" smtClean="0"/>
              <a:t>değer</a:t>
            </a:r>
            <a:r>
              <a:rPr lang="tr-TR" dirty="0" smtClean="0"/>
              <a:t> </a:t>
            </a:r>
            <a:r>
              <a:rPr lang="tr-TR" dirty="0" smtClean="0">
                <a:latin typeface="Calibri" panose="020F0502020204030204" pitchFamily="34" charset="0"/>
                <a:cs typeface="Calibri" panose="020F0502020204030204" pitchFamily="34" charset="0"/>
              </a:rPr>
              <a:t>≡ Emek sürecinde yaratılan </a:t>
            </a:r>
            <a:r>
              <a:rPr lang="tr-TR" i="1" dirty="0" smtClean="0">
                <a:latin typeface="Calibri" panose="020F0502020204030204" pitchFamily="34" charset="0"/>
                <a:cs typeface="Calibri" panose="020F0502020204030204" pitchFamily="34" charset="0"/>
              </a:rPr>
              <a:t>değer</a:t>
            </a:r>
            <a:r>
              <a:rPr lang="tr-TR" dirty="0" smtClean="0">
                <a:latin typeface="Calibri" panose="020F0502020204030204" pitchFamily="34" charset="0"/>
                <a:cs typeface="Calibri" panose="020F0502020204030204" pitchFamily="34" charset="0"/>
              </a:rPr>
              <a:t> – İşgücünün </a:t>
            </a:r>
            <a:r>
              <a:rPr lang="tr-TR" i="1" dirty="0" smtClean="0">
                <a:latin typeface="Calibri" panose="020F0502020204030204" pitchFamily="34" charset="0"/>
                <a:cs typeface="Calibri" panose="020F0502020204030204" pitchFamily="34" charset="0"/>
              </a:rPr>
              <a:t>fiyatı</a:t>
            </a:r>
            <a:endParaRPr lang="tr-TR" i="1" dirty="0" smtClean="0"/>
          </a:p>
          <a:p>
            <a:pPr marL="0" indent="0">
              <a:buNone/>
            </a:pPr>
            <a:r>
              <a:rPr lang="en-GB" dirty="0"/>
              <a:t>	</a:t>
            </a:r>
            <a:r>
              <a:rPr lang="en-GB" dirty="0" smtClean="0"/>
              <a:t>		</a:t>
            </a:r>
            <a:r>
              <a:rPr lang="en-GB" sz="2400" dirty="0" smtClean="0"/>
              <a:t>(“</a:t>
            </a:r>
            <a:r>
              <a:rPr lang="en-GB" sz="2400" dirty="0" err="1" smtClean="0"/>
              <a:t>emeğin</a:t>
            </a:r>
            <a:r>
              <a:rPr lang="en-GB" sz="2400" dirty="0" smtClean="0"/>
              <a:t> </a:t>
            </a:r>
            <a:r>
              <a:rPr lang="en-GB" sz="2400" dirty="0" err="1" smtClean="0"/>
              <a:t>kullanım</a:t>
            </a:r>
            <a:r>
              <a:rPr lang="en-GB" sz="2400" dirty="0" smtClean="0"/>
              <a:t> </a:t>
            </a:r>
            <a:r>
              <a:rPr lang="en-GB" sz="2400" dirty="0" err="1" smtClean="0"/>
              <a:t>değeri</a:t>
            </a:r>
            <a:r>
              <a:rPr lang="en-GB" sz="2400" dirty="0" smtClean="0"/>
              <a:t>”) - (“</a:t>
            </a:r>
            <a:r>
              <a:rPr lang="en-GB" sz="2400" dirty="0" err="1" smtClean="0"/>
              <a:t>işgücünün</a:t>
            </a:r>
            <a:r>
              <a:rPr lang="en-GB" sz="2400" dirty="0" smtClean="0"/>
              <a:t> </a:t>
            </a:r>
            <a:r>
              <a:rPr lang="en-GB" sz="2400" dirty="0" err="1" smtClean="0"/>
              <a:t>değişim</a:t>
            </a:r>
            <a:r>
              <a:rPr lang="en-GB" sz="2400" dirty="0" smtClean="0"/>
              <a:t> </a:t>
            </a:r>
            <a:r>
              <a:rPr lang="en-GB" sz="2400" dirty="0" err="1" smtClean="0"/>
              <a:t>değeri</a:t>
            </a:r>
            <a:r>
              <a:rPr lang="en-GB" sz="2400" dirty="0" smtClean="0"/>
              <a:t>”</a:t>
            </a:r>
            <a:r>
              <a:rPr lang="en-GB" dirty="0" smtClean="0"/>
              <a:t>)</a:t>
            </a:r>
            <a:endParaRPr lang="tr-TR" dirty="0" smtClean="0"/>
          </a:p>
          <a:p>
            <a:pPr marL="0" indent="0">
              <a:buNone/>
            </a:pPr>
            <a:r>
              <a:rPr lang="tr-TR" dirty="0" smtClean="0"/>
              <a:t>DİKKAT!</a:t>
            </a:r>
          </a:p>
          <a:p>
            <a:r>
              <a:rPr lang="tr-TR" dirty="0" smtClean="0"/>
              <a:t>Fiyat(</a:t>
            </a:r>
            <a:r>
              <a:rPr lang="tr-TR" dirty="0" err="1" smtClean="0"/>
              <a:t>lar</a:t>
            </a:r>
            <a:r>
              <a:rPr lang="tr-TR" dirty="0" smtClean="0"/>
              <a:t>) </a:t>
            </a:r>
            <a:r>
              <a:rPr lang="tr-TR" dirty="0" smtClean="0">
                <a:latin typeface="Calibri" panose="020F0502020204030204" pitchFamily="34" charset="0"/>
                <a:cs typeface="Calibri" panose="020F0502020204030204" pitchFamily="34" charset="0"/>
              </a:rPr>
              <a:t>≠ Değer</a:t>
            </a:r>
            <a:r>
              <a:rPr lang="en-GB" dirty="0" smtClean="0">
                <a:latin typeface="Calibri" panose="020F0502020204030204" pitchFamily="34" charset="0"/>
                <a:cs typeface="Calibri" panose="020F0502020204030204" pitchFamily="34" charset="0"/>
              </a:rPr>
              <a:t>(</a:t>
            </a:r>
            <a:r>
              <a:rPr lang="en-GB" dirty="0" err="1" smtClean="0">
                <a:latin typeface="Calibri" panose="020F0502020204030204" pitchFamily="34" charset="0"/>
                <a:cs typeface="Calibri" panose="020F0502020204030204" pitchFamily="34" charset="0"/>
              </a:rPr>
              <a:t>ler</a:t>
            </a:r>
            <a:r>
              <a:rPr lang="en-GB" dirty="0" smtClean="0">
                <a:latin typeface="Calibri" panose="020F0502020204030204" pitchFamily="34" charset="0"/>
                <a:cs typeface="Calibri" panose="020F0502020204030204" pitchFamily="34" charset="0"/>
              </a:rPr>
              <a:t>)</a:t>
            </a:r>
            <a:endParaRPr lang="tr-TR" dirty="0" smtClean="0">
              <a:latin typeface="Calibri" panose="020F0502020204030204" pitchFamily="34" charset="0"/>
              <a:cs typeface="Calibri" panose="020F0502020204030204" pitchFamily="34" charset="0"/>
            </a:endParaRPr>
          </a:p>
          <a:p>
            <a:pPr marL="0" indent="-57150">
              <a:buNone/>
            </a:pPr>
            <a:endParaRPr lang="tr-TR" b="1" dirty="0" smtClean="0"/>
          </a:p>
        </p:txBody>
      </p:sp>
    </p:spTree>
    <p:extLst>
      <p:ext uri="{BB962C8B-B14F-4D97-AF65-F5344CB8AC3E}">
        <p14:creationId xmlns:p14="http://schemas.microsoft.com/office/powerpoint/2010/main" val="2147130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4"/>
            <a:ext cx="10515600" cy="4448175"/>
          </a:xfrm>
        </p:spPr>
        <p:txBody>
          <a:bodyPr>
            <a:normAutofit/>
          </a:bodyPr>
          <a:lstStyle/>
          <a:p>
            <a:pPr marL="0" indent="-57150">
              <a:buNone/>
            </a:pPr>
            <a:r>
              <a:rPr lang="tr-TR" b="1" dirty="0" smtClean="0"/>
              <a:t>Artık Değer (</a:t>
            </a:r>
            <a:r>
              <a:rPr lang="tr-TR" b="1" i="1" dirty="0" err="1" smtClean="0"/>
              <a:t>mehrwert</a:t>
            </a:r>
            <a:r>
              <a:rPr lang="tr-TR" b="1" i="1" dirty="0" smtClean="0"/>
              <a:t>, </a:t>
            </a:r>
            <a:r>
              <a:rPr lang="tr-TR" b="1" i="1" dirty="0" err="1" smtClean="0"/>
              <a:t>surplus</a:t>
            </a:r>
            <a:r>
              <a:rPr lang="tr-TR" b="1" i="1" dirty="0" smtClean="0"/>
              <a:t> </a:t>
            </a:r>
            <a:r>
              <a:rPr lang="tr-TR" b="1" i="1" dirty="0" err="1" smtClean="0"/>
              <a:t>value</a:t>
            </a:r>
            <a:r>
              <a:rPr lang="tr-TR" b="1" dirty="0" smtClean="0"/>
              <a:t>) Kuramı:</a:t>
            </a:r>
          </a:p>
          <a:p>
            <a:pPr marL="0" indent="-57150">
              <a:buNone/>
            </a:pPr>
            <a:endParaRPr lang="tr-TR" b="1" dirty="0"/>
          </a:p>
          <a:p>
            <a:pPr marL="0" indent="0">
              <a:buNone/>
            </a:pPr>
            <a:r>
              <a:rPr lang="tr-TR" u="sng" dirty="0" smtClean="0">
                <a:latin typeface="Calibri" panose="020F0502020204030204" pitchFamily="34" charset="0"/>
                <a:cs typeface="Calibri" panose="020F0502020204030204" pitchFamily="34" charset="0"/>
              </a:rPr>
              <a:t>Emek </a:t>
            </a:r>
            <a:r>
              <a:rPr lang="tr-TR" i="1" u="sng" dirty="0">
                <a:latin typeface="Calibri" panose="020F0502020204030204" pitchFamily="34" charset="0"/>
                <a:cs typeface="Calibri" panose="020F0502020204030204" pitchFamily="34" charset="0"/>
              </a:rPr>
              <a:t>[</a:t>
            </a:r>
            <a:r>
              <a:rPr lang="tr-TR" i="1" u="sng" dirty="0" err="1" smtClean="0">
                <a:latin typeface="Calibri" panose="020F0502020204030204" pitchFamily="34" charset="0"/>
                <a:cs typeface="Calibri" panose="020F0502020204030204" pitchFamily="34" charset="0"/>
              </a:rPr>
              <a:t>labour</a:t>
            </a:r>
            <a:r>
              <a:rPr lang="tr-TR" i="1" u="sng" dirty="0">
                <a:latin typeface="Calibri" panose="020F0502020204030204" pitchFamily="34" charset="0"/>
                <a:cs typeface="Calibri" panose="020F0502020204030204" pitchFamily="34" charset="0"/>
              </a:rPr>
              <a:t>]</a:t>
            </a:r>
            <a:r>
              <a:rPr lang="tr-TR" u="sng" dirty="0" smtClean="0">
                <a:latin typeface="Calibri" panose="020F0502020204030204" pitchFamily="34" charset="0"/>
                <a:cs typeface="Calibri" panose="020F0502020204030204" pitchFamily="34" charset="0"/>
              </a:rPr>
              <a:t> vs. işgücü </a:t>
            </a:r>
            <a:r>
              <a:rPr lang="tr-TR" i="1" u="sng" dirty="0">
                <a:latin typeface="Calibri" panose="020F0502020204030204" pitchFamily="34" charset="0"/>
                <a:cs typeface="Calibri" panose="020F0502020204030204" pitchFamily="34" charset="0"/>
              </a:rPr>
              <a:t>[</a:t>
            </a:r>
            <a:r>
              <a:rPr lang="tr-TR" i="1" u="sng" dirty="0" err="1" smtClean="0">
                <a:latin typeface="Calibri" panose="020F0502020204030204" pitchFamily="34" charset="0"/>
                <a:cs typeface="Calibri" panose="020F0502020204030204" pitchFamily="34" charset="0"/>
              </a:rPr>
              <a:t>labour</a:t>
            </a:r>
            <a:r>
              <a:rPr lang="tr-TR" i="1" u="sng" dirty="0" smtClean="0">
                <a:latin typeface="Calibri" panose="020F0502020204030204" pitchFamily="34" charset="0"/>
                <a:cs typeface="Calibri" panose="020F0502020204030204" pitchFamily="34" charset="0"/>
              </a:rPr>
              <a:t> </a:t>
            </a:r>
            <a:r>
              <a:rPr lang="tr-TR" i="1" u="sng" dirty="0" err="1" smtClean="0">
                <a:latin typeface="Calibri" panose="020F0502020204030204" pitchFamily="34" charset="0"/>
                <a:cs typeface="Calibri" panose="020F0502020204030204" pitchFamily="34" charset="0"/>
              </a:rPr>
              <a:t>power</a:t>
            </a:r>
            <a:r>
              <a:rPr lang="tr-TR" i="1" u="sng" dirty="0" smtClean="0">
                <a:latin typeface="Calibri" panose="020F0502020204030204" pitchFamily="34" charset="0"/>
                <a:cs typeface="Calibri" panose="020F0502020204030204" pitchFamily="34" charset="0"/>
              </a:rPr>
              <a:t>]</a:t>
            </a:r>
          </a:p>
          <a:p>
            <a:endParaRPr lang="tr-TR" dirty="0" smtClean="0"/>
          </a:p>
          <a:p>
            <a:r>
              <a:rPr lang="tr-TR" b="1" dirty="0" smtClean="0"/>
              <a:t>Artık</a:t>
            </a:r>
            <a:r>
              <a:rPr lang="en-GB" b="1" dirty="0" smtClean="0"/>
              <a:t> </a:t>
            </a:r>
            <a:r>
              <a:rPr lang="tr-TR" b="1" dirty="0" smtClean="0"/>
              <a:t>değer</a:t>
            </a:r>
            <a:r>
              <a:rPr lang="tr-TR" dirty="0" smtClean="0"/>
              <a:t> </a:t>
            </a:r>
            <a:r>
              <a:rPr lang="tr-TR" dirty="0" smtClean="0">
                <a:latin typeface="Calibri" panose="020F0502020204030204" pitchFamily="34" charset="0"/>
                <a:cs typeface="Calibri" panose="020F0502020204030204" pitchFamily="34" charset="0"/>
              </a:rPr>
              <a:t>≡ Emek sürecinde yaratılan </a:t>
            </a:r>
            <a:r>
              <a:rPr lang="tr-TR" i="1" dirty="0" smtClean="0">
                <a:latin typeface="Calibri" panose="020F0502020204030204" pitchFamily="34" charset="0"/>
                <a:cs typeface="Calibri" panose="020F0502020204030204" pitchFamily="34" charset="0"/>
              </a:rPr>
              <a:t>değer</a:t>
            </a:r>
            <a:r>
              <a:rPr lang="tr-TR" dirty="0" smtClean="0">
                <a:latin typeface="Calibri" panose="020F0502020204030204" pitchFamily="34" charset="0"/>
                <a:cs typeface="Calibri" panose="020F0502020204030204" pitchFamily="34" charset="0"/>
              </a:rPr>
              <a:t> – İşgücünün </a:t>
            </a:r>
            <a:r>
              <a:rPr lang="tr-TR" i="1" dirty="0" smtClean="0">
                <a:latin typeface="Calibri" panose="020F0502020204030204" pitchFamily="34" charset="0"/>
                <a:cs typeface="Calibri" panose="020F0502020204030204" pitchFamily="34" charset="0"/>
              </a:rPr>
              <a:t>fiyatı</a:t>
            </a:r>
            <a:endParaRPr lang="tr-TR" i="1" dirty="0" smtClean="0"/>
          </a:p>
          <a:p>
            <a:pPr marL="0" indent="0">
              <a:buNone/>
            </a:pPr>
            <a:r>
              <a:rPr lang="en-GB" dirty="0"/>
              <a:t>	</a:t>
            </a:r>
            <a:r>
              <a:rPr lang="en-GB" dirty="0" smtClean="0"/>
              <a:t>			</a:t>
            </a:r>
            <a:r>
              <a:rPr lang="en-GB" sz="2400" dirty="0" smtClean="0"/>
              <a:t>(“</a:t>
            </a:r>
            <a:r>
              <a:rPr lang="en-GB" sz="2400" dirty="0" err="1" smtClean="0"/>
              <a:t>faydalı</a:t>
            </a:r>
            <a:r>
              <a:rPr lang="en-GB" sz="2400" dirty="0" smtClean="0"/>
              <a:t> </a:t>
            </a:r>
            <a:r>
              <a:rPr lang="en-GB" sz="2400" dirty="0" err="1" smtClean="0"/>
              <a:t>emek</a:t>
            </a:r>
            <a:r>
              <a:rPr lang="en-GB" sz="2400" dirty="0" smtClean="0"/>
              <a:t>”)	-	(“</a:t>
            </a:r>
            <a:r>
              <a:rPr lang="en-GB" sz="2400" dirty="0" err="1" smtClean="0"/>
              <a:t>soyut</a:t>
            </a:r>
            <a:r>
              <a:rPr lang="en-GB" sz="2400" dirty="0" smtClean="0"/>
              <a:t> </a:t>
            </a:r>
            <a:r>
              <a:rPr lang="en-GB" sz="2400" dirty="0" err="1" smtClean="0"/>
              <a:t>emek</a:t>
            </a:r>
            <a:r>
              <a:rPr lang="en-GB" sz="2400" dirty="0" smtClean="0"/>
              <a:t>”</a:t>
            </a:r>
            <a:r>
              <a:rPr lang="en-GB" dirty="0" smtClean="0"/>
              <a:t>)</a:t>
            </a:r>
            <a:endParaRPr lang="tr-TR" dirty="0" smtClean="0"/>
          </a:p>
          <a:p>
            <a:pPr marL="0" indent="0">
              <a:buNone/>
            </a:pPr>
            <a:r>
              <a:rPr lang="tr-TR" dirty="0" smtClean="0"/>
              <a:t>DİKKAT!</a:t>
            </a:r>
          </a:p>
          <a:p>
            <a:r>
              <a:rPr lang="tr-TR" dirty="0" smtClean="0"/>
              <a:t>Fiyat(</a:t>
            </a:r>
            <a:r>
              <a:rPr lang="tr-TR" dirty="0" err="1" smtClean="0"/>
              <a:t>lar</a:t>
            </a:r>
            <a:r>
              <a:rPr lang="tr-TR" dirty="0" smtClean="0"/>
              <a:t>) </a:t>
            </a:r>
            <a:r>
              <a:rPr lang="tr-TR" dirty="0" smtClean="0">
                <a:latin typeface="Calibri" panose="020F0502020204030204" pitchFamily="34" charset="0"/>
                <a:cs typeface="Calibri" panose="020F0502020204030204" pitchFamily="34" charset="0"/>
              </a:rPr>
              <a:t>≠ Değer</a:t>
            </a:r>
            <a:r>
              <a:rPr lang="en-GB" dirty="0" smtClean="0">
                <a:latin typeface="Calibri" panose="020F0502020204030204" pitchFamily="34" charset="0"/>
                <a:cs typeface="Calibri" panose="020F0502020204030204" pitchFamily="34" charset="0"/>
              </a:rPr>
              <a:t>(</a:t>
            </a:r>
            <a:r>
              <a:rPr lang="en-GB" dirty="0" err="1" smtClean="0">
                <a:latin typeface="Calibri" panose="020F0502020204030204" pitchFamily="34" charset="0"/>
                <a:cs typeface="Calibri" panose="020F0502020204030204" pitchFamily="34" charset="0"/>
              </a:rPr>
              <a:t>ler</a:t>
            </a:r>
            <a:r>
              <a:rPr lang="en-GB" dirty="0" smtClean="0">
                <a:latin typeface="Calibri" panose="020F0502020204030204" pitchFamily="34" charset="0"/>
                <a:cs typeface="Calibri" panose="020F0502020204030204" pitchFamily="34" charset="0"/>
              </a:rPr>
              <a:t>)</a:t>
            </a:r>
            <a:endParaRPr lang="tr-TR" dirty="0" smtClean="0">
              <a:latin typeface="Calibri" panose="020F0502020204030204" pitchFamily="34" charset="0"/>
              <a:cs typeface="Calibri" panose="020F0502020204030204" pitchFamily="34" charset="0"/>
            </a:endParaRPr>
          </a:p>
          <a:p>
            <a:pPr marL="0" indent="-57150">
              <a:buNone/>
            </a:pPr>
            <a:endParaRPr lang="tr-TR" b="1" dirty="0" smtClean="0"/>
          </a:p>
        </p:txBody>
      </p:sp>
    </p:spTree>
    <p:extLst>
      <p:ext uri="{BB962C8B-B14F-4D97-AF65-F5344CB8AC3E}">
        <p14:creationId xmlns:p14="http://schemas.microsoft.com/office/powerpoint/2010/main" val="29705368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4"/>
            <a:ext cx="10515600" cy="4448175"/>
          </a:xfrm>
        </p:spPr>
        <p:txBody>
          <a:bodyPr>
            <a:normAutofit/>
          </a:bodyPr>
          <a:lstStyle/>
          <a:p>
            <a:pPr marL="0" indent="-57150">
              <a:buNone/>
            </a:pPr>
            <a:r>
              <a:rPr lang="tr-TR" b="1" dirty="0" smtClean="0"/>
              <a:t>Artık Değer (</a:t>
            </a:r>
            <a:r>
              <a:rPr lang="tr-TR" b="1" i="1" dirty="0" err="1" smtClean="0"/>
              <a:t>mehrwert</a:t>
            </a:r>
            <a:r>
              <a:rPr lang="tr-TR" b="1" i="1" dirty="0" smtClean="0"/>
              <a:t>, </a:t>
            </a:r>
            <a:r>
              <a:rPr lang="tr-TR" b="1" i="1" dirty="0" err="1" smtClean="0"/>
              <a:t>surplus</a:t>
            </a:r>
            <a:r>
              <a:rPr lang="tr-TR" b="1" i="1" dirty="0" smtClean="0"/>
              <a:t> </a:t>
            </a:r>
            <a:r>
              <a:rPr lang="tr-TR" b="1" i="1" dirty="0" err="1" smtClean="0"/>
              <a:t>value</a:t>
            </a:r>
            <a:r>
              <a:rPr lang="tr-TR" b="1" dirty="0" smtClean="0"/>
              <a:t>) Kuramı:</a:t>
            </a:r>
          </a:p>
          <a:p>
            <a:pPr marL="0" indent="-57150">
              <a:buNone/>
            </a:pPr>
            <a:endParaRPr lang="tr-TR" b="1" dirty="0"/>
          </a:p>
          <a:p>
            <a:pPr marL="0" indent="0">
              <a:buNone/>
            </a:pPr>
            <a:r>
              <a:rPr lang="tr-TR" u="sng" dirty="0" smtClean="0">
                <a:latin typeface="Calibri" panose="020F0502020204030204" pitchFamily="34" charset="0"/>
                <a:cs typeface="Calibri" panose="020F0502020204030204" pitchFamily="34" charset="0"/>
              </a:rPr>
              <a:t>Emek </a:t>
            </a:r>
            <a:r>
              <a:rPr lang="tr-TR" i="1" u="sng" dirty="0">
                <a:latin typeface="Calibri" panose="020F0502020204030204" pitchFamily="34" charset="0"/>
                <a:cs typeface="Calibri" panose="020F0502020204030204" pitchFamily="34" charset="0"/>
              </a:rPr>
              <a:t>[</a:t>
            </a:r>
            <a:r>
              <a:rPr lang="tr-TR" i="1" u="sng" dirty="0" err="1" smtClean="0">
                <a:latin typeface="Calibri" panose="020F0502020204030204" pitchFamily="34" charset="0"/>
                <a:cs typeface="Calibri" panose="020F0502020204030204" pitchFamily="34" charset="0"/>
              </a:rPr>
              <a:t>labour</a:t>
            </a:r>
            <a:r>
              <a:rPr lang="tr-TR" i="1" u="sng" dirty="0">
                <a:latin typeface="Calibri" panose="020F0502020204030204" pitchFamily="34" charset="0"/>
                <a:cs typeface="Calibri" panose="020F0502020204030204" pitchFamily="34" charset="0"/>
              </a:rPr>
              <a:t>]</a:t>
            </a:r>
            <a:r>
              <a:rPr lang="tr-TR" u="sng" dirty="0" smtClean="0">
                <a:latin typeface="Calibri" panose="020F0502020204030204" pitchFamily="34" charset="0"/>
                <a:cs typeface="Calibri" panose="020F0502020204030204" pitchFamily="34" charset="0"/>
              </a:rPr>
              <a:t> vs. işgücü </a:t>
            </a:r>
            <a:r>
              <a:rPr lang="tr-TR" i="1" u="sng" dirty="0">
                <a:latin typeface="Calibri" panose="020F0502020204030204" pitchFamily="34" charset="0"/>
                <a:cs typeface="Calibri" panose="020F0502020204030204" pitchFamily="34" charset="0"/>
              </a:rPr>
              <a:t>[</a:t>
            </a:r>
            <a:r>
              <a:rPr lang="tr-TR" i="1" u="sng" dirty="0" err="1" smtClean="0">
                <a:latin typeface="Calibri" panose="020F0502020204030204" pitchFamily="34" charset="0"/>
                <a:cs typeface="Calibri" panose="020F0502020204030204" pitchFamily="34" charset="0"/>
              </a:rPr>
              <a:t>labour</a:t>
            </a:r>
            <a:r>
              <a:rPr lang="tr-TR" i="1" u="sng" dirty="0" smtClean="0">
                <a:latin typeface="Calibri" panose="020F0502020204030204" pitchFamily="34" charset="0"/>
                <a:cs typeface="Calibri" panose="020F0502020204030204" pitchFamily="34" charset="0"/>
              </a:rPr>
              <a:t> </a:t>
            </a:r>
            <a:r>
              <a:rPr lang="tr-TR" i="1" u="sng" dirty="0" err="1" smtClean="0">
                <a:latin typeface="Calibri" panose="020F0502020204030204" pitchFamily="34" charset="0"/>
                <a:cs typeface="Calibri" panose="020F0502020204030204" pitchFamily="34" charset="0"/>
              </a:rPr>
              <a:t>power</a:t>
            </a:r>
            <a:r>
              <a:rPr lang="tr-TR" i="1" u="sng" dirty="0" smtClean="0">
                <a:latin typeface="Calibri" panose="020F0502020204030204" pitchFamily="34" charset="0"/>
                <a:cs typeface="Calibri" panose="020F0502020204030204" pitchFamily="34" charset="0"/>
              </a:rPr>
              <a:t>]</a:t>
            </a:r>
          </a:p>
          <a:p>
            <a:endParaRPr lang="tr-TR" dirty="0" smtClean="0"/>
          </a:p>
          <a:p>
            <a:r>
              <a:rPr lang="tr-TR" b="1" dirty="0" smtClean="0"/>
              <a:t>Artık</a:t>
            </a:r>
            <a:r>
              <a:rPr lang="en-GB" b="1" dirty="0" smtClean="0"/>
              <a:t> </a:t>
            </a:r>
            <a:r>
              <a:rPr lang="tr-TR" b="1" dirty="0" smtClean="0"/>
              <a:t>değer</a:t>
            </a:r>
            <a:r>
              <a:rPr lang="tr-TR" dirty="0" smtClean="0"/>
              <a:t> </a:t>
            </a:r>
            <a:r>
              <a:rPr lang="tr-TR" dirty="0" smtClean="0">
                <a:latin typeface="Calibri" panose="020F0502020204030204" pitchFamily="34" charset="0"/>
                <a:cs typeface="Calibri" panose="020F0502020204030204" pitchFamily="34" charset="0"/>
              </a:rPr>
              <a:t>≡ Emek sürecinde yaratılan </a:t>
            </a:r>
            <a:r>
              <a:rPr lang="tr-TR" i="1" dirty="0" smtClean="0">
                <a:latin typeface="Calibri" panose="020F0502020204030204" pitchFamily="34" charset="0"/>
                <a:cs typeface="Calibri" panose="020F0502020204030204" pitchFamily="34" charset="0"/>
              </a:rPr>
              <a:t>değer</a:t>
            </a:r>
            <a:r>
              <a:rPr lang="tr-TR" dirty="0" smtClean="0">
                <a:latin typeface="Calibri" panose="020F0502020204030204" pitchFamily="34" charset="0"/>
                <a:cs typeface="Calibri" panose="020F0502020204030204" pitchFamily="34" charset="0"/>
              </a:rPr>
              <a:t> – İşgücünün </a:t>
            </a:r>
            <a:r>
              <a:rPr lang="tr-TR" i="1" dirty="0" smtClean="0">
                <a:latin typeface="Calibri" panose="020F0502020204030204" pitchFamily="34" charset="0"/>
                <a:cs typeface="Calibri" panose="020F0502020204030204" pitchFamily="34" charset="0"/>
              </a:rPr>
              <a:t>fiyatı</a:t>
            </a:r>
            <a:endParaRPr lang="tr-TR" i="1" dirty="0" smtClean="0"/>
          </a:p>
          <a:p>
            <a:pPr marL="0" indent="0">
              <a:buNone/>
            </a:pPr>
            <a:endParaRPr lang="tr-TR" dirty="0" smtClean="0"/>
          </a:p>
          <a:p>
            <a:pPr marL="0" indent="0">
              <a:buNone/>
            </a:pPr>
            <a:r>
              <a:rPr lang="tr-TR" dirty="0" smtClean="0"/>
              <a:t>DİKKAT!</a:t>
            </a:r>
          </a:p>
          <a:p>
            <a:r>
              <a:rPr lang="tr-TR" dirty="0" smtClean="0"/>
              <a:t>Fiyat(</a:t>
            </a:r>
            <a:r>
              <a:rPr lang="tr-TR" dirty="0" err="1" smtClean="0"/>
              <a:t>lar</a:t>
            </a:r>
            <a:r>
              <a:rPr lang="tr-TR" dirty="0" smtClean="0"/>
              <a:t>) </a:t>
            </a:r>
            <a:r>
              <a:rPr lang="tr-TR" dirty="0" smtClean="0">
                <a:latin typeface="Calibri" panose="020F0502020204030204" pitchFamily="34" charset="0"/>
                <a:cs typeface="Calibri" panose="020F0502020204030204" pitchFamily="34" charset="0"/>
              </a:rPr>
              <a:t>≠ Değer</a:t>
            </a:r>
            <a:r>
              <a:rPr lang="en-GB" dirty="0" smtClean="0">
                <a:latin typeface="Calibri" panose="020F0502020204030204" pitchFamily="34" charset="0"/>
                <a:cs typeface="Calibri" panose="020F0502020204030204" pitchFamily="34" charset="0"/>
              </a:rPr>
              <a:t>(</a:t>
            </a:r>
            <a:r>
              <a:rPr lang="en-GB" dirty="0" err="1" smtClean="0">
                <a:latin typeface="Calibri" panose="020F0502020204030204" pitchFamily="34" charset="0"/>
                <a:cs typeface="Calibri" panose="020F0502020204030204" pitchFamily="34" charset="0"/>
              </a:rPr>
              <a:t>ler</a:t>
            </a:r>
            <a:r>
              <a:rPr lang="en-GB" dirty="0" smtClean="0">
                <a:latin typeface="Calibri" panose="020F0502020204030204" pitchFamily="34" charset="0"/>
                <a:cs typeface="Calibri" panose="020F0502020204030204" pitchFamily="34" charset="0"/>
              </a:rPr>
              <a:t>)</a:t>
            </a:r>
            <a:endParaRPr lang="tr-TR" dirty="0" smtClean="0">
              <a:latin typeface="Calibri" panose="020F0502020204030204" pitchFamily="34" charset="0"/>
              <a:cs typeface="Calibri" panose="020F0502020204030204" pitchFamily="34" charset="0"/>
            </a:endParaRPr>
          </a:p>
          <a:p>
            <a:pPr marL="0" indent="-57150">
              <a:buNone/>
            </a:pPr>
            <a:endParaRPr lang="tr-TR" b="1" dirty="0" smtClean="0"/>
          </a:p>
        </p:txBody>
      </p:sp>
      <p:sp>
        <p:nvSpPr>
          <p:cNvPr id="4" name="Oval 3"/>
          <p:cNvSpPr/>
          <p:nvPr/>
        </p:nvSpPr>
        <p:spPr>
          <a:xfrm>
            <a:off x="1073426" y="3617843"/>
            <a:ext cx="1855304" cy="102041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a:stCxn id="4" idx="6"/>
          </p:cNvCxnSpPr>
          <p:nvPr/>
        </p:nvCxnSpPr>
        <p:spPr>
          <a:xfrm>
            <a:off x="2928730" y="4128052"/>
            <a:ext cx="3949148" cy="10933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70644" y="5062330"/>
            <a:ext cx="3949148" cy="523220"/>
          </a:xfrm>
          <a:prstGeom prst="rect">
            <a:avLst/>
          </a:prstGeom>
          <a:noFill/>
        </p:spPr>
        <p:txBody>
          <a:bodyPr wrap="square" rtlCol="0">
            <a:spAutoFit/>
          </a:bodyPr>
          <a:lstStyle/>
          <a:p>
            <a:r>
              <a:rPr lang="en-GB" sz="2800" dirty="0" err="1" smtClean="0"/>
              <a:t>İşçiye</a:t>
            </a:r>
            <a:r>
              <a:rPr lang="en-GB" sz="2800" dirty="0" smtClean="0"/>
              <a:t> </a:t>
            </a:r>
            <a:r>
              <a:rPr lang="en-GB" sz="2800" dirty="0" err="1" smtClean="0"/>
              <a:t>ödenmeyen</a:t>
            </a:r>
            <a:r>
              <a:rPr lang="en-GB" sz="2800" dirty="0" smtClean="0"/>
              <a:t> </a:t>
            </a:r>
            <a:r>
              <a:rPr lang="en-GB" sz="2800" dirty="0" err="1" smtClean="0"/>
              <a:t>kısım</a:t>
            </a:r>
            <a:endParaRPr lang="en-GB" sz="2800" dirty="0"/>
          </a:p>
        </p:txBody>
      </p:sp>
    </p:spTree>
    <p:extLst>
      <p:ext uri="{BB962C8B-B14F-4D97-AF65-F5344CB8AC3E}">
        <p14:creationId xmlns:p14="http://schemas.microsoft.com/office/powerpoint/2010/main" val="38155135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4"/>
            <a:ext cx="10515600" cy="4448175"/>
          </a:xfrm>
        </p:spPr>
        <p:txBody>
          <a:bodyPr>
            <a:normAutofit/>
          </a:bodyPr>
          <a:lstStyle/>
          <a:p>
            <a:pPr marL="0" indent="-57150">
              <a:buNone/>
            </a:pPr>
            <a:r>
              <a:rPr lang="tr-TR" b="1" dirty="0" smtClean="0"/>
              <a:t>Artık Değer (</a:t>
            </a:r>
            <a:r>
              <a:rPr lang="tr-TR" b="1" i="1" dirty="0" err="1" smtClean="0"/>
              <a:t>mehrwert</a:t>
            </a:r>
            <a:r>
              <a:rPr lang="tr-TR" b="1" i="1" dirty="0" smtClean="0"/>
              <a:t>, </a:t>
            </a:r>
            <a:r>
              <a:rPr lang="tr-TR" b="1" i="1" dirty="0" err="1" smtClean="0"/>
              <a:t>surplus</a:t>
            </a:r>
            <a:r>
              <a:rPr lang="tr-TR" b="1" i="1" dirty="0" smtClean="0"/>
              <a:t> </a:t>
            </a:r>
            <a:r>
              <a:rPr lang="tr-TR" b="1" i="1" dirty="0" err="1" smtClean="0"/>
              <a:t>value</a:t>
            </a:r>
            <a:r>
              <a:rPr lang="tr-TR" b="1" dirty="0" smtClean="0"/>
              <a:t>) Kuramı:</a:t>
            </a:r>
          </a:p>
          <a:p>
            <a:pPr marL="0" indent="-57150">
              <a:buNone/>
            </a:pPr>
            <a:endParaRPr lang="tr-TR" b="1" dirty="0"/>
          </a:p>
          <a:p>
            <a:r>
              <a:rPr lang="tr-TR" dirty="0" smtClean="0">
                <a:latin typeface="Calibri" panose="020F0502020204030204" pitchFamily="34" charset="0"/>
                <a:cs typeface="Calibri" panose="020F0502020204030204" pitchFamily="34" charset="0"/>
              </a:rPr>
              <a:t>Kapitalizm artık değerin </a:t>
            </a:r>
            <a:r>
              <a:rPr lang="tr-TR" dirty="0" err="1" smtClean="0">
                <a:latin typeface="Calibri" panose="020F0502020204030204" pitchFamily="34" charset="0"/>
                <a:cs typeface="Calibri" panose="020F0502020204030204" pitchFamily="34" charset="0"/>
              </a:rPr>
              <a:t>prolet</a:t>
            </a:r>
            <a:r>
              <a:rPr lang="en-GB" dirty="0" smtClean="0">
                <a:latin typeface="Calibri" panose="020F0502020204030204" pitchFamily="34" charset="0"/>
                <a:cs typeface="Calibri" panose="020F0502020204030204" pitchFamily="34" charset="0"/>
              </a:rPr>
              <a:t>e</a:t>
            </a:r>
            <a:r>
              <a:rPr lang="tr-TR" dirty="0" err="1" smtClean="0">
                <a:latin typeface="Calibri" panose="020F0502020204030204" pitchFamily="34" charset="0"/>
                <a:cs typeface="Calibri" panose="020F0502020204030204" pitchFamily="34" charset="0"/>
              </a:rPr>
              <a:t>ryadan</a:t>
            </a:r>
            <a:r>
              <a:rPr lang="tr-TR" dirty="0" smtClean="0">
                <a:latin typeface="Calibri" panose="020F0502020204030204" pitchFamily="34" charset="0"/>
                <a:cs typeface="Calibri" panose="020F0502020204030204" pitchFamily="34" charset="0"/>
              </a:rPr>
              <a:t> alınıp kapitalistlere aktarılmasını </a:t>
            </a:r>
            <a:r>
              <a:rPr lang="tr-TR" b="1" u="sng" dirty="0" smtClean="0">
                <a:latin typeface="Calibri" panose="020F0502020204030204" pitchFamily="34" charset="0"/>
                <a:cs typeface="Calibri" panose="020F0502020204030204" pitchFamily="34" charset="0"/>
              </a:rPr>
              <a:t>ve</a:t>
            </a:r>
            <a:r>
              <a:rPr lang="tr-TR" dirty="0" smtClean="0">
                <a:latin typeface="Calibri" panose="020F0502020204030204" pitchFamily="34" charset="0"/>
                <a:cs typeface="Calibri" panose="020F0502020204030204" pitchFamily="34" charset="0"/>
              </a:rPr>
              <a:t> bu gerçekliğin gizlenmesini sağlar.</a:t>
            </a:r>
          </a:p>
          <a:p>
            <a:pPr marL="0" indent="0">
              <a:buNone/>
            </a:pPr>
            <a:endParaRPr lang="en-GB" b="1" dirty="0" smtClean="0"/>
          </a:p>
          <a:p>
            <a:pPr marL="0" indent="0">
              <a:buNone/>
            </a:pPr>
            <a:r>
              <a:rPr lang="tr-TR" b="1" dirty="0" smtClean="0"/>
              <a:t>Soru</a:t>
            </a:r>
            <a:r>
              <a:rPr lang="en-GB" b="1" dirty="0" smtClean="0"/>
              <a:t> 1</a:t>
            </a:r>
            <a:r>
              <a:rPr lang="tr-TR" b="1" dirty="0" smtClean="0"/>
              <a:t>: </a:t>
            </a:r>
            <a:r>
              <a:rPr lang="tr-TR" dirty="0" smtClean="0"/>
              <a:t>Neden kimse bu «toplumsal hırsızlı</a:t>
            </a:r>
            <a:r>
              <a:rPr lang="en-GB" dirty="0" smtClean="0"/>
              <a:t>k</a:t>
            </a:r>
            <a:r>
              <a:rPr lang="tr-TR" dirty="0" smtClean="0"/>
              <a:t>»</a:t>
            </a:r>
            <a:r>
              <a:rPr lang="en-GB" dirty="0" smtClean="0"/>
              <a:t>a</a:t>
            </a:r>
            <a:r>
              <a:rPr lang="tr-TR" dirty="0" smtClean="0"/>
              <a:t> karşı çık(a)</a:t>
            </a:r>
            <a:r>
              <a:rPr lang="tr-TR" dirty="0" err="1" smtClean="0"/>
              <a:t>mıyor</a:t>
            </a:r>
            <a:r>
              <a:rPr lang="tr-TR" dirty="0" smtClean="0"/>
              <a:t>?</a:t>
            </a:r>
            <a:endParaRPr lang="en-GB" dirty="0" smtClean="0"/>
          </a:p>
          <a:p>
            <a:pPr marL="0" indent="0">
              <a:buNone/>
            </a:pPr>
            <a:r>
              <a:rPr lang="en-GB" b="1" dirty="0" err="1" smtClean="0"/>
              <a:t>Soru</a:t>
            </a:r>
            <a:r>
              <a:rPr lang="en-GB" b="1" dirty="0" smtClean="0"/>
              <a:t> 2:</a:t>
            </a:r>
            <a:r>
              <a:rPr lang="en-GB" dirty="0" smtClean="0"/>
              <a:t> Tam </a:t>
            </a:r>
            <a:r>
              <a:rPr lang="en-GB" dirty="0" err="1" smtClean="0"/>
              <a:t>rekabet</a:t>
            </a:r>
            <a:r>
              <a:rPr lang="en-GB" dirty="0" smtClean="0"/>
              <a:t> </a:t>
            </a:r>
            <a:r>
              <a:rPr lang="en-GB" dirty="0" err="1" smtClean="0"/>
              <a:t>koşulları</a:t>
            </a:r>
            <a:r>
              <a:rPr lang="en-GB" dirty="0" smtClean="0"/>
              <a:t> </a:t>
            </a:r>
            <a:r>
              <a:rPr lang="en-GB" dirty="0" err="1" smtClean="0"/>
              <a:t>altında</a:t>
            </a:r>
            <a:r>
              <a:rPr lang="en-GB" dirty="0" smtClean="0"/>
              <a:t> </a:t>
            </a:r>
            <a:r>
              <a:rPr lang="en-GB" dirty="0" err="1" smtClean="0"/>
              <a:t>artık</a:t>
            </a:r>
            <a:r>
              <a:rPr lang="en-GB" dirty="0" smtClean="0"/>
              <a:t> </a:t>
            </a:r>
            <a:r>
              <a:rPr lang="en-GB" dirty="0" err="1" smtClean="0"/>
              <a:t>değer</a:t>
            </a:r>
            <a:r>
              <a:rPr lang="en-GB" dirty="0" smtClean="0"/>
              <a:t> </a:t>
            </a:r>
            <a:r>
              <a:rPr lang="en-GB" dirty="0" err="1" smtClean="0"/>
              <a:t>neden</a:t>
            </a:r>
            <a:r>
              <a:rPr lang="en-GB" dirty="0" smtClean="0"/>
              <a:t> </a:t>
            </a:r>
            <a:r>
              <a:rPr lang="en-GB" dirty="0" err="1" smtClean="0"/>
              <a:t>ortadan</a:t>
            </a:r>
            <a:r>
              <a:rPr lang="en-GB" dirty="0" smtClean="0"/>
              <a:t> </a:t>
            </a:r>
            <a:r>
              <a:rPr lang="en-GB" dirty="0" err="1" smtClean="0"/>
              <a:t>kalkmıyor</a:t>
            </a:r>
            <a:r>
              <a:rPr lang="en-GB" dirty="0" smtClean="0"/>
              <a:t>?</a:t>
            </a:r>
            <a:endParaRPr lang="tr-TR" dirty="0" smtClean="0"/>
          </a:p>
        </p:txBody>
      </p:sp>
    </p:spTree>
    <p:extLst>
      <p:ext uri="{BB962C8B-B14F-4D97-AF65-F5344CB8AC3E}">
        <p14:creationId xmlns:p14="http://schemas.microsoft.com/office/powerpoint/2010/main" val="28670904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4"/>
            <a:ext cx="10515600" cy="4448175"/>
          </a:xfrm>
        </p:spPr>
        <p:txBody>
          <a:bodyPr>
            <a:normAutofit/>
          </a:bodyPr>
          <a:lstStyle/>
          <a:p>
            <a:pPr marL="0" indent="-57150">
              <a:buNone/>
            </a:pPr>
            <a:r>
              <a:rPr lang="en-GB" b="1" dirty="0" smtClean="0"/>
              <a:t>(1) </a:t>
            </a:r>
            <a:r>
              <a:rPr lang="en-GB" b="1" dirty="0" err="1" smtClean="0"/>
              <a:t>Sınıf</a:t>
            </a:r>
            <a:r>
              <a:rPr lang="en-GB" b="1" dirty="0" smtClean="0"/>
              <a:t> </a:t>
            </a:r>
            <a:r>
              <a:rPr lang="en-GB" b="1" dirty="0" err="1"/>
              <a:t>b</a:t>
            </a:r>
            <a:r>
              <a:rPr lang="en-GB" b="1" dirty="0" err="1" smtClean="0"/>
              <a:t>ilinci</a:t>
            </a:r>
            <a:r>
              <a:rPr lang="en-GB" b="1" dirty="0" smtClean="0"/>
              <a:t> (</a:t>
            </a:r>
            <a:r>
              <a:rPr lang="en-GB" b="1" dirty="0" err="1" smtClean="0"/>
              <a:t>ya</a:t>
            </a:r>
            <a:r>
              <a:rPr lang="en-GB" b="1" dirty="0" smtClean="0"/>
              <a:t> da </a:t>
            </a:r>
            <a:r>
              <a:rPr lang="en-GB" b="1" dirty="0" err="1" smtClean="0"/>
              <a:t>bilinçsizliği</a:t>
            </a:r>
            <a:r>
              <a:rPr lang="en-GB" b="1" dirty="0" smtClean="0"/>
              <a:t>) </a:t>
            </a:r>
            <a:r>
              <a:rPr lang="en-GB" b="1" dirty="0" err="1" smtClean="0"/>
              <a:t>ve</a:t>
            </a:r>
            <a:r>
              <a:rPr lang="en-GB" b="1" dirty="0" smtClean="0"/>
              <a:t> </a:t>
            </a:r>
            <a:r>
              <a:rPr lang="en-GB" b="1" dirty="0" err="1"/>
              <a:t>i</a:t>
            </a:r>
            <a:r>
              <a:rPr lang="en-GB" b="1" dirty="0" err="1" smtClean="0"/>
              <a:t>deoloji</a:t>
            </a:r>
            <a:r>
              <a:rPr lang="en-GB" b="1" dirty="0" smtClean="0"/>
              <a:t>: </a:t>
            </a:r>
            <a:r>
              <a:rPr lang="tr-TR" b="1" dirty="0" smtClean="0"/>
              <a:t>«</a:t>
            </a:r>
            <a:r>
              <a:rPr lang="en-GB" b="1" dirty="0" err="1" smtClean="0"/>
              <a:t>Hakikat</a:t>
            </a:r>
            <a:r>
              <a:rPr lang="tr-TR" b="1" dirty="0" smtClean="0"/>
              <a:t>»</a:t>
            </a:r>
            <a:r>
              <a:rPr lang="en-GB" b="1" dirty="0" err="1" smtClean="0"/>
              <a:t>i</a:t>
            </a:r>
            <a:r>
              <a:rPr lang="tr-TR" b="1" dirty="0" smtClean="0"/>
              <a:t>n gizlenmesini engelleyen kurumlar</a:t>
            </a:r>
          </a:p>
          <a:p>
            <a:pPr marL="0" indent="-57150">
              <a:buNone/>
            </a:pPr>
            <a:endParaRPr lang="tr-TR" dirty="0"/>
          </a:p>
          <a:p>
            <a:pPr marL="400050" indent="-457200"/>
            <a:r>
              <a:rPr lang="tr-TR" dirty="0" smtClean="0"/>
              <a:t>Devlet ve burjuvazi</a:t>
            </a:r>
          </a:p>
          <a:p>
            <a:pPr marL="400050" indent="-457200"/>
            <a:r>
              <a:rPr lang="tr-TR" dirty="0" smtClean="0"/>
              <a:t>Eğitim kurumları</a:t>
            </a:r>
          </a:p>
          <a:p>
            <a:pPr marL="400050" indent="-457200"/>
            <a:r>
              <a:rPr lang="en-GB" dirty="0" smtClean="0"/>
              <a:t>Maddi h</a:t>
            </a:r>
            <a:r>
              <a:rPr lang="tr-TR" dirty="0" err="1" smtClean="0"/>
              <a:t>ukuk</a:t>
            </a:r>
            <a:endParaRPr lang="tr-TR" dirty="0" smtClean="0"/>
          </a:p>
          <a:p>
            <a:pPr marL="400050" indent="-457200"/>
            <a:r>
              <a:rPr lang="tr-TR" dirty="0" smtClean="0"/>
              <a:t>Dinler ve muhafazakâr kültür</a:t>
            </a:r>
          </a:p>
        </p:txBody>
      </p:sp>
      <p:sp>
        <p:nvSpPr>
          <p:cNvPr id="6" name="Sağ Ayraç 5"/>
          <p:cNvSpPr/>
          <p:nvPr/>
        </p:nvSpPr>
        <p:spPr>
          <a:xfrm>
            <a:off x="5651500" y="3078369"/>
            <a:ext cx="635000" cy="23495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Metin kutusu 6"/>
          <p:cNvSpPr txBox="1"/>
          <p:nvPr/>
        </p:nvSpPr>
        <p:spPr>
          <a:xfrm>
            <a:off x="6565900" y="2654300"/>
            <a:ext cx="3886200" cy="2585323"/>
          </a:xfrm>
          <a:prstGeom prst="rect">
            <a:avLst/>
          </a:prstGeom>
          <a:noFill/>
        </p:spPr>
        <p:txBody>
          <a:bodyPr wrap="square" rtlCol="0">
            <a:spAutoFit/>
          </a:bodyPr>
          <a:lstStyle/>
          <a:p>
            <a:r>
              <a:rPr lang="tr-TR" sz="2400" dirty="0" smtClean="0"/>
              <a:t>«</a:t>
            </a:r>
            <a:r>
              <a:rPr lang="en-GB" sz="2400" dirty="0" err="1" smtClean="0"/>
              <a:t>Hakikat</a:t>
            </a:r>
            <a:r>
              <a:rPr lang="tr-TR" sz="2400" dirty="0" smtClean="0"/>
              <a:t>»:</a:t>
            </a:r>
          </a:p>
          <a:p>
            <a:endParaRPr lang="tr-TR" sz="2400" dirty="0" smtClean="0"/>
          </a:p>
          <a:p>
            <a:pPr marL="342900" indent="-342900">
              <a:buFont typeface="Arial" panose="020B0604020202020204" pitchFamily="34" charset="0"/>
              <a:buChar char="•"/>
            </a:pPr>
            <a:r>
              <a:rPr lang="tr-TR" sz="2400" dirty="0" smtClean="0"/>
              <a:t>Artık değerin üretimi ve sınıflar arasında tahsisi</a:t>
            </a:r>
          </a:p>
          <a:p>
            <a:pPr marL="342900" indent="-342900">
              <a:buFont typeface="Arial" panose="020B0604020202020204" pitchFamily="34" charset="0"/>
              <a:buChar char="•"/>
            </a:pPr>
            <a:r>
              <a:rPr lang="tr-TR" sz="2400" dirty="0" smtClean="0"/>
              <a:t>Sömürü</a:t>
            </a:r>
          </a:p>
          <a:p>
            <a:pPr marL="342900" indent="-342900">
              <a:buFont typeface="Arial" panose="020B0604020202020204" pitchFamily="34" charset="0"/>
              <a:buChar char="•"/>
            </a:pPr>
            <a:r>
              <a:rPr lang="tr-TR" sz="2400" dirty="0" smtClean="0"/>
              <a:t>Sınıf savaşı</a:t>
            </a:r>
          </a:p>
          <a:p>
            <a:endParaRPr lang="en-US" dirty="0"/>
          </a:p>
        </p:txBody>
      </p:sp>
      <p:sp>
        <p:nvSpPr>
          <p:cNvPr id="9" name="Metin kutusu 8"/>
          <p:cNvSpPr txBox="1"/>
          <p:nvPr/>
        </p:nvSpPr>
        <p:spPr>
          <a:xfrm>
            <a:off x="4572000" y="5918199"/>
            <a:ext cx="2286000" cy="523220"/>
          </a:xfrm>
          <a:prstGeom prst="rect">
            <a:avLst/>
          </a:prstGeom>
          <a:noFill/>
        </p:spPr>
        <p:txBody>
          <a:bodyPr wrap="square" rtlCol="0">
            <a:spAutoFit/>
          </a:bodyPr>
          <a:lstStyle/>
          <a:p>
            <a:r>
              <a:rPr lang="tr-TR" sz="2800" b="1" dirty="0" smtClean="0"/>
              <a:t>Yabancılaşma</a:t>
            </a:r>
            <a:endParaRPr lang="en-US" sz="2800" b="1" dirty="0"/>
          </a:p>
        </p:txBody>
      </p:sp>
      <p:cxnSp>
        <p:nvCxnSpPr>
          <p:cNvPr id="11" name="Düz Ok Bağlayıcısı 10"/>
          <p:cNvCxnSpPr>
            <a:endCxn id="9" idx="3"/>
          </p:cNvCxnSpPr>
          <p:nvPr/>
        </p:nvCxnSpPr>
        <p:spPr>
          <a:xfrm flipH="1">
            <a:off x="6858000" y="5125453"/>
            <a:ext cx="721895" cy="1054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0568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5"/>
            <a:ext cx="5257800" cy="4351338"/>
          </a:xfrm>
        </p:spPr>
        <p:txBody>
          <a:bodyPr>
            <a:noAutofit/>
          </a:bodyPr>
          <a:lstStyle/>
          <a:p>
            <a:pPr marL="0" indent="-57150">
              <a:buNone/>
            </a:pPr>
            <a:endParaRPr lang="en-GB" sz="2500" i="1" dirty="0" smtClean="0"/>
          </a:p>
          <a:p>
            <a:pPr marL="0" indent="-57150">
              <a:buNone/>
            </a:pPr>
            <a:endParaRPr lang="en-GB" sz="2500" i="1" dirty="0"/>
          </a:p>
          <a:p>
            <a:pPr marL="0" indent="-57150">
              <a:buNone/>
            </a:pPr>
            <a:endParaRPr lang="en-GB" sz="2500" i="1" dirty="0" smtClean="0"/>
          </a:p>
          <a:p>
            <a:pPr marL="0" indent="-57150">
              <a:buNone/>
            </a:pPr>
            <a:endParaRPr lang="tr-TR" sz="2500" i="1" dirty="0"/>
          </a:p>
          <a:p>
            <a:pPr marL="0" indent="-57150">
              <a:buNone/>
            </a:pPr>
            <a:endParaRPr lang="tr-TR" sz="2500" i="1" dirty="0" smtClean="0"/>
          </a:p>
          <a:p>
            <a:pPr marL="0" indent="-57150">
              <a:buNone/>
            </a:pPr>
            <a:endParaRPr lang="tr-TR" sz="2500" i="1" dirty="0" smtClean="0"/>
          </a:p>
          <a:p>
            <a:pPr marL="0" indent="-57150">
              <a:buNone/>
            </a:pPr>
            <a:endParaRPr lang="tr-TR" sz="2500" i="1" dirty="0"/>
          </a:p>
          <a:p>
            <a:pPr marL="0" indent="-57150" algn="r">
              <a:buNone/>
            </a:pPr>
            <a:r>
              <a:rPr lang="en-GB" sz="2500" i="1" dirty="0" err="1" smtClean="0"/>
              <a:t>Kaynak</a:t>
            </a:r>
            <a:r>
              <a:rPr lang="tr-TR" sz="2500" i="1" dirty="0" smtClean="0"/>
              <a:t>:  </a:t>
            </a:r>
          </a:p>
          <a:p>
            <a:pPr marL="0" indent="-57150" algn="r">
              <a:buNone/>
            </a:pPr>
            <a:r>
              <a:rPr lang="tr-TR" sz="2500" i="1" dirty="0" err="1" smtClean="0"/>
              <a:t>The</a:t>
            </a:r>
            <a:r>
              <a:rPr lang="tr-TR" sz="2500" i="1" dirty="0" smtClean="0"/>
              <a:t> </a:t>
            </a:r>
            <a:r>
              <a:rPr lang="tr-TR" sz="2500" i="1" dirty="0" err="1" smtClean="0"/>
              <a:t>Pyramid</a:t>
            </a:r>
            <a:r>
              <a:rPr lang="tr-TR" sz="2500" i="1" dirty="0" smtClean="0"/>
              <a:t> of </a:t>
            </a:r>
            <a:r>
              <a:rPr lang="tr-TR" sz="2500" i="1" dirty="0" err="1" smtClean="0"/>
              <a:t>Capitalist</a:t>
            </a:r>
            <a:r>
              <a:rPr lang="tr-TR" sz="2500" i="1" dirty="0" smtClean="0"/>
              <a:t> </a:t>
            </a:r>
            <a:r>
              <a:rPr lang="tr-TR" sz="2500" i="1" dirty="0" err="1" smtClean="0"/>
              <a:t>System</a:t>
            </a:r>
            <a:endParaRPr lang="tr-TR" sz="2500" i="1" dirty="0" smtClean="0"/>
          </a:p>
          <a:p>
            <a:pPr marL="0" indent="-57150" algn="r">
              <a:buNone/>
            </a:pPr>
            <a:r>
              <a:rPr lang="tr-TR" sz="2500" i="1" dirty="0" err="1" smtClean="0"/>
              <a:t>Industrial</a:t>
            </a:r>
            <a:r>
              <a:rPr lang="tr-TR" sz="2500" i="1" dirty="0" smtClean="0"/>
              <a:t> </a:t>
            </a:r>
            <a:r>
              <a:rPr lang="tr-TR" sz="2500" i="1" dirty="0" err="1" smtClean="0"/>
              <a:t>Worker</a:t>
            </a:r>
            <a:r>
              <a:rPr lang="tr-TR" sz="2500" i="1" dirty="0" smtClean="0"/>
              <a:t>, 1911 </a:t>
            </a:r>
          </a:p>
          <a:p>
            <a:pPr marL="0" indent="-57150">
              <a:buNone/>
            </a:pPr>
            <a:endParaRPr lang="tr-TR" sz="2500" dirty="0" smtClean="0"/>
          </a:p>
        </p:txBody>
      </p:sp>
      <p:pic>
        <p:nvPicPr>
          <p:cNvPr id="5" name="Resim 4"/>
          <p:cNvPicPr>
            <a:picLocks noChangeAspect="1"/>
          </p:cNvPicPr>
          <p:nvPr/>
        </p:nvPicPr>
        <p:blipFill>
          <a:blip r:embed="rId2"/>
          <a:stretch>
            <a:fillRect/>
          </a:stretch>
        </p:blipFill>
        <p:spPr>
          <a:xfrm>
            <a:off x="7027289" y="694052"/>
            <a:ext cx="4623354" cy="5998847"/>
          </a:xfrm>
          <a:prstGeom prst="rect">
            <a:avLst/>
          </a:prstGeom>
        </p:spPr>
      </p:pic>
    </p:spTree>
    <p:extLst>
      <p:ext uri="{BB962C8B-B14F-4D97-AF65-F5344CB8AC3E}">
        <p14:creationId xmlns:p14="http://schemas.microsoft.com/office/powerpoint/2010/main" val="2901982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İktisatta</a:t>
            </a:r>
            <a:r>
              <a:rPr lang="en-GB" dirty="0"/>
              <a:t> Ana-</a:t>
            </a:r>
            <a:r>
              <a:rPr lang="en-GB" dirty="0" err="1"/>
              <a:t>akım</a:t>
            </a:r>
            <a:r>
              <a:rPr lang="en-GB" dirty="0"/>
              <a:t> (Mainstream) </a:t>
            </a:r>
            <a:r>
              <a:rPr lang="en-GB" dirty="0" err="1"/>
              <a:t>Sorunu</a:t>
            </a:r>
            <a:endParaRPr lang="en-GB" dirty="0"/>
          </a:p>
        </p:txBody>
      </p:sp>
      <p:sp>
        <p:nvSpPr>
          <p:cNvPr id="3" name="Content Placeholder 2"/>
          <p:cNvSpPr>
            <a:spLocks noGrp="1"/>
          </p:cNvSpPr>
          <p:nvPr>
            <p:ph idx="1"/>
          </p:nvPr>
        </p:nvSpPr>
        <p:spPr>
          <a:xfrm>
            <a:off x="838200" y="1825624"/>
            <a:ext cx="10515600" cy="4561923"/>
          </a:xfrm>
        </p:spPr>
        <p:txBody>
          <a:bodyPr>
            <a:normAutofit/>
          </a:bodyPr>
          <a:lstStyle/>
          <a:p>
            <a:pPr marL="0" indent="0">
              <a:buNone/>
            </a:pPr>
            <a:r>
              <a:rPr lang="en-GB" b="1" dirty="0" err="1" smtClean="0"/>
              <a:t>İktisatta</a:t>
            </a:r>
            <a:r>
              <a:rPr lang="en-GB" b="1" dirty="0" smtClean="0"/>
              <a:t> </a:t>
            </a:r>
            <a:r>
              <a:rPr lang="en-GB" b="1" dirty="0" err="1" smtClean="0"/>
              <a:t>heterodoks</a:t>
            </a:r>
            <a:r>
              <a:rPr lang="en-GB" b="1" dirty="0" smtClean="0"/>
              <a:t> (</a:t>
            </a:r>
            <a:r>
              <a:rPr lang="en-GB" b="1" dirty="0" err="1" smtClean="0"/>
              <a:t>ana</a:t>
            </a:r>
            <a:r>
              <a:rPr lang="en-GB" b="1" dirty="0" smtClean="0"/>
              <a:t> </a:t>
            </a:r>
            <a:r>
              <a:rPr lang="en-GB" b="1" dirty="0" err="1" smtClean="0"/>
              <a:t>akım</a:t>
            </a:r>
            <a:r>
              <a:rPr lang="en-GB" b="1" dirty="0" smtClean="0"/>
              <a:t> </a:t>
            </a:r>
            <a:r>
              <a:rPr lang="en-GB" b="1" dirty="0" err="1" smtClean="0"/>
              <a:t>olmayan</a:t>
            </a:r>
            <a:r>
              <a:rPr lang="en-GB" b="1" dirty="0" smtClean="0"/>
              <a:t>) </a:t>
            </a:r>
            <a:r>
              <a:rPr lang="en-GB" b="1" dirty="0" err="1" smtClean="0"/>
              <a:t>akımların</a:t>
            </a:r>
            <a:r>
              <a:rPr lang="en-GB" b="1" dirty="0" smtClean="0"/>
              <a:t> </a:t>
            </a:r>
            <a:r>
              <a:rPr lang="en-GB" b="1" dirty="0" err="1" smtClean="0"/>
              <a:t>temel</a:t>
            </a:r>
            <a:r>
              <a:rPr lang="en-GB" b="1" dirty="0" smtClean="0"/>
              <a:t> </a:t>
            </a:r>
            <a:r>
              <a:rPr lang="en-GB" b="1" dirty="0" err="1" smtClean="0"/>
              <a:t>kaynakları</a:t>
            </a:r>
            <a:r>
              <a:rPr lang="en-GB" b="1" dirty="0" smtClean="0"/>
              <a:t>:</a:t>
            </a:r>
          </a:p>
          <a:p>
            <a:r>
              <a:rPr lang="en-GB" dirty="0" smtClean="0"/>
              <a:t>Karl Marx</a:t>
            </a:r>
          </a:p>
          <a:p>
            <a:r>
              <a:rPr lang="en-GB" dirty="0" smtClean="0"/>
              <a:t>John M. Keynes</a:t>
            </a:r>
          </a:p>
          <a:p>
            <a:r>
              <a:rPr lang="en-GB" dirty="0" err="1" smtClean="0"/>
              <a:t>Thorstein</a:t>
            </a:r>
            <a:r>
              <a:rPr lang="en-GB" dirty="0" smtClean="0"/>
              <a:t> B. Veblen</a:t>
            </a:r>
          </a:p>
          <a:p>
            <a:endParaRPr lang="en-GB" dirty="0"/>
          </a:p>
          <a:p>
            <a:pPr marL="0" indent="0">
              <a:buNone/>
            </a:pPr>
            <a:r>
              <a:rPr lang="en-GB" b="1" dirty="0" err="1" smtClean="0"/>
              <a:t>Çözüm</a:t>
            </a:r>
            <a:r>
              <a:rPr lang="en-GB" b="1" dirty="0" smtClean="0"/>
              <a:t> </a:t>
            </a:r>
            <a:r>
              <a:rPr lang="en-GB" b="1" dirty="0" err="1" smtClean="0"/>
              <a:t>nedir</a:t>
            </a:r>
            <a:r>
              <a:rPr lang="en-GB" b="1" dirty="0" smtClean="0"/>
              <a:t>? </a:t>
            </a:r>
            <a:r>
              <a:rPr lang="en-GB" dirty="0" err="1" smtClean="0"/>
              <a:t>Çoğulcu</a:t>
            </a:r>
            <a:r>
              <a:rPr lang="en-GB" dirty="0" smtClean="0"/>
              <a:t> </a:t>
            </a:r>
            <a:r>
              <a:rPr lang="en-GB" dirty="0" err="1" smtClean="0"/>
              <a:t>perspektifler</a:t>
            </a:r>
            <a:r>
              <a:rPr lang="en-GB" dirty="0" smtClean="0"/>
              <a:t>.</a:t>
            </a:r>
          </a:p>
          <a:p>
            <a:pPr marL="0" indent="0">
              <a:buNone/>
            </a:pPr>
            <a:endParaRPr lang="en-GB" dirty="0"/>
          </a:p>
          <a:p>
            <a:pPr marL="0" indent="0">
              <a:buNone/>
            </a:pPr>
            <a:r>
              <a:rPr lang="en-GB" b="1" dirty="0" err="1" smtClean="0"/>
              <a:t>Bir</a:t>
            </a:r>
            <a:r>
              <a:rPr lang="en-GB" b="1" dirty="0" smtClean="0"/>
              <a:t> </a:t>
            </a:r>
            <a:r>
              <a:rPr lang="en-GB" b="1" dirty="0" err="1" smtClean="0"/>
              <a:t>soru</a:t>
            </a:r>
            <a:r>
              <a:rPr lang="en-GB" dirty="0" smtClean="0"/>
              <a:t>: </a:t>
            </a:r>
            <a:r>
              <a:rPr lang="en-GB" dirty="0" err="1" smtClean="0"/>
              <a:t>Şu</a:t>
            </a:r>
            <a:r>
              <a:rPr lang="en-GB" dirty="0" smtClean="0"/>
              <a:t> </a:t>
            </a:r>
            <a:r>
              <a:rPr lang="en-GB" dirty="0" err="1" smtClean="0"/>
              <a:t>ana</a:t>
            </a:r>
            <a:r>
              <a:rPr lang="en-GB" dirty="0" smtClean="0"/>
              <a:t> </a:t>
            </a:r>
            <a:r>
              <a:rPr lang="en-GB" dirty="0" err="1" smtClean="0"/>
              <a:t>kadar</a:t>
            </a:r>
            <a:r>
              <a:rPr lang="en-GB" dirty="0" smtClean="0"/>
              <a:t> </a:t>
            </a:r>
            <a:r>
              <a:rPr lang="en-GB" dirty="0" err="1" smtClean="0"/>
              <a:t>katıldığınız</a:t>
            </a:r>
            <a:r>
              <a:rPr lang="en-GB" dirty="0" smtClean="0"/>
              <a:t> </a:t>
            </a:r>
            <a:r>
              <a:rPr lang="en-GB" dirty="0" err="1" smtClean="0"/>
              <a:t>derslerde</a:t>
            </a:r>
            <a:r>
              <a:rPr lang="en-GB" dirty="0" smtClean="0"/>
              <a:t> </a:t>
            </a:r>
            <a:r>
              <a:rPr lang="en-GB" dirty="0" err="1" smtClean="0"/>
              <a:t>yukarıdaki</a:t>
            </a:r>
            <a:r>
              <a:rPr lang="en-GB" dirty="0" smtClean="0"/>
              <a:t> </a:t>
            </a:r>
            <a:r>
              <a:rPr lang="en-GB" dirty="0" err="1" smtClean="0"/>
              <a:t>yazarların</a:t>
            </a:r>
            <a:r>
              <a:rPr lang="en-GB" dirty="0" smtClean="0"/>
              <a:t> </a:t>
            </a:r>
            <a:r>
              <a:rPr lang="en-GB" dirty="0" err="1" smtClean="0"/>
              <a:t>hangilerinin</a:t>
            </a:r>
            <a:r>
              <a:rPr lang="en-GB" dirty="0" smtClean="0"/>
              <a:t> </a:t>
            </a:r>
            <a:r>
              <a:rPr lang="en-GB" dirty="0" err="1" smtClean="0"/>
              <a:t>düşünceleri</a:t>
            </a:r>
            <a:r>
              <a:rPr lang="en-GB" dirty="0" smtClean="0"/>
              <a:t> </a:t>
            </a:r>
            <a:r>
              <a:rPr lang="en-GB" u="sng" dirty="0" err="1" smtClean="0"/>
              <a:t>sistematik</a:t>
            </a:r>
            <a:r>
              <a:rPr lang="en-GB" u="sng" dirty="0" smtClean="0"/>
              <a:t> </a:t>
            </a:r>
            <a:r>
              <a:rPr lang="en-GB" u="sng" dirty="0" err="1" smtClean="0"/>
              <a:t>bir</a:t>
            </a:r>
            <a:r>
              <a:rPr lang="en-GB" u="sng" dirty="0" smtClean="0"/>
              <a:t> </a:t>
            </a:r>
            <a:r>
              <a:rPr lang="en-GB" u="sng" dirty="0" err="1" smtClean="0"/>
              <a:t>şekilde</a:t>
            </a:r>
            <a:r>
              <a:rPr lang="en-GB" u="sng" dirty="0" smtClean="0"/>
              <a:t> </a:t>
            </a:r>
            <a:r>
              <a:rPr lang="en-GB" dirty="0" err="1" smtClean="0"/>
              <a:t>ele</a:t>
            </a:r>
            <a:r>
              <a:rPr lang="en-GB" dirty="0" smtClean="0"/>
              <a:t> </a:t>
            </a:r>
            <a:r>
              <a:rPr lang="en-GB" dirty="0" err="1" smtClean="0"/>
              <a:t>alındı</a:t>
            </a:r>
            <a:r>
              <a:rPr lang="en-GB" dirty="0" smtClean="0"/>
              <a:t>?</a:t>
            </a:r>
            <a:endParaRPr lang="en-GB" dirty="0"/>
          </a:p>
        </p:txBody>
      </p:sp>
      <p:sp>
        <p:nvSpPr>
          <p:cNvPr id="4" name="Right Brace 3"/>
          <p:cNvSpPr/>
          <p:nvPr/>
        </p:nvSpPr>
        <p:spPr>
          <a:xfrm>
            <a:off x="4161183" y="2319131"/>
            <a:ext cx="516834" cy="141798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5181600" y="2570922"/>
            <a:ext cx="4863548" cy="954107"/>
          </a:xfrm>
          <a:prstGeom prst="rect">
            <a:avLst/>
          </a:prstGeom>
          <a:noFill/>
        </p:spPr>
        <p:txBody>
          <a:bodyPr wrap="square" rtlCol="0">
            <a:spAutoFit/>
          </a:bodyPr>
          <a:lstStyle/>
          <a:p>
            <a:r>
              <a:rPr lang="en-GB" sz="2800" dirty="0" smtClean="0"/>
              <a:t>Her </a:t>
            </a:r>
            <a:r>
              <a:rPr lang="en-GB" sz="2800" dirty="0" err="1" smtClean="0"/>
              <a:t>akımın</a:t>
            </a:r>
            <a:r>
              <a:rPr lang="en-GB" sz="2800" dirty="0" smtClean="0"/>
              <a:t> </a:t>
            </a:r>
            <a:r>
              <a:rPr lang="en-GB" sz="2800" dirty="0" err="1" smtClean="0"/>
              <a:t>kendi</a:t>
            </a:r>
            <a:r>
              <a:rPr lang="en-GB" sz="2800" dirty="0" smtClean="0"/>
              <a:t> </a:t>
            </a:r>
            <a:r>
              <a:rPr lang="en-GB" sz="2800" dirty="0" err="1" smtClean="0"/>
              <a:t>içindeki</a:t>
            </a:r>
            <a:r>
              <a:rPr lang="en-GB" sz="2800" dirty="0"/>
              <a:t> </a:t>
            </a:r>
            <a:r>
              <a:rPr lang="en-GB" sz="2800" dirty="0" err="1" smtClean="0"/>
              <a:t>ortodoksiler</a:t>
            </a:r>
            <a:endParaRPr lang="en-GB" sz="2800" dirty="0"/>
          </a:p>
        </p:txBody>
      </p:sp>
    </p:spTree>
    <p:extLst>
      <p:ext uri="{BB962C8B-B14F-4D97-AF65-F5344CB8AC3E}">
        <p14:creationId xmlns:p14="http://schemas.microsoft.com/office/powerpoint/2010/main" val="32112311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4"/>
            <a:ext cx="10515600" cy="4448175"/>
          </a:xfrm>
        </p:spPr>
        <p:txBody>
          <a:bodyPr>
            <a:normAutofit/>
          </a:bodyPr>
          <a:lstStyle/>
          <a:p>
            <a:pPr marL="0" indent="0">
              <a:buNone/>
            </a:pPr>
            <a:r>
              <a:rPr lang="en-GB" b="1" dirty="0" smtClean="0"/>
              <a:t>(2) </a:t>
            </a:r>
            <a:r>
              <a:rPr lang="en-GB" b="1" dirty="0" err="1" smtClean="0"/>
              <a:t>Bir</a:t>
            </a:r>
            <a:r>
              <a:rPr lang="en-GB" b="1" dirty="0" smtClean="0"/>
              <a:t> </a:t>
            </a:r>
            <a:r>
              <a:rPr lang="en-GB" b="1" dirty="0" err="1" smtClean="0"/>
              <a:t>Toplumsal</a:t>
            </a:r>
            <a:r>
              <a:rPr lang="en-GB" b="1" dirty="0" smtClean="0"/>
              <a:t> </a:t>
            </a:r>
            <a:r>
              <a:rPr lang="en-GB" b="1" dirty="0" err="1" smtClean="0"/>
              <a:t>Süreç</a:t>
            </a:r>
            <a:r>
              <a:rPr lang="en-GB" b="1" dirty="0" smtClean="0"/>
              <a:t> </a:t>
            </a:r>
            <a:r>
              <a:rPr lang="en-GB" b="1" dirty="0" err="1" smtClean="0"/>
              <a:t>Olarak</a:t>
            </a:r>
            <a:r>
              <a:rPr lang="en-GB" b="1" dirty="0" smtClean="0"/>
              <a:t> </a:t>
            </a:r>
            <a:r>
              <a:rPr lang="en-GB" b="1" dirty="0" err="1" smtClean="0"/>
              <a:t>Değerin</a:t>
            </a:r>
            <a:r>
              <a:rPr lang="en-GB" b="1" dirty="0" smtClean="0"/>
              <a:t> </a:t>
            </a:r>
            <a:r>
              <a:rPr lang="en-GB" b="1" dirty="0" err="1" smtClean="0"/>
              <a:t>Ortaya</a:t>
            </a:r>
            <a:r>
              <a:rPr lang="en-GB" b="1" dirty="0" smtClean="0"/>
              <a:t> </a:t>
            </a:r>
            <a:r>
              <a:rPr lang="en-GB" b="1" dirty="0" err="1" smtClean="0"/>
              <a:t>Çıkışı</a:t>
            </a:r>
            <a:r>
              <a:rPr lang="en-GB" b="1" dirty="0" smtClean="0"/>
              <a:t> (</a:t>
            </a:r>
            <a:r>
              <a:rPr lang="en-GB" b="1" i="1" dirty="0" err="1" smtClean="0"/>
              <a:t>Valorization</a:t>
            </a:r>
            <a:r>
              <a:rPr lang="en-GB" b="1" dirty="0" smtClean="0"/>
              <a:t>)</a:t>
            </a:r>
          </a:p>
          <a:p>
            <a:pPr marL="0" indent="0">
              <a:buNone/>
            </a:pPr>
            <a:endParaRPr lang="en-GB" dirty="0"/>
          </a:p>
          <a:p>
            <a:pPr marL="514350" indent="-514350">
              <a:buAutoNum type="alphaLcParenBoth"/>
            </a:pPr>
            <a:r>
              <a:rPr lang="en-GB" dirty="0" err="1" smtClean="0"/>
              <a:t>Kapitalizm</a:t>
            </a:r>
            <a:r>
              <a:rPr lang="en-GB" dirty="0" smtClean="0"/>
              <a:t> tam </a:t>
            </a:r>
            <a:r>
              <a:rPr lang="en-GB" dirty="0" err="1" smtClean="0"/>
              <a:t>rekabet</a:t>
            </a:r>
            <a:r>
              <a:rPr lang="en-GB" dirty="0" smtClean="0"/>
              <a:t> </a:t>
            </a:r>
            <a:r>
              <a:rPr lang="en-GB" dirty="0" err="1" smtClean="0"/>
              <a:t>koşullarını</a:t>
            </a:r>
            <a:r>
              <a:rPr lang="en-GB" dirty="0" smtClean="0"/>
              <a:t> </a:t>
            </a:r>
            <a:r>
              <a:rPr lang="en-GB" dirty="0" err="1" smtClean="0"/>
              <a:t>hiçbir</a:t>
            </a:r>
            <a:r>
              <a:rPr lang="en-GB" dirty="0" smtClean="0"/>
              <a:t> </a:t>
            </a:r>
            <a:r>
              <a:rPr lang="en-GB" dirty="0" err="1" smtClean="0"/>
              <a:t>zaman</a:t>
            </a:r>
            <a:r>
              <a:rPr lang="en-GB" dirty="0" smtClean="0"/>
              <a:t> </a:t>
            </a:r>
            <a:r>
              <a:rPr lang="en-GB" dirty="0" err="1" smtClean="0"/>
              <a:t>sağlamaz</a:t>
            </a:r>
            <a:r>
              <a:rPr lang="en-GB" dirty="0" smtClean="0"/>
              <a:t>. </a:t>
            </a:r>
            <a:r>
              <a:rPr lang="en-GB" dirty="0" err="1" smtClean="0"/>
              <a:t>Sürekli</a:t>
            </a:r>
            <a:r>
              <a:rPr lang="en-GB" dirty="0" smtClean="0"/>
              <a:t> </a:t>
            </a:r>
            <a:r>
              <a:rPr lang="en-GB" dirty="0" err="1" smtClean="0"/>
              <a:t>olarak</a:t>
            </a:r>
            <a:r>
              <a:rPr lang="en-GB" dirty="0" smtClean="0"/>
              <a:t> </a:t>
            </a:r>
            <a:r>
              <a:rPr lang="en-GB" dirty="0" err="1" smtClean="0"/>
              <a:t>eksik</a:t>
            </a:r>
            <a:r>
              <a:rPr lang="en-GB" dirty="0" smtClean="0"/>
              <a:t> </a:t>
            </a:r>
            <a:r>
              <a:rPr lang="en-GB" dirty="0" err="1" smtClean="0"/>
              <a:t>rekabet</a:t>
            </a:r>
            <a:r>
              <a:rPr lang="en-GB" dirty="0" smtClean="0"/>
              <a:t> (“</a:t>
            </a:r>
            <a:r>
              <a:rPr lang="en-GB" dirty="0" err="1" smtClean="0"/>
              <a:t>geçici</a:t>
            </a:r>
            <a:r>
              <a:rPr lang="en-GB" dirty="0" smtClean="0"/>
              <a:t> </a:t>
            </a:r>
            <a:r>
              <a:rPr lang="en-GB" dirty="0" err="1" smtClean="0"/>
              <a:t>tekel</a:t>
            </a:r>
            <a:r>
              <a:rPr lang="en-GB" dirty="0" smtClean="0"/>
              <a:t>”) </a:t>
            </a:r>
            <a:r>
              <a:rPr lang="en-GB" dirty="0" err="1" smtClean="0"/>
              <a:t>ve</a:t>
            </a:r>
            <a:r>
              <a:rPr lang="en-GB" dirty="0" smtClean="0"/>
              <a:t> </a:t>
            </a:r>
            <a:r>
              <a:rPr lang="en-GB" dirty="0" err="1" smtClean="0"/>
              <a:t>eksik</a:t>
            </a:r>
            <a:r>
              <a:rPr lang="en-GB" dirty="0" smtClean="0"/>
              <a:t> </a:t>
            </a:r>
            <a:r>
              <a:rPr lang="en-GB" dirty="0" err="1" smtClean="0"/>
              <a:t>istihdam</a:t>
            </a:r>
            <a:r>
              <a:rPr lang="en-GB" dirty="0" smtClean="0"/>
              <a:t> </a:t>
            </a:r>
            <a:r>
              <a:rPr lang="en-GB" dirty="0" err="1" smtClean="0"/>
              <a:t>koşulları</a:t>
            </a:r>
            <a:r>
              <a:rPr lang="en-GB" dirty="0" smtClean="0"/>
              <a:t> </a:t>
            </a:r>
            <a:r>
              <a:rPr lang="en-GB" dirty="0" err="1" smtClean="0"/>
              <a:t>hüküm</a:t>
            </a:r>
            <a:r>
              <a:rPr lang="en-GB" dirty="0" smtClean="0"/>
              <a:t> </a:t>
            </a:r>
            <a:r>
              <a:rPr lang="en-GB" dirty="0" err="1" smtClean="0"/>
              <a:t>sürer</a:t>
            </a:r>
            <a:r>
              <a:rPr lang="en-GB" dirty="0" smtClean="0"/>
              <a:t>.</a:t>
            </a:r>
          </a:p>
          <a:p>
            <a:pPr marL="514350" indent="-514350">
              <a:buAutoNum type="alphaLcParenBoth"/>
            </a:pPr>
            <a:r>
              <a:rPr lang="en-GB" dirty="0" smtClean="0"/>
              <a:t>Tam </a:t>
            </a:r>
            <a:r>
              <a:rPr lang="en-GB" dirty="0" err="1" smtClean="0"/>
              <a:t>rekabet</a:t>
            </a:r>
            <a:r>
              <a:rPr lang="en-GB" dirty="0" smtClean="0"/>
              <a:t> </a:t>
            </a:r>
            <a:r>
              <a:rPr lang="en-GB" dirty="0" err="1" smtClean="0"/>
              <a:t>koşulları</a:t>
            </a:r>
            <a:r>
              <a:rPr lang="en-GB" dirty="0" smtClean="0"/>
              <a:t> </a:t>
            </a:r>
            <a:r>
              <a:rPr lang="en-GB" dirty="0" err="1" smtClean="0"/>
              <a:t>sağlansa</a:t>
            </a:r>
            <a:r>
              <a:rPr lang="en-GB" dirty="0" smtClean="0"/>
              <a:t> bile </a:t>
            </a:r>
            <a:r>
              <a:rPr lang="en-GB" dirty="0" err="1" smtClean="0"/>
              <a:t>artık</a:t>
            </a:r>
            <a:r>
              <a:rPr lang="en-GB" dirty="0" smtClean="0"/>
              <a:t> </a:t>
            </a:r>
            <a:r>
              <a:rPr lang="en-GB" dirty="0" err="1" smtClean="0"/>
              <a:t>değer</a:t>
            </a:r>
            <a:r>
              <a:rPr lang="en-GB" dirty="0" smtClean="0"/>
              <a:t> </a:t>
            </a:r>
            <a:r>
              <a:rPr lang="en-GB" dirty="0" err="1" smtClean="0"/>
              <a:t>varlığını</a:t>
            </a:r>
            <a:r>
              <a:rPr lang="en-GB" dirty="0" smtClean="0"/>
              <a:t> </a:t>
            </a:r>
            <a:r>
              <a:rPr lang="en-GB" dirty="0" err="1" smtClean="0"/>
              <a:t>sürdürür</a:t>
            </a:r>
            <a:r>
              <a:rPr lang="en-GB" dirty="0" smtClean="0"/>
              <a:t>. </a:t>
            </a:r>
            <a:r>
              <a:rPr lang="en-GB" dirty="0" err="1" smtClean="0"/>
              <a:t>Artık</a:t>
            </a:r>
            <a:r>
              <a:rPr lang="en-GB" dirty="0" smtClean="0"/>
              <a:t> </a:t>
            </a:r>
            <a:r>
              <a:rPr lang="en-GB" dirty="0" err="1" smtClean="0"/>
              <a:t>değer</a:t>
            </a:r>
            <a:r>
              <a:rPr lang="en-GB" dirty="0" smtClean="0"/>
              <a:t> </a:t>
            </a:r>
            <a:r>
              <a:rPr lang="en-GB" dirty="0" err="1" smtClean="0"/>
              <a:t>ölçülebilir</a:t>
            </a:r>
            <a:r>
              <a:rPr lang="en-GB" dirty="0" smtClean="0"/>
              <a:t> </a:t>
            </a:r>
            <a:r>
              <a:rPr lang="en-GB" dirty="0" err="1" smtClean="0"/>
              <a:t>bir</a:t>
            </a:r>
            <a:r>
              <a:rPr lang="en-GB" dirty="0" smtClean="0"/>
              <a:t> </a:t>
            </a:r>
            <a:r>
              <a:rPr lang="en-GB" dirty="0" err="1" smtClean="0"/>
              <a:t>büyüklük</a:t>
            </a:r>
            <a:r>
              <a:rPr lang="en-GB" dirty="0" smtClean="0"/>
              <a:t> </a:t>
            </a:r>
            <a:r>
              <a:rPr lang="en-GB" dirty="0" err="1" smtClean="0"/>
              <a:t>değil</a:t>
            </a:r>
            <a:r>
              <a:rPr lang="en-GB" dirty="0" smtClean="0"/>
              <a:t> </a:t>
            </a:r>
            <a:r>
              <a:rPr lang="en-GB" dirty="0" err="1" smtClean="0"/>
              <a:t>kapitalizme</a:t>
            </a:r>
            <a:r>
              <a:rPr lang="en-GB" dirty="0" smtClean="0"/>
              <a:t> </a:t>
            </a:r>
            <a:r>
              <a:rPr lang="en-GB" dirty="0" err="1" smtClean="0"/>
              <a:t>içkin</a:t>
            </a:r>
            <a:r>
              <a:rPr lang="en-GB" dirty="0" smtClean="0"/>
              <a:t> </a:t>
            </a:r>
            <a:r>
              <a:rPr lang="en-GB" dirty="0" err="1" smtClean="0"/>
              <a:t>bir</a:t>
            </a:r>
            <a:r>
              <a:rPr lang="en-GB" dirty="0" smtClean="0"/>
              <a:t> </a:t>
            </a:r>
            <a:r>
              <a:rPr lang="en-GB" dirty="0" err="1" smtClean="0"/>
              <a:t>niteliktir</a:t>
            </a:r>
            <a:r>
              <a:rPr lang="en-GB" dirty="0" smtClean="0"/>
              <a:t>. </a:t>
            </a:r>
            <a:endParaRPr lang="tr-TR" dirty="0" smtClean="0"/>
          </a:p>
          <a:p>
            <a:pPr marL="0" indent="-57150">
              <a:buNone/>
            </a:pPr>
            <a:endParaRPr lang="tr-TR" dirty="0"/>
          </a:p>
        </p:txBody>
      </p:sp>
    </p:spTree>
    <p:extLst>
      <p:ext uri="{BB962C8B-B14F-4D97-AF65-F5344CB8AC3E}">
        <p14:creationId xmlns:p14="http://schemas.microsoft.com/office/powerpoint/2010/main" val="24411000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4"/>
            <a:ext cx="10515600" cy="4448175"/>
          </a:xfrm>
        </p:spPr>
        <p:txBody>
          <a:bodyPr>
            <a:normAutofit/>
          </a:bodyPr>
          <a:lstStyle/>
          <a:p>
            <a:pPr marL="0" indent="-57150">
              <a:buNone/>
            </a:pPr>
            <a:r>
              <a:rPr lang="tr-TR" b="1" dirty="0" smtClean="0"/>
              <a:t>Pratik amaçlarımız için dışarıda bıraktığımız diğer konu başlıkları:</a:t>
            </a:r>
          </a:p>
          <a:p>
            <a:pPr marL="0" indent="-57150">
              <a:buNone/>
            </a:pPr>
            <a:endParaRPr lang="tr-TR" dirty="0"/>
          </a:p>
          <a:p>
            <a:pPr marL="0" indent="-57150">
              <a:buNone/>
            </a:pPr>
            <a:r>
              <a:rPr lang="tr-TR" dirty="0" smtClean="0"/>
              <a:t>Soyut emek vs. somut emek, gerekli emek vs. artık emek, kriz kuramları, sermayenin organik kompozisyonu, sermaye birikimi, tekelleşme, kolonileşme, meta fetişizmi, Asya tipi üretim tarzı, komünist </a:t>
            </a:r>
            <a:r>
              <a:rPr lang="tr-TR" smtClean="0"/>
              <a:t>toplum aşaması …</a:t>
            </a:r>
            <a:endParaRPr lang="tr-TR" dirty="0" smtClean="0"/>
          </a:p>
        </p:txBody>
      </p:sp>
    </p:spTree>
    <p:extLst>
      <p:ext uri="{BB962C8B-B14F-4D97-AF65-F5344CB8AC3E}">
        <p14:creationId xmlns:p14="http://schemas.microsoft.com/office/powerpoint/2010/main" val="25955594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4"/>
            <a:ext cx="10515600" cy="4448175"/>
          </a:xfrm>
        </p:spPr>
        <p:txBody>
          <a:bodyPr>
            <a:normAutofit/>
          </a:bodyPr>
          <a:lstStyle/>
          <a:p>
            <a:pPr marL="0" indent="-57150">
              <a:buNone/>
            </a:pPr>
            <a:r>
              <a:rPr lang="en-GB" b="1" dirty="0" err="1" smtClean="0"/>
              <a:t>Marx’ın</a:t>
            </a:r>
            <a:r>
              <a:rPr lang="en-GB" b="1" dirty="0" smtClean="0"/>
              <a:t> </a:t>
            </a:r>
            <a:r>
              <a:rPr lang="en-GB" b="1" dirty="0" err="1" smtClean="0"/>
              <a:t>güncelliği</a:t>
            </a:r>
            <a:endParaRPr lang="en-GB" b="1" dirty="0" smtClean="0"/>
          </a:p>
          <a:p>
            <a:pPr marL="400050" indent="-457200"/>
            <a:endParaRPr lang="en-GB" dirty="0" smtClean="0"/>
          </a:p>
          <a:p>
            <a:pPr marL="400050" indent="-457200"/>
            <a:r>
              <a:rPr lang="en-GB" dirty="0" err="1"/>
              <a:t>Yeni</a:t>
            </a:r>
            <a:r>
              <a:rPr lang="en-GB" dirty="0"/>
              <a:t> </a:t>
            </a:r>
            <a:r>
              <a:rPr lang="en-GB" dirty="0" err="1"/>
              <a:t>siyasal</a:t>
            </a:r>
            <a:r>
              <a:rPr lang="en-GB" dirty="0"/>
              <a:t> </a:t>
            </a:r>
            <a:r>
              <a:rPr lang="en-GB" dirty="0" err="1"/>
              <a:t>düşünce</a:t>
            </a:r>
            <a:r>
              <a:rPr lang="en-GB" dirty="0"/>
              <a:t> </a:t>
            </a:r>
            <a:r>
              <a:rPr lang="en-GB" dirty="0" err="1"/>
              <a:t>akımları</a:t>
            </a:r>
            <a:r>
              <a:rPr lang="en-GB" dirty="0"/>
              <a:t> (</a:t>
            </a:r>
            <a:r>
              <a:rPr lang="en-GB" dirty="0" err="1"/>
              <a:t>feminizm</a:t>
            </a:r>
            <a:r>
              <a:rPr lang="en-GB" dirty="0"/>
              <a:t>, LBGT vs.)</a:t>
            </a:r>
          </a:p>
          <a:p>
            <a:pPr marL="400050" indent="-457200"/>
            <a:r>
              <a:rPr lang="en-GB" dirty="0" err="1"/>
              <a:t>Yeni</a:t>
            </a:r>
            <a:r>
              <a:rPr lang="en-GB" dirty="0"/>
              <a:t> </a:t>
            </a:r>
            <a:r>
              <a:rPr lang="en-GB" dirty="0" err="1"/>
              <a:t>toplumsal</a:t>
            </a:r>
            <a:r>
              <a:rPr lang="en-GB" dirty="0"/>
              <a:t> </a:t>
            </a:r>
            <a:r>
              <a:rPr lang="en-GB" dirty="0" err="1"/>
              <a:t>hareketler</a:t>
            </a:r>
            <a:r>
              <a:rPr lang="en-GB" dirty="0"/>
              <a:t> (</a:t>
            </a:r>
            <a:r>
              <a:rPr lang="en-GB" dirty="0" err="1"/>
              <a:t>örneğin</a:t>
            </a:r>
            <a:r>
              <a:rPr lang="en-GB" dirty="0"/>
              <a:t>: </a:t>
            </a:r>
            <a:r>
              <a:rPr lang="en-GB" dirty="0" err="1"/>
              <a:t>işgal</a:t>
            </a:r>
            <a:r>
              <a:rPr lang="en-GB" dirty="0"/>
              <a:t> </a:t>
            </a:r>
            <a:r>
              <a:rPr lang="en-GB" dirty="0" err="1"/>
              <a:t>hareketleri</a:t>
            </a:r>
            <a:r>
              <a:rPr lang="en-GB" dirty="0"/>
              <a:t> </a:t>
            </a:r>
            <a:r>
              <a:rPr lang="en-GB" dirty="0" err="1"/>
              <a:t>ve</a:t>
            </a:r>
            <a:r>
              <a:rPr lang="en-GB" dirty="0"/>
              <a:t> </a:t>
            </a:r>
            <a:r>
              <a:rPr lang="en-GB" i="1" dirty="0" err="1"/>
              <a:t>hactivism</a:t>
            </a:r>
            <a:r>
              <a:rPr lang="en-GB" dirty="0"/>
              <a:t>)</a:t>
            </a:r>
            <a:endParaRPr lang="tr-TR" dirty="0"/>
          </a:p>
          <a:p>
            <a:pPr marL="400050" indent="-457200"/>
            <a:r>
              <a:rPr lang="en-GB" dirty="0" smtClean="0"/>
              <a:t>2008 </a:t>
            </a:r>
            <a:r>
              <a:rPr lang="en-GB" dirty="0" err="1" smtClean="0"/>
              <a:t>Krizi</a:t>
            </a:r>
            <a:r>
              <a:rPr lang="en-GB" dirty="0" smtClean="0"/>
              <a:t> </a:t>
            </a:r>
            <a:r>
              <a:rPr lang="en-GB" dirty="0" err="1" smtClean="0"/>
              <a:t>ve</a:t>
            </a:r>
            <a:r>
              <a:rPr lang="en-GB" dirty="0" smtClean="0"/>
              <a:t> </a:t>
            </a:r>
            <a:r>
              <a:rPr lang="en-GB" dirty="0" err="1" smtClean="0"/>
              <a:t>sorgulanan</a:t>
            </a:r>
            <a:r>
              <a:rPr lang="en-GB" dirty="0" smtClean="0"/>
              <a:t> </a:t>
            </a:r>
            <a:r>
              <a:rPr lang="en-GB" dirty="0" err="1" smtClean="0"/>
              <a:t>finansal</a:t>
            </a:r>
            <a:r>
              <a:rPr lang="en-GB" dirty="0" smtClean="0"/>
              <a:t> system</a:t>
            </a:r>
          </a:p>
        </p:txBody>
      </p:sp>
    </p:spTree>
    <p:extLst>
      <p:ext uri="{BB962C8B-B14F-4D97-AF65-F5344CB8AC3E}">
        <p14:creationId xmlns:p14="http://schemas.microsoft.com/office/powerpoint/2010/main" val="34331510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838200" y="1825625"/>
            <a:ext cx="5377070" cy="4351338"/>
          </a:xfrm>
        </p:spPr>
        <p:txBody>
          <a:bodyPr>
            <a:normAutofit lnSpcReduction="10000"/>
          </a:bodyPr>
          <a:lstStyle/>
          <a:p>
            <a:pPr marL="0" indent="0">
              <a:buNone/>
            </a:pPr>
            <a:r>
              <a:rPr lang="tr-TR" dirty="0" err="1" smtClean="0"/>
              <a:t>Marx</a:t>
            </a:r>
            <a:r>
              <a:rPr lang="tr-TR" dirty="0" smtClean="0"/>
              <a:t> ve Engels’in çalışmalarıyla ilgili bir okuma önerisi:</a:t>
            </a:r>
          </a:p>
          <a:p>
            <a:pPr marL="0" indent="0">
              <a:buNone/>
            </a:pPr>
            <a:endParaRPr lang="tr-TR" dirty="0"/>
          </a:p>
          <a:p>
            <a:pPr marL="0" indent="0">
              <a:buNone/>
            </a:pPr>
            <a:r>
              <a:rPr lang="en-GB" dirty="0" smtClean="0"/>
              <a:t>“</a:t>
            </a:r>
            <a:r>
              <a:rPr lang="en-GB" dirty="0" err="1" smtClean="0"/>
              <a:t>Avrupa’da</a:t>
            </a:r>
            <a:r>
              <a:rPr lang="en-GB" dirty="0" smtClean="0"/>
              <a:t> </a:t>
            </a:r>
            <a:r>
              <a:rPr lang="en-GB" dirty="0" err="1" smtClean="0"/>
              <a:t>bir</a:t>
            </a:r>
            <a:r>
              <a:rPr lang="en-GB" dirty="0" smtClean="0"/>
              <a:t> </a:t>
            </a:r>
            <a:r>
              <a:rPr lang="en-GB" dirty="0" err="1" smtClean="0"/>
              <a:t>hayalet</a:t>
            </a:r>
            <a:r>
              <a:rPr lang="en-GB" dirty="0" smtClean="0"/>
              <a:t> </a:t>
            </a:r>
            <a:r>
              <a:rPr lang="en-GB" dirty="0" err="1" smtClean="0"/>
              <a:t>kol</a:t>
            </a:r>
            <a:r>
              <a:rPr lang="en-GB" dirty="0" smtClean="0"/>
              <a:t> </a:t>
            </a:r>
            <a:r>
              <a:rPr lang="en-GB" dirty="0" err="1" smtClean="0"/>
              <a:t>geziyor</a:t>
            </a:r>
            <a:r>
              <a:rPr lang="en-GB" dirty="0" smtClean="0"/>
              <a:t>, </a:t>
            </a:r>
            <a:r>
              <a:rPr lang="en-GB" dirty="0" err="1" smtClean="0"/>
              <a:t>komünizm</a:t>
            </a:r>
            <a:r>
              <a:rPr lang="en-GB" dirty="0" smtClean="0"/>
              <a:t> </a:t>
            </a:r>
            <a:r>
              <a:rPr lang="en-GB" dirty="0" err="1" smtClean="0"/>
              <a:t>hayaleti</a:t>
            </a:r>
            <a:r>
              <a:rPr lang="en-GB" dirty="0" smtClean="0"/>
              <a:t>…” (M&amp;E, </a:t>
            </a:r>
            <a:r>
              <a:rPr lang="en-GB" i="1" dirty="0" err="1" smtClean="0"/>
              <a:t>Komünist</a:t>
            </a:r>
            <a:r>
              <a:rPr lang="en-GB" i="1" dirty="0" smtClean="0"/>
              <a:t> Manifesto</a:t>
            </a:r>
            <a:r>
              <a:rPr lang="en-GB" dirty="0" smtClean="0"/>
              <a:t>, 1848)</a:t>
            </a:r>
          </a:p>
          <a:p>
            <a:pPr marL="0" indent="0">
              <a:buNone/>
            </a:pPr>
            <a:endParaRPr lang="en-GB" dirty="0"/>
          </a:p>
          <a:p>
            <a:pPr marL="0" indent="0">
              <a:buNone/>
            </a:pPr>
            <a:r>
              <a:rPr lang="en-GB" dirty="0" err="1" smtClean="0"/>
              <a:t>Soru</a:t>
            </a:r>
            <a:r>
              <a:rPr lang="en-GB" dirty="0" smtClean="0"/>
              <a:t>: </a:t>
            </a:r>
            <a:r>
              <a:rPr lang="en-GB" dirty="0" err="1" smtClean="0"/>
              <a:t>Bugün</a:t>
            </a:r>
            <a:r>
              <a:rPr lang="en-GB" dirty="0" smtClean="0"/>
              <a:t> </a:t>
            </a:r>
            <a:r>
              <a:rPr lang="en-GB" dirty="0" err="1" smtClean="0"/>
              <a:t>kol</a:t>
            </a:r>
            <a:r>
              <a:rPr lang="en-GB" dirty="0" smtClean="0"/>
              <a:t> </a:t>
            </a:r>
            <a:r>
              <a:rPr lang="en-GB" dirty="0" err="1" smtClean="0"/>
              <a:t>gezen</a:t>
            </a:r>
            <a:r>
              <a:rPr lang="en-GB" dirty="0" smtClean="0"/>
              <a:t> </a:t>
            </a:r>
            <a:r>
              <a:rPr lang="en-GB" dirty="0" err="1" smtClean="0"/>
              <a:t>komünizm</a:t>
            </a:r>
            <a:r>
              <a:rPr lang="en-GB" dirty="0" smtClean="0"/>
              <a:t> </a:t>
            </a:r>
            <a:r>
              <a:rPr lang="en-GB" dirty="0" err="1" smtClean="0"/>
              <a:t>hayaleti</a:t>
            </a:r>
            <a:r>
              <a:rPr lang="en-GB" dirty="0" smtClean="0"/>
              <a:t> mi </a:t>
            </a:r>
            <a:r>
              <a:rPr lang="en-GB" dirty="0" err="1" smtClean="0"/>
              <a:t>yoksa</a:t>
            </a:r>
            <a:r>
              <a:rPr lang="en-GB" dirty="0" smtClean="0"/>
              <a:t> </a:t>
            </a:r>
            <a:r>
              <a:rPr lang="en-GB" b="1" u="sng" dirty="0" err="1" smtClean="0"/>
              <a:t>Marx’ın</a:t>
            </a:r>
            <a:r>
              <a:rPr lang="en-GB" b="1" u="sng" dirty="0" smtClean="0"/>
              <a:t> </a:t>
            </a:r>
            <a:r>
              <a:rPr lang="en-GB" b="1" u="sng" dirty="0" err="1" smtClean="0"/>
              <a:t>hayaleti</a:t>
            </a:r>
            <a:r>
              <a:rPr lang="en-GB" dirty="0" smtClean="0"/>
              <a:t> mi?</a:t>
            </a:r>
            <a:endParaRPr lang="tr-TR" dirty="0" smtClean="0"/>
          </a:p>
        </p:txBody>
      </p:sp>
      <p:pic>
        <p:nvPicPr>
          <p:cNvPr id="1026" name="Picture 2" descr="http://i.dr.com.tr/cache/600x600-0/originals/000000041475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5244" y="874644"/>
            <a:ext cx="37909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916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t>İktisatta</a:t>
            </a:r>
            <a:r>
              <a:rPr lang="en-GB" dirty="0" smtClean="0"/>
              <a:t> </a:t>
            </a:r>
            <a:r>
              <a:rPr lang="en-GB" dirty="0" err="1" smtClean="0"/>
              <a:t>heterodoksinin</a:t>
            </a:r>
            <a:r>
              <a:rPr lang="en-GB" dirty="0" smtClean="0"/>
              <a:t> </a:t>
            </a:r>
            <a:r>
              <a:rPr lang="en-GB" dirty="0" err="1" smtClean="0"/>
              <a:t>kısa</a:t>
            </a:r>
            <a:r>
              <a:rPr lang="en-GB" dirty="0" smtClean="0"/>
              <a:t> </a:t>
            </a:r>
            <a:r>
              <a:rPr lang="en-GB" dirty="0" err="1" smtClean="0"/>
              <a:t>tarihi</a:t>
            </a:r>
            <a:endParaRPr lang="en-GB" dirty="0"/>
          </a:p>
        </p:txBody>
      </p:sp>
      <p:pic>
        <p:nvPicPr>
          <p:cNvPr id="1026" name="Picture 2" descr="https://www.catharsismagazine.com/wp-content/uploads/2017/03/economists-1024x73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8982" y="1825625"/>
            <a:ext cx="6054035"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57670" y="6211669"/>
            <a:ext cx="6970644" cy="646331"/>
          </a:xfrm>
          <a:prstGeom prst="rect">
            <a:avLst/>
          </a:prstGeom>
          <a:noFill/>
        </p:spPr>
        <p:txBody>
          <a:bodyPr wrap="square" rtlCol="0">
            <a:spAutoFit/>
          </a:bodyPr>
          <a:lstStyle/>
          <a:p>
            <a:pPr algn="ctr"/>
            <a:r>
              <a:rPr lang="en-GB" dirty="0" err="1" smtClean="0"/>
              <a:t>Kaynak</a:t>
            </a:r>
            <a:r>
              <a:rPr lang="en-GB" dirty="0"/>
              <a:t>: </a:t>
            </a:r>
            <a:r>
              <a:rPr lang="en-GB" dirty="0">
                <a:hlinkClick r:id="rId3"/>
              </a:rPr>
              <a:t>https://www.catharsismagazine.com/2017/03/09/on-the-post-autistic-economics-movement</a:t>
            </a:r>
            <a:r>
              <a:rPr lang="en-GB" dirty="0" smtClean="0">
                <a:hlinkClick r:id="rId3"/>
              </a:rPr>
              <a:t>/</a:t>
            </a:r>
            <a:r>
              <a:rPr lang="en-GB" dirty="0" smtClean="0"/>
              <a:t> [</a:t>
            </a:r>
            <a:r>
              <a:rPr lang="en-GB" dirty="0" err="1" smtClean="0"/>
              <a:t>Erişim</a:t>
            </a:r>
            <a:r>
              <a:rPr lang="en-GB" dirty="0" smtClean="0"/>
              <a:t> </a:t>
            </a:r>
            <a:r>
              <a:rPr lang="en-GB" dirty="0" err="1" smtClean="0"/>
              <a:t>Tarihi</a:t>
            </a:r>
            <a:r>
              <a:rPr lang="en-GB" dirty="0" smtClean="0"/>
              <a:t>: </a:t>
            </a:r>
            <a:r>
              <a:rPr lang="en-GB" dirty="0" err="1" smtClean="0"/>
              <a:t>Mayıs</a:t>
            </a:r>
            <a:r>
              <a:rPr lang="en-GB" dirty="0" smtClean="0"/>
              <a:t> 2019]</a:t>
            </a:r>
            <a:endParaRPr lang="en-GB" dirty="0"/>
          </a:p>
        </p:txBody>
      </p:sp>
    </p:spTree>
    <p:extLst>
      <p:ext uri="{BB962C8B-B14F-4D97-AF65-F5344CB8AC3E}">
        <p14:creationId xmlns:p14="http://schemas.microsoft.com/office/powerpoint/2010/main" val="3639682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a:t>
            </a:r>
            <a:r>
              <a:rPr lang="en-GB" dirty="0" err="1" smtClean="0"/>
              <a:t>otisitik</a:t>
            </a:r>
            <a:r>
              <a:rPr lang="en-GB" dirty="0" smtClean="0"/>
              <a:t> </a:t>
            </a:r>
            <a:r>
              <a:rPr lang="en-GB" dirty="0" err="1" smtClean="0"/>
              <a:t>iktisat</a:t>
            </a:r>
            <a:r>
              <a:rPr lang="en-GB" dirty="0" smtClean="0"/>
              <a:t>, 2000’lerden </a:t>
            </a:r>
            <a:r>
              <a:rPr lang="en-GB" dirty="0" err="1" smtClean="0"/>
              <a:t>günümüze</a:t>
            </a:r>
            <a:endParaRPr lang="en-GB" dirty="0"/>
          </a:p>
        </p:txBody>
      </p:sp>
      <p:sp>
        <p:nvSpPr>
          <p:cNvPr id="3" name="Content Placeholder 2"/>
          <p:cNvSpPr>
            <a:spLocks noGrp="1"/>
          </p:cNvSpPr>
          <p:nvPr>
            <p:ph idx="1"/>
          </p:nvPr>
        </p:nvSpPr>
        <p:spPr/>
        <p:txBody>
          <a:bodyPr/>
          <a:lstStyle/>
          <a:p>
            <a:endParaRPr lang="en-GB" dirty="0" smtClean="0"/>
          </a:p>
          <a:p>
            <a:r>
              <a:rPr lang="en-GB" dirty="0" err="1" smtClean="0"/>
              <a:t>Haziran</a:t>
            </a:r>
            <a:r>
              <a:rPr lang="en-GB" dirty="0" smtClean="0"/>
              <a:t> 2000, </a:t>
            </a:r>
            <a:r>
              <a:rPr lang="en-GB" dirty="0" err="1" smtClean="0"/>
              <a:t>Paris’te</a:t>
            </a:r>
            <a:r>
              <a:rPr lang="en-GB" dirty="0" smtClean="0"/>
              <a:t> </a:t>
            </a:r>
            <a:r>
              <a:rPr lang="en-GB" dirty="0" err="1" smtClean="0"/>
              <a:t>yazılan</a:t>
            </a:r>
            <a:r>
              <a:rPr lang="en-GB" dirty="0" smtClean="0"/>
              <a:t> </a:t>
            </a:r>
            <a:r>
              <a:rPr lang="en-GB" dirty="0" err="1" smtClean="0"/>
              <a:t>ve</a:t>
            </a:r>
            <a:r>
              <a:rPr lang="en-GB" dirty="0" smtClean="0"/>
              <a:t> </a:t>
            </a:r>
            <a:r>
              <a:rPr lang="en-GB" dirty="0" err="1" smtClean="0"/>
              <a:t>imzaya</a:t>
            </a:r>
            <a:r>
              <a:rPr lang="en-GB" dirty="0" smtClean="0"/>
              <a:t> </a:t>
            </a:r>
            <a:r>
              <a:rPr lang="en-GB" dirty="0" err="1" smtClean="0"/>
              <a:t>açılan</a:t>
            </a:r>
            <a:r>
              <a:rPr lang="en-GB" dirty="0" smtClean="0"/>
              <a:t> </a:t>
            </a:r>
            <a:r>
              <a:rPr lang="en-GB" dirty="0" err="1" smtClean="0"/>
              <a:t>bildiri</a:t>
            </a:r>
            <a:endParaRPr lang="en-GB" dirty="0" smtClean="0"/>
          </a:p>
          <a:p>
            <a:r>
              <a:rPr lang="en-GB" dirty="0" err="1" smtClean="0"/>
              <a:t>Ağustos</a:t>
            </a:r>
            <a:r>
              <a:rPr lang="en-GB" dirty="0" smtClean="0"/>
              <a:t> 2001, Kansas City Proposal</a:t>
            </a:r>
          </a:p>
          <a:p>
            <a:r>
              <a:rPr lang="en-GB" dirty="0" smtClean="0"/>
              <a:t>Mart 2003, </a:t>
            </a:r>
            <a:r>
              <a:rPr lang="en-GB" dirty="0" err="1" smtClean="0"/>
              <a:t>Harvard’da</a:t>
            </a:r>
            <a:r>
              <a:rPr lang="en-GB" dirty="0" smtClean="0"/>
              <a:t> Principles of Economics </a:t>
            </a:r>
            <a:r>
              <a:rPr lang="en-GB" dirty="0" err="1" smtClean="0"/>
              <a:t>dersinin</a:t>
            </a:r>
            <a:r>
              <a:rPr lang="en-GB" dirty="0" smtClean="0"/>
              <a:t> </a:t>
            </a:r>
            <a:r>
              <a:rPr lang="en-GB" dirty="0" err="1" smtClean="0"/>
              <a:t>boykotu</a:t>
            </a:r>
            <a:endParaRPr lang="en-GB" dirty="0" smtClean="0"/>
          </a:p>
          <a:p>
            <a:r>
              <a:rPr lang="en-GB" dirty="0" smtClean="0"/>
              <a:t>Nisan 2008, Notre Dame </a:t>
            </a:r>
            <a:r>
              <a:rPr lang="en-GB" dirty="0" err="1" smtClean="0"/>
              <a:t>İktisat</a:t>
            </a:r>
            <a:r>
              <a:rPr lang="en-GB" dirty="0" smtClean="0"/>
              <a:t> </a:t>
            </a:r>
            <a:r>
              <a:rPr lang="en-GB" dirty="0" err="1" smtClean="0"/>
              <a:t>Bölümü’nün</a:t>
            </a:r>
            <a:r>
              <a:rPr lang="en-GB" dirty="0" smtClean="0"/>
              <a:t> </a:t>
            </a:r>
            <a:r>
              <a:rPr lang="en-GB" dirty="0" err="1" smtClean="0"/>
              <a:t>bölünmesi</a:t>
            </a:r>
            <a:endParaRPr lang="en-GB" dirty="0" smtClean="0"/>
          </a:p>
          <a:p>
            <a:r>
              <a:rPr lang="en-GB" dirty="0" smtClean="0"/>
              <a:t>…</a:t>
            </a:r>
          </a:p>
          <a:p>
            <a:r>
              <a:rPr lang="en-GB" dirty="0" err="1" smtClean="0"/>
              <a:t>Türkiye’de</a:t>
            </a:r>
            <a:r>
              <a:rPr lang="en-GB" dirty="0" smtClean="0"/>
              <a:t> </a:t>
            </a:r>
            <a:r>
              <a:rPr lang="en-GB" dirty="0" err="1" smtClean="0"/>
              <a:t>heterodoksi</a:t>
            </a:r>
            <a:r>
              <a:rPr lang="en-GB" dirty="0" smtClean="0"/>
              <a:t>: İstanbul </a:t>
            </a:r>
            <a:r>
              <a:rPr lang="en-GB" dirty="0" err="1" smtClean="0"/>
              <a:t>Üniversitesi</a:t>
            </a:r>
            <a:r>
              <a:rPr lang="en-GB" dirty="0" smtClean="0"/>
              <a:t>, </a:t>
            </a:r>
            <a:r>
              <a:rPr lang="en-GB" dirty="0" err="1" smtClean="0"/>
              <a:t>Mülkiye</a:t>
            </a:r>
            <a:r>
              <a:rPr lang="en-GB" dirty="0"/>
              <a:t> </a:t>
            </a:r>
            <a:r>
              <a:rPr lang="en-GB" dirty="0" err="1" smtClean="0"/>
              <a:t>ve</a:t>
            </a:r>
            <a:r>
              <a:rPr lang="en-GB" dirty="0" smtClean="0"/>
              <a:t> </a:t>
            </a:r>
            <a:r>
              <a:rPr lang="en-GB" dirty="0" err="1" smtClean="0"/>
              <a:t>diğerleri</a:t>
            </a:r>
            <a:endParaRPr lang="en-GB" dirty="0" smtClean="0"/>
          </a:p>
          <a:p>
            <a:r>
              <a:rPr lang="en-GB" dirty="0" smtClean="0"/>
              <a:t>…</a:t>
            </a:r>
            <a:endParaRPr lang="en-GB" dirty="0"/>
          </a:p>
        </p:txBody>
      </p:sp>
    </p:spTree>
    <p:extLst>
      <p:ext uri="{BB962C8B-B14F-4D97-AF65-F5344CB8AC3E}">
        <p14:creationId xmlns:p14="http://schemas.microsoft.com/office/powerpoint/2010/main" val="4172310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İktisatta</a:t>
            </a:r>
            <a:r>
              <a:rPr lang="en-GB" dirty="0" smtClean="0"/>
              <a:t> </a:t>
            </a:r>
            <a:r>
              <a:rPr lang="en-GB" dirty="0" err="1" smtClean="0"/>
              <a:t>heterodoks</a:t>
            </a:r>
            <a:r>
              <a:rPr lang="en-GB" dirty="0" smtClean="0"/>
              <a:t> </a:t>
            </a:r>
            <a:r>
              <a:rPr lang="en-GB" dirty="0" err="1" smtClean="0"/>
              <a:t>akımlar</a:t>
            </a:r>
            <a:endParaRPr lang="en-GB" dirty="0"/>
          </a:p>
        </p:txBody>
      </p:sp>
      <p:sp>
        <p:nvSpPr>
          <p:cNvPr id="3" name="Content Placeholder 2"/>
          <p:cNvSpPr>
            <a:spLocks noGrp="1"/>
          </p:cNvSpPr>
          <p:nvPr>
            <p:ph idx="1"/>
          </p:nvPr>
        </p:nvSpPr>
        <p:spPr/>
        <p:txBody>
          <a:bodyPr/>
          <a:lstStyle/>
          <a:p>
            <a:r>
              <a:rPr lang="en-GB" dirty="0" err="1" smtClean="0"/>
              <a:t>Marksist</a:t>
            </a:r>
            <a:r>
              <a:rPr lang="en-GB" dirty="0" smtClean="0"/>
              <a:t> </a:t>
            </a:r>
            <a:r>
              <a:rPr lang="en-GB" dirty="0" err="1" smtClean="0"/>
              <a:t>iktisat</a:t>
            </a:r>
            <a:endParaRPr lang="en-GB" dirty="0" smtClean="0"/>
          </a:p>
          <a:p>
            <a:r>
              <a:rPr lang="en-GB" dirty="0"/>
              <a:t>Post-</a:t>
            </a:r>
            <a:r>
              <a:rPr lang="en-GB" dirty="0" err="1"/>
              <a:t>keynezyen</a:t>
            </a:r>
            <a:r>
              <a:rPr lang="en-GB" dirty="0"/>
              <a:t> </a:t>
            </a:r>
            <a:r>
              <a:rPr lang="en-GB" dirty="0" err="1"/>
              <a:t>iktisat</a:t>
            </a:r>
            <a:endParaRPr lang="en-GB" dirty="0"/>
          </a:p>
          <a:p>
            <a:r>
              <a:rPr lang="en-GB" dirty="0" err="1" smtClean="0"/>
              <a:t>Kurumsal</a:t>
            </a:r>
            <a:r>
              <a:rPr lang="en-GB" dirty="0" smtClean="0"/>
              <a:t> </a:t>
            </a:r>
            <a:r>
              <a:rPr lang="en-GB" dirty="0" err="1" smtClean="0"/>
              <a:t>iktisat</a:t>
            </a:r>
            <a:endParaRPr lang="en-GB" dirty="0" smtClean="0"/>
          </a:p>
          <a:p>
            <a:r>
              <a:rPr lang="en-GB" dirty="0" err="1" smtClean="0"/>
              <a:t>Evrimci</a:t>
            </a:r>
            <a:r>
              <a:rPr lang="en-GB" dirty="0" smtClean="0"/>
              <a:t> </a:t>
            </a:r>
            <a:r>
              <a:rPr lang="en-GB" dirty="0" err="1" smtClean="0"/>
              <a:t>iktisat</a:t>
            </a:r>
            <a:r>
              <a:rPr lang="en-GB" dirty="0" smtClean="0"/>
              <a:t> </a:t>
            </a:r>
            <a:r>
              <a:rPr lang="en-GB" dirty="0" err="1" smtClean="0"/>
              <a:t>ve</a:t>
            </a:r>
            <a:r>
              <a:rPr lang="en-GB" dirty="0" smtClean="0"/>
              <a:t> </a:t>
            </a:r>
            <a:r>
              <a:rPr lang="en-GB" dirty="0" err="1"/>
              <a:t>k</a:t>
            </a:r>
            <a:r>
              <a:rPr lang="en-GB" dirty="0" err="1" smtClean="0"/>
              <a:t>armaşıklık</a:t>
            </a:r>
            <a:r>
              <a:rPr lang="en-GB" dirty="0" smtClean="0"/>
              <a:t> </a:t>
            </a:r>
            <a:r>
              <a:rPr lang="en-GB" dirty="0" err="1" smtClean="0"/>
              <a:t>iktisadı</a:t>
            </a:r>
            <a:endParaRPr lang="en-GB" dirty="0" smtClean="0"/>
          </a:p>
          <a:p>
            <a:r>
              <a:rPr lang="en-GB" dirty="0" smtClean="0"/>
              <a:t>Feminist </a:t>
            </a:r>
            <a:r>
              <a:rPr lang="en-GB" dirty="0" err="1" smtClean="0"/>
              <a:t>iktisat</a:t>
            </a:r>
            <a:endParaRPr lang="en-GB" dirty="0" smtClean="0"/>
          </a:p>
          <a:p>
            <a:r>
              <a:rPr lang="en-GB" dirty="0" err="1" smtClean="0"/>
              <a:t>Ekolojik</a:t>
            </a:r>
            <a:r>
              <a:rPr lang="en-GB" dirty="0" smtClean="0"/>
              <a:t> </a:t>
            </a:r>
            <a:r>
              <a:rPr lang="en-GB" dirty="0" err="1" smtClean="0"/>
              <a:t>iktisat</a:t>
            </a:r>
            <a:endParaRPr lang="en-GB" dirty="0" smtClean="0"/>
          </a:p>
          <a:p>
            <a:r>
              <a:rPr lang="en-GB" dirty="0" err="1" smtClean="0"/>
              <a:t>Avusturya</a:t>
            </a:r>
            <a:r>
              <a:rPr lang="en-GB" dirty="0" smtClean="0"/>
              <a:t> </a:t>
            </a:r>
            <a:r>
              <a:rPr lang="en-GB" dirty="0" err="1" smtClean="0"/>
              <a:t>iktisadı</a:t>
            </a:r>
            <a:r>
              <a:rPr lang="en-GB" dirty="0" smtClean="0"/>
              <a:t> </a:t>
            </a:r>
            <a:r>
              <a:rPr lang="en-GB" dirty="0" err="1" smtClean="0"/>
              <a:t>ve</a:t>
            </a:r>
            <a:r>
              <a:rPr lang="en-GB" dirty="0" smtClean="0"/>
              <a:t> </a:t>
            </a:r>
            <a:r>
              <a:rPr lang="en-GB" dirty="0" err="1" smtClean="0"/>
              <a:t>yeni</a:t>
            </a:r>
            <a:r>
              <a:rPr lang="en-GB" dirty="0" smtClean="0"/>
              <a:t> </a:t>
            </a:r>
            <a:r>
              <a:rPr lang="en-GB" dirty="0" err="1" smtClean="0"/>
              <a:t>kurumsal</a:t>
            </a:r>
            <a:r>
              <a:rPr lang="en-GB" dirty="0" smtClean="0"/>
              <a:t> </a:t>
            </a:r>
            <a:r>
              <a:rPr lang="en-GB" dirty="0" err="1" smtClean="0"/>
              <a:t>iktisat</a:t>
            </a:r>
            <a:endParaRPr lang="en-GB" dirty="0" smtClean="0"/>
          </a:p>
          <a:p>
            <a:r>
              <a:rPr lang="en-GB" dirty="0" smtClean="0"/>
              <a:t>…</a:t>
            </a:r>
            <a:endParaRPr lang="en-GB" dirty="0"/>
          </a:p>
        </p:txBody>
      </p:sp>
    </p:spTree>
    <p:extLst>
      <p:ext uri="{BB962C8B-B14F-4D97-AF65-F5344CB8AC3E}">
        <p14:creationId xmlns:p14="http://schemas.microsoft.com/office/powerpoint/2010/main" val="3999042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Karl </a:t>
            </a:r>
            <a:r>
              <a:rPr lang="tr-TR" dirty="0" err="1" smtClean="0"/>
              <a:t>Marx</a:t>
            </a:r>
            <a:r>
              <a:rPr lang="tr-TR" dirty="0" smtClean="0"/>
              <a:t> (1818-1883)</a:t>
            </a:r>
            <a:endParaRPr lang="en-US" dirty="0"/>
          </a:p>
        </p:txBody>
      </p:sp>
      <p:sp>
        <p:nvSpPr>
          <p:cNvPr id="3" name="İçerik Yer Tutucusu 2"/>
          <p:cNvSpPr>
            <a:spLocks noGrp="1"/>
          </p:cNvSpPr>
          <p:nvPr>
            <p:ph idx="1"/>
          </p:nvPr>
        </p:nvSpPr>
        <p:spPr>
          <a:xfrm>
            <a:off x="4927600" y="1825625"/>
            <a:ext cx="6426200" cy="4351338"/>
          </a:xfrm>
        </p:spPr>
        <p:txBody>
          <a:bodyPr>
            <a:normAutofit fontScale="92500" lnSpcReduction="10000"/>
          </a:bodyPr>
          <a:lstStyle/>
          <a:p>
            <a:pPr marL="400050" indent="-457200"/>
            <a:r>
              <a:rPr lang="tr-TR" dirty="0" smtClean="0"/>
              <a:t>Doğumu </a:t>
            </a:r>
            <a:r>
              <a:rPr lang="tr-TR" dirty="0" err="1" smtClean="0"/>
              <a:t>Trier</a:t>
            </a:r>
            <a:r>
              <a:rPr lang="tr-TR" dirty="0" smtClean="0"/>
              <a:t> (Almanya), ölümü Londra (İngiltere)</a:t>
            </a:r>
          </a:p>
          <a:p>
            <a:pPr marL="400050" indent="-457200"/>
            <a:r>
              <a:rPr lang="tr-TR" dirty="0" smtClean="0"/>
              <a:t>Felsefe, tarih ve hukuk eğitimi (Bonn, Berlin, </a:t>
            </a:r>
            <a:r>
              <a:rPr lang="tr-TR" dirty="0" err="1" smtClean="0"/>
              <a:t>Jena</a:t>
            </a:r>
            <a:r>
              <a:rPr lang="tr-TR" dirty="0" smtClean="0"/>
              <a:t>)</a:t>
            </a:r>
          </a:p>
          <a:p>
            <a:pPr marL="400050" indent="-457200"/>
            <a:r>
              <a:rPr lang="tr-TR" dirty="0" smtClean="0"/>
              <a:t>Doktora tezi: </a:t>
            </a:r>
            <a:r>
              <a:rPr lang="tr-TR" i="1" dirty="0" err="1" smtClean="0"/>
              <a:t>Demoktiritüsçü</a:t>
            </a:r>
            <a:r>
              <a:rPr lang="tr-TR" i="1" dirty="0" smtClean="0"/>
              <a:t> ve Epikürcü Doğal Felsefe Arasındaki Farklar</a:t>
            </a:r>
            <a:r>
              <a:rPr lang="tr-TR" dirty="0" smtClean="0"/>
              <a:t> (1841)</a:t>
            </a:r>
          </a:p>
          <a:p>
            <a:pPr marL="400050" indent="-457200"/>
            <a:r>
              <a:rPr lang="en-GB" dirty="0" err="1" smtClean="0"/>
              <a:t>Gazeteci</a:t>
            </a:r>
            <a:r>
              <a:rPr lang="en-GB" dirty="0" smtClean="0"/>
              <a:t>, editor </a:t>
            </a:r>
            <a:r>
              <a:rPr lang="en-GB" dirty="0" err="1" smtClean="0"/>
              <a:t>ve</a:t>
            </a:r>
            <a:r>
              <a:rPr lang="en-GB" dirty="0" smtClean="0"/>
              <a:t> </a:t>
            </a:r>
            <a:r>
              <a:rPr lang="en-GB" dirty="0" err="1" smtClean="0"/>
              <a:t>yazar</a:t>
            </a:r>
            <a:r>
              <a:rPr lang="en-GB" dirty="0" smtClean="0"/>
              <a:t> </a:t>
            </a:r>
            <a:r>
              <a:rPr lang="en-GB" dirty="0" err="1" smtClean="0"/>
              <a:t>olarak</a:t>
            </a:r>
            <a:r>
              <a:rPr lang="en-GB" dirty="0" smtClean="0"/>
              <a:t> </a:t>
            </a:r>
            <a:r>
              <a:rPr lang="en-GB" dirty="0" err="1" smtClean="0"/>
              <a:t>çalıştı</a:t>
            </a:r>
            <a:endParaRPr lang="tr-TR" dirty="0" smtClean="0"/>
          </a:p>
          <a:p>
            <a:pPr marL="400050" indent="-457200"/>
            <a:r>
              <a:rPr lang="en-GB" dirty="0" err="1" smtClean="0"/>
              <a:t>Yıllarca</a:t>
            </a:r>
            <a:r>
              <a:rPr lang="en-GB" dirty="0" smtClean="0"/>
              <a:t> </a:t>
            </a:r>
            <a:r>
              <a:rPr lang="en-GB" dirty="0" err="1" smtClean="0"/>
              <a:t>sürgün</a:t>
            </a:r>
            <a:r>
              <a:rPr lang="en-GB" dirty="0" smtClean="0"/>
              <a:t> </a:t>
            </a:r>
            <a:r>
              <a:rPr lang="en-GB" dirty="0" err="1" smtClean="0"/>
              <a:t>ve</a:t>
            </a:r>
            <a:r>
              <a:rPr lang="en-GB" dirty="0" smtClean="0"/>
              <a:t> </a:t>
            </a:r>
            <a:r>
              <a:rPr lang="en-GB" dirty="0" err="1" smtClean="0"/>
              <a:t>hapis</a:t>
            </a:r>
            <a:r>
              <a:rPr lang="tr-TR" dirty="0" smtClean="0"/>
              <a:t> ve </a:t>
            </a:r>
            <a:r>
              <a:rPr lang="tr-TR" dirty="0" err="1" smtClean="0"/>
              <a:t>gözaltılarla</a:t>
            </a:r>
            <a:r>
              <a:rPr lang="en-GB" dirty="0" smtClean="0"/>
              <a:t> </a:t>
            </a:r>
            <a:r>
              <a:rPr lang="en-GB" dirty="0" err="1" smtClean="0"/>
              <a:t>uğraştı</a:t>
            </a:r>
            <a:endParaRPr lang="tr-TR" dirty="0" smtClean="0"/>
          </a:p>
          <a:p>
            <a:pPr marL="400050" indent="-457200"/>
            <a:r>
              <a:rPr lang="en-GB" dirty="0" smtClean="0"/>
              <a:t>Friedrich </a:t>
            </a:r>
            <a:r>
              <a:rPr lang="en-GB" dirty="0" err="1" smtClean="0"/>
              <a:t>Engels’in</a:t>
            </a:r>
            <a:r>
              <a:rPr lang="en-GB" dirty="0" smtClean="0"/>
              <a:t> </a:t>
            </a:r>
            <a:r>
              <a:rPr lang="en-GB" dirty="0" err="1" smtClean="0"/>
              <a:t>desteği</a:t>
            </a:r>
            <a:r>
              <a:rPr lang="en-GB" dirty="0" smtClean="0"/>
              <a:t> (</a:t>
            </a:r>
            <a:r>
              <a:rPr lang="en-GB" dirty="0" err="1" smtClean="0"/>
              <a:t>sadece</a:t>
            </a:r>
            <a:r>
              <a:rPr lang="en-GB" dirty="0" smtClean="0"/>
              <a:t> </a:t>
            </a:r>
            <a:r>
              <a:rPr lang="tr-TR" dirty="0" smtClean="0"/>
              <a:t>ekonomik</a:t>
            </a:r>
            <a:r>
              <a:rPr lang="en-GB" dirty="0" smtClean="0"/>
              <a:t> </a:t>
            </a:r>
            <a:r>
              <a:rPr lang="en-GB" dirty="0" err="1" smtClean="0"/>
              <a:t>değil</a:t>
            </a:r>
            <a:r>
              <a:rPr lang="en-GB" dirty="0" smtClean="0"/>
              <a:t>, </a:t>
            </a:r>
            <a:r>
              <a:rPr lang="en-GB" dirty="0" err="1" smtClean="0"/>
              <a:t>aynı</a:t>
            </a:r>
            <a:r>
              <a:rPr lang="en-GB" dirty="0" smtClean="0"/>
              <a:t> </a:t>
            </a:r>
            <a:r>
              <a:rPr lang="en-GB" dirty="0" err="1" smtClean="0"/>
              <a:t>zamanda</a:t>
            </a:r>
            <a:r>
              <a:rPr lang="en-GB" dirty="0" smtClean="0"/>
              <a:t> </a:t>
            </a:r>
            <a:r>
              <a:rPr lang="en-GB" dirty="0" err="1" smtClean="0"/>
              <a:t>entelektüel</a:t>
            </a:r>
            <a:r>
              <a:rPr lang="en-GB" dirty="0" smtClean="0"/>
              <a:t>)</a:t>
            </a:r>
            <a:endParaRPr lang="tr-TR" dirty="0" smtClean="0"/>
          </a:p>
          <a:p>
            <a:endParaRPr lang="en-US" dirty="0"/>
          </a:p>
        </p:txBody>
      </p:sp>
      <p:pic>
        <p:nvPicPr>
          <p:cNvPr id="4" name="7 Resim" descr="632px-Karl_Marx_001.jpg"/>
          <p:cNvPicPr>
            <a:picLocks noChangeAspect="1"/>
          </p:cNvPicPr>
          <p:nvPr/>
        </p:nvPicPr>
        <p:blipFill>
          <a:blip r:embed="rId2" cstate="print"/>
          <a:stretch>
            <a:fillRect/>
          </a:stretch>
        </p:blipFill>
        <p:spPr>
          <a:xfrm>
            <a:off x="838200" y="1690687"/>
            <a:ext cx="3505200" cy="4991583"/>
          </a:xfrm>
          <a:prstGeom prst="rect">
            <a:avLst/>
          </a:prstGeom>
        </p:spPr>
      </p:pic>
    </p:spTree>
    <p:extLst>
      <p:ext uri="{BB962C8B-B14F-4D97-AF65-F5344CB8AC3E}">
        <p14:creationId xmlns:p14="http://schemas.microsoft.com/office/powerpoint/2010/main" val="2791149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2256</TotalTime>
  <Words>2715</Words>
  <Application>Microsoft Office PowerPoint</Application>
  <PresentationFormat>Widescreen</PresentationFormat>
  <Paragraphs>366</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Times New Roman</vt:lpstr>
      <vt:lpstr>Wingdings</vt:lpstr>
      <vt:lpstr>Office Teması</vt:lpstr>
      <vt:lpstr>İktisadi Düşünceler Tarihi AÜ Siyasal Bilgiler Fakültesi İktisat Bölümü</vt:lpstr>
      <vt:lpstr>İktisatta Ana-akım (Mainstream) Sorunu</vt:lpstr>
      <vt:lpstr>İktisatta Ana-akım (Mainstream) Sorunu</vt:lpstr>
      <vt:lpstr>İktisatta Ana-akım (Mainstream) Sorunu</vt:lpstr>
      <vt:lpstr>İktisatta Ana-akım (Mainstream) Sorunu</vt:lpstr>
      <vt:lpstr>İktisatta heterodoksinin kısa tarihi</vt:lpstr>
      <vt:lpstr>Post-otisitik iktisat, 2000’lerden günümüze</vt:lpstr>
      <vt:lpstr>İktisatta heterodoks akımlar</vt:lpstr>
      <vt:lpstr>Karl Marx (1818-1883)</vt:lpstr>
      <vt:lpstr>Karl Marx (1818-1883)</vt:lpstr>
      <vt:lpstr>Genç Karl Marx (2017)</vt:lpstr>
      <vt:lpstr>Karl Marx (1818-1883)</vt:lpstr>
      <vt:lpstr>Karl Marx (1818-1883)</vt:lpstr>
      <vt:lpstr>PowerPoint Presentation</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PowerPoint Presentation</vt:lpstr>
      <vt:lpstr>PowerPoint Presentation</vt:lpstr>
      <vt:lpstr>PowerPoint Presentation</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lpstr>Karl Marx (1818-1883)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İKT 216 İktisadi Düşünceler Tarihi Ankara Üniversitesi SBF II. Sınıf İktisat  Ders 11  Altuğ Yalçıntaş http://ayalcintas.blogspot.com.tr/ altug.yalcintas@politics.ankara.edu.tr   http://iktisadidusuncelertarihi.blogspot.com.tr/</dc:title>
  <dc:creator>Altug Yalcintas</dc:creator>
  <cp:lastModifiedBy>Altug Yalcintas</cp:lastModifiedBy>
  <cp:revision>191</cp:revision>
  <dcterms:created xsi:type="dcterms:W3CDTF">2015-04-28T18:51:33Z</dcterms:created>
  <dcterms:modified xsi:type="dcterms:W3CDTF">2020-04-14T11:22:19Z</dcterms:modified>
</cp:coreProperties>
</file>