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4" r:id="rId4"/>
    <p:sldId id="258" r:id="rId5"/>
    <p:sldId id="259" r:id="rId6"/>
    <p:sldId id="266" r:id="rId7"/>
    <p:sldId id="261" r:id="rId8"/>
    <p:sldId id="262" r:id="rId9"/>
    <p:sldId id="267" r:id="rId10"/>
    <p:sldId id="26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72A2F7-6A10-4C10-ADE8-A0BFCD5A1FE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C85F70B-7D33-4FFC-A24A-468ADB5900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A54E618-71A8-45B6-BFF9-1C90D6259F89}"/>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5" name="Alt Bilgi Yer Tutucusu 4">
            <a:extLst>
              <a:ext uri="{FF2B5EF4-FFF2-40B4-BE49-F238E27FC236}">
                <a16:creationId xmlns:a16="http://schemas.microsoft.com/office/drawing/2014/main" id="{DC3695F7-EC7B-4C1E-ADA2-3941593BA30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DD6C58-7283-46D9-9F37-8F99088EA327}"/>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125060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4302DB-4D11-4EBF-A1AB-37690D0C302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8853787-4138-4CE3-9BF9-00966146868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4E7240-AA3F-420F-9CFF-D212CEB38307}"/>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5" name="Alt Bilgi Yer Tutucusu 4">
            <a:extLst>
              <a:ext uri="{FF2B5EF4-FFF2-40B4-BE49-F238E27FC236}">
                <a16:creationId xmlns:a16="http://schemas.microsoft.com/office/drawing/2014/main" id="{55005CD5-1F9A-4B20-A552-F529E95769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77936B-0B68-40C2-A497-EBA6142B0D89}"/>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290387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7DC1563-6C2C-4485-8DE8-5FBE21F3BD5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5F8690F-5F1D-4C57-B211-CF4E762575C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97DF41E-CFB3-4FA3-AA1F-5885D38E87E7}"/>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5" name="Alt Bilgi Yer Tutucusu 4">
            <a:extLst>
              <a:ext uri="{FF2B5EF4-FFF2-40B4-BE49-F238E27FC236}">
                <a16:creationId xmlns:a16="http://schemas.microsoft.com/office/drawing/2014/main" id="{E4FE49BD-BE8B-4F65-9F01-DF5D7D27401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894AE3-D69D-4E4D-9994-46A66FDCB5CC}"/>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76251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2BDCAA-C2F5-4A8C-A6D1-EF7E19F3232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D7E0EC1-210B-4ADA-A00D-D84D22D067C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0CF6431-A665-484F-A9BB-030F51E796C3}"/>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5" name="Alt Bilgi Yer Tutucusu 4">
            <a:extLst>
              <a:ext uri="{FF2B5EF4-FFF2-40B4-BE49-F238E27FC236}">
                <a16:creationId xmlns:a16="http://schemas.microsoft.com/office/drawing/2014/main" id="{592EC75E-AD7B-4E75-9DE4-8F7905C38A7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4CFD2C9-9AB1-4BD2-B23B-75D346C33AB4}"/>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80461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F0B537-92C0-4D41-9457-52F7A2362DC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D9650D1-E975-4B16-B3EF-2587BB2E88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C77285C-C1E1-44C8-86B8-0A5AFBCF5E9B}"/>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5" name="Alt Bilgi Yer Tutucusu 4">
            <a:extLst>
              <a:ext uri="{FF2B5EF4-FFF2-40B4-BE49-F238E27FC236}">
                <a16:creationId xmlns:a16="http://schemas.microsoft.com/office/drawing/2014/main" id="{8FCF78F8-2931-436A-A611-DB8759C079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2343B4B-3503-4D34-BC19-914EF5E3F7A1}"/>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288186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1A5CB3-371E-48B7-A281-E4615183A28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AC7CCE9-BFD8-4D4E-825C-51323980BA7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CDA8118-4055-4F47-96C1-043BB510229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6A89760-E87E-4DE6-80B4-4086C480C51D}"/>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6" name="Alt Bilgi Yer Tutucusu 5">
            <a:extLst>
              <a:ext uri="{FF2B5EF4-FFF2-40B4-BE49-F238E27FC236}">
                <a16:creationId xmlns:a16="http://schemas.microsoft.com/office/drawing/2014/main" id="{6D529F5D-BE94-448E-AC5F-B8710DCB02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CA8B966-0281-44EC-A1B4-389C664F9094}"/>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2871937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3EA8D5-67EE-42CF-935E-3BE2695815E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853C3AD-2E69-4E1B-8172-3FD43437DC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71224A4-402F-4471-BEBC-EE5A4756D8C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D0FA96E-6350-4B11-A6E4-0491BB936C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A8EC7C5-336F-48F8-A34C-D7A3812E370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214E3C2-C1C5-4508-A059-A26DD3BC1EF8}"/>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8" name="Alt Bilgi Yer Tutucusu 7">
            <a:extLst>
              <a:ext uri="{FF2B5EF4-FFF2-40B4-BE49-F238E27FC236}">
                <a16:creationId xmlns:a16="http://schemas.microsoft.com/office/drawing/2014/main" id="{8B283CC5-CAD1-4C25-B0D5-57310496C86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6645C1D-E7C1-45AD-AEC2-05284ED7B397}"/>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314536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5BD82-2300-4D4A-AD30-E72FC1C3C78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AF5CF14-0A8B-43AC-94D1-9AC027587E2E}"/>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4" name="Alt Bilgi Yer Tutucusu 3">
            <a:extLst>
              <a:ext uri="{FF2B5EF4-FFF2-40B4-BE49-F238E27FC236}">
                <a16:creationId xmlns:a16="http://schemas.microsoft.com/office/drawing/2014/main" id="{D3FA587D-216C-4F11-A276-E484B8E8C3F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83FA1FC-CDF5-4C67-B2D3-965D9B3B2379}"/>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269756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301A085-5385-4712-881D-DD5A716BBF2F}"/>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3" name="Alt Bilgi Yer Tutucusu 2">
            <a:extLst>
              <a:ext uri="{FF2B5EF4-FFF2-40B4-BE49-F238E27FC236}">
                <a16:creationId xmlns:a16="http://schemas.microsoft.com/office/drawing/2014/main" id="{947FBD3F-E72C-4D18-AF1C-36D813697D3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83A8EEA-1742-4548-A100-324A3AFD6D48}"/>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254261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B92163-C17B-493C-9F4D-E8DB45AC35A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D68FDB1-6310-47EB-8E39-ABE21E17DF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D08AA99-89F5-47A2-AB17-B74DBDECD6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E0E5384-E2D0-4F80-BA55-1A203974CD37}"/>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6" name="Alt Bilgi Yer Tutucusu 5">
            <a:extLst>
              <a:ext uri="{FF2B5EF4-FFF2-40B4-BE49-F238E27FC236}">
                <a16:creationId xmlns:a16="http://schemas.microsoft.com/office/drawing/2014/main" id="{54D55461-528F-49FE-ACE2-A8EBA564CB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6123FA-0EC8-4B67-B700-BF55AB7FA6DD}"/>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176214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15E681-17D6-4FEB-8525-E8C890BE538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B5B9669-7DC0-48F7-B7B0-6872410FC5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82DD67B-738F-4B27-91AF-ADAB51F74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8D2DA92-40F7-4045-AC8C-79E477F6CA6C}"/>
              </a:ext>
            </a:extLst>
          </p:cNvPr>
          <p:cNvSpPr>
            <a:spLocks noGrp="1"/>
          </p:cNvSpPr>
          <p:nvPr>
            <p:ph type="dt" sz="half" idx="10"/>
          </p:nvPr>
        </p:nvSpPr>
        <p:spPr/>
        <p:txBody>
          <a:bodyPr/>
          <a:lstStyle/>
          <a:p>
            <a:fld id="{EAE6A4A2-763E-43A8-B403-F2213AEBBEEB}" type="datetimeFigureOut">
              <a:rPr lang="tr-TR" smtClean="0"/>
              <a:t>20.03.2020</a:t>
            </a:fld>
            <a:endParaRPr lang="tr-TR"/>
          </a:p>
        </p:txBody>
      </p:sp>
      <p:sp>
        <p:nvSpPr>
          <p:cNvPr id="6" name="Alt Bilgi Yer Tutucusu 5">
            <a:extLst>
              <a:ext uri="{FF2B5EF4-FFF2-40B4-BE49-F238E27FC236}">
                <a16:creationId xmlns:a16="http://schemas.microsoft.com/office/drawing/2014/main" id="{8A80CE5A-948D-4C31-9EC4-4C9224B1E1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8A0CE3-3A89-4EDF-895B-A3FA72D35993}"/>
              </a:ext>
            </a:extLst>
          </p:cNvPr>
          <p:cNvSpPr>
            <a:spLocks noGrp="1"/>
          </p:cNvSpPr>
          <p:nvPr>
            <p:ph type="sldNum" sz="quarter" idx="12"/>
          </p:nvPr>
        </p:nvSpPr>
        <p:spPr/>
        <p:txBody>
          <a:bodyPr/>
          <a:lstStyle/>
          <a:p>
            <a:fld id="{A54B1F0F-C04E-4AB0-8A25-C80CEE03568E}" type="slidenum">
              <a:rPr lang="tr-TR" smtClean="0"/>
              <a:t>‹#›</a:t>
            </a:fld>
            <a:endParaRPr lang="tr-TR"/>
          </a:p>
        </p:txBody>
      </p:sp>
    </p:spTree>
    <p:extLst>
      <p:ext uri="{BB962C8B-B14F-4D97-AF65-F5344CB8AC3E}">
        <p14:creationId xmlns:p14="http://schemas.microsoft.com/office/powerpoint/2010/main" val="253117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DB54D27-E403-4F3F-BD50-C2F182848C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136FDED-1460-49F6-AF89-E66A3E729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540567-5883-4BA8-A22C-6EF2C846F8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6A4A2-763E-43A8-B403-F2213AEBBEEB}" type="datetimeFigureOut">
              <a:rPr lang="tr-TR" smtClean="0"/>
              <a:t>20.03.2020</a:t>
            </a:fld>
            <a:endParaRPr lang="tr-TR"/>
          </a:p>
        </p:txBody>
      </p:sp>
      <p:sp>
        <p:nvSpPr>
          <p:cNvPr id="5" name="Alt Bilgi Yer Tutucusu 4">
            <a:extLst>
              <a:ext uri="{FF2B5EF4-FFF2-40B4-BE49-F238E27FC236}">
                <a16:creationId xmlns:a16="http://schemas.microsoft.com/office/drawing/2014/main" id="{4069B5D0-E58C-41F4-BC18-09E234F661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244C151-09F2-4B58-888C-4B32BCC910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B1F0F-C04E-4AB0-8A25-C80CEE03568E}" type="slidenum">
              <a:rPr lang="tr-TR" smtClean="0"/>
              <a:t>‹#›</a:t>
            </a:fld>
            <a:endParaRPr lang="tr-TR"/>
          </a:p>
        </p:txBody>
      </p:sp>
    </p:spTree>
    <p:extLst>
      <p:ext uri="{BB962C8B-B14F-4D97-AF65-F5344CB8AC3E}">
        <p14:creationId xmlns:p14="http://schemas.microsoft.com/office/powerpoint/2010/main" val="3778800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A33BFA-6969-464F-98EF-EF33006D264D}"/>
              </a:ext>
            </a:extLst>
          </p:cNvPr>
          <p:cNvSpPr>
            <a:spLocks noGrp="1"/>
          </p:cNvSpPr>
          <p:nvPr>
            <p:ph type="title"/>
          </p:nvPr>
        </p:nvSpPr>
        <p:spPr>
          <a:xfrm>
            <a:off x="838200" y="225287"/>
            <a:ext cx="10515600" cy="742123"/>
          </a:xfrm>
        </p:spPr>
        <p:txBody>
          <a:bodyPr>
            <a:normAutofit/>
          </a:bodyPr>
          <a:lstStyle/>
          <a:p>
            <a:r>
              <a:rPr lang="tr-TR" dirty="0"/>
              <a:t>	</a:t>
            </a:r>
            <a:r>
              <a:rPr lang="tr-TR" b="1" dirty="0">
                <a:solidFill>
                  <a:srgbClr val="FF0000"/>
                </a:solidFill>
              </a:rPr>
              <a:t>Birey Olarak Girişimci ve Özellikleri</a:t>
            </a:r>
          </a:p>
        </p:txBody>
      </p:sp>
      <p:sp>
        <p:nvSpPr>
          <p:cNvPr id="3" name="İçerik Yer Tutucusu 2">
            <a:extLst>
              <a:ext uri="{FF2B5EF4-FFF2-40B4-BE49-F238E27FC236}">
                <a16:creationId xmlns:a16="http://schemas.microsoft.com/office/drawing/2014/main" id="{1817565D-D345-46A9-B336-2C8D0D9DEE6E}"/>
              </a:ext>
            </a:extLst>
          </p:cNvPr>
          <p:cNvSpPr>
            <a:spLocks noGrp="1"/>
          </p:cNvSpPr>
          <p:nvPr>
            <p:ph idx="1"/>
          </p:nvPr>
        </p:nvSpPr>
        <p:spPr>
          <a:xfrm>
            <a:off x="543339" y="967410"/>
            <a:ext cx="10810461" cy="5890590"/>
          </a:xfrm>
        </p:spPr>
        <p:txBody>
          <a:bodyPr>
            <a:normAutofit/>
          </a:bodyPr>
          <a:lstStyle/>
          <a:p>
            <a:endParaRPr lang="tr-TR" sz="3200" b="1" dirty="0"/>
          </a:p>
          <a:p>
            <a:r>
              <a:rPr lang="tr-TR" sz="3200" b="1" dirty="0"/>
              <a:t>Hayalcilik: </a:t>
            </a:r>
          </a:p>
          <a:p>
            <a:r>
              <a:rPr lang="tr-TR" sz="3200" b="1" dirty="0"/>
              <a:t>Yenilik ve Yaratıcılık: </a:t>
            </a:r>
          </a:p>
          <a:p>
            <a:r>
              <a:rPr lang="tr-TR" sz="3200" b="1" dirty="0"/>
              <a:t>Bağlılık ve azim: </a:t>
            </a:r>
          </a:p>
          <a:p>
            <a:r>
              <a:rPr lang="tr-TR" sz="3200" b="1" dirty="0"/>
              <a:t>İyimserlik: </a:t>
            </a:r>
          </a:p>
          <a:p>
            <a:r>
              <a:rPr lang="tr-TR" sz="3200" b="1" dirty="0" err="1"/>
              <a:t>Hırslılık</a:t>
            </a:r>
            <a:r>
              <a:rPr lang="tr-TR" sz="3200" b="1" dirty="0"/>
              <a:t> ve kararlılık:              </a:t>
            </a:r>
          </a:p>
          <a:p>
            <a:r>
              <a:rPr lang="tr-TR" sz="3200" b="1" dirty="0"/>
              <a:t>Kendine güven:</a:t>
            </a:r>
          </a:p>
          <a:p>
            <a:r>
              <a:rPr lang="tr-TR" sz="3200" b="1" dirty="0"/>
              <a:t>Fırsat Yönetimi: </a:t>
            </a:r>
          </a:p>
          <a:p>
            <a:endParaRPr lang="tr-TR" dirty="0"/>
          </a:p>
        </p:txBody>
      </p:sp>
    </p:spTree>
    <p:extLst>
      <p:ext uri="{BB962C8B-B14F-4D97-AF65-F5344CB8AC3E}">
        <p14:creationId xmlns:p14="http://schemas.microsoft.com/office/powerpoint/2010/main" val="240867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CD54BD-215C-44E4-B304-CBD2E44B89C8}"/>
              </a:ext>
            </a:extLst>
          </p:cNvPr>
          <p:cNvSpPr>
            <a:spLocks noGrp="1"/>
          </p:cNvSpPr>
          <p:nvPr>
            <p:ph type="title"/>
          </p:nvPr>
        </p:nvSpPr>
        <p:spPr>
          <a:xfrm>
            <a:off x="838200" y="119271"/>
            <a:ext cx="10515600" cy="1007164"/>
          </a:xfrm>
        </p:spPr>
        <p:txBody>
          <a:bodyPr/>
          <a:lstStyle/>
          <a:p>
            <a:r>
              <a:rPr lang="tr-TR" dirty="0"/>
              <a:t>   </a:t>
            </a:r>
            <a:r>
              <a:rPr lang="tr-TR" b="1" dirty="0">
                <a:solidFill>
                  <a:srgbClr val="FF0000"/>
                </a:solidFill>
              </a:rPr>
              <a:t>Hayalcilik</a:t>
            </a:r>
          </a:p>
        </p:txBody>
      </p:sp>
      <p:sp>
        <p:nvSpPr>
          <p:cNvPr id="3" name="İçerik Yer Tutucusu 2">
            <a:extLst>
              <a:ext uri="{FF2B5EF4-FFF2-40B4-BE49-F238E27FC236}">
                <a16:creationId xmlns:a16="http://schemas.microsoft.com/office/drawing/2014/main" id="{9C0EF850-4058-416D-9E95-6B676272C7F7}"/>
              </a:ext>
            </a:extLst>
          </p:cNvPr>
          <p:cNvSpPr>
            <a:spLocks noGrp="1"/>
          </p:cNvSpPr>
          <p:nvPr>
            <p:ph idx="1"/>
          </p:nvPr>
        </p:nvSpPr>
        <p:spPr>
          <a:xfrm>
            <a:off x="742122" y="1189520"/>
            <a:ext cx="10611678" cy="5668479"/>
          </a:xfrm>
        </p:spPr>
        <p:txBody>
          <a:bodyPr/>
          <a:lstStyle/>
          <a:p>
            <a:r>
              <a:rPr lang="tr-TR" sz="3200" b="1" dirty="0"/>
              <a:t>İnsan küçük yaşlardan itibaren kurmuş olduğu hayalleri harekete geçirdiği zaman girişimciliğin ilk adımlarını atmış olur.</a:t>
            </a:r>
          </a:p>
          <a:p>
            <a:r>
              <a:rPr lang="tr-TR" sz="3200" b="1" dirty="0"/>
              <a:t>Kurmuş olduğu hayallerinin yapabilirliği yüksek olması gerekir.</a:t>
            </a:r>
          </a:p>
          <a:p>
            <a:r>
              <a:rPr lang="tr-TR" sz="3200" b="1" dirty="0"/>
              <a:t>Uygulanabilir olması gerekir.</a:t>
            </a:r>
          </a:p>
          <a:p>
            <a:r>
              <a:rPr lang="tr-TR" sz="3200" b="1" dirty="0"/>
              <a:t>Hayalimizin başarı payı yüksek olursa uygulanabilir.</a:t>
            </a:r>
          </a:p>
          <a:p>
            <a:endParaRPr lang="tr-TR" dirty="0"/>
          </a:p>
        </p:txBody>
      </p:sp>
    </p:spTree>
    <p:extLst>
      <p:ext uri="{BB962C8B-B14F-4D97-AF65-F5344CB8AC3E}">
        <p14:creationId xmlns:p14="http://schemas.microsoft.com/office/powerpoint/2010/main" val="2512640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97C712-019F-41B3-8333-216804182A29}"/>
              </a:ext>
            </a:extLst>
          </p:cNvPr>
          <p:cNvSpPr>
            <a:spLocks noGrp="1"/>
          </p:cNvSpPr>
          <p:nvPr>
            <p:ph type="title"/>
          </p:nvPr>
        </p:nvSpPr>
        <p:spPr>
          <a:xfrm>
            <a:off x="838200" y="0"/>
            <a:ext cx="10515600" cy="1113183"/>
          </a:xfrm>
        </p:spPr>
        <p:txBody>
          <a:bodyPr/>
          <a:lstStyle/>
          <a:p>
            <a:r>
              <a:rPr lang="tr-TR" b="1" dirty="0">
                <a:solidFill>
                  <a:srgbClr val="FF0000"/>
                </a:solidFill>
              </a:rPr>
              <a:t>Birey Olarak Girişimci ve Özellikleri</a:t>
            </a:r>
          </a:p>
        </p:txBody>
      </p:sp>
      <p:sp>
        <p:nvSpPr>
          <p:cNvPr id="3" name="İçerik Yer Tutucusu 2">
            <a:extLst>
              <a:ext uri="{FF2B5EF4-FFF2-40B4-BE49-F238E27FC236}">
                <a16:creationId xmlns:a16="http://schemas.microsoft.com/office/drawing/2014/main" id="{F0068502-695C-4924-A22C-1056B6FD858C}"/>
              </a:ext>
            </a:extLst>
          </p:cNvPr>
          <p:cNvSpPr>
            <a:spLocks noGrp="1"/>
          </p:cNvSpPr>
          <p:nvPr>
            <p:ph idx="1"/>
          </p:nvPr>
        </p:nvSpPr>
        <p:spPr>
          <a:xfrm>
            <a:off x="490331" y="1272208"/>
            <a:ext cx="10863470" cy="5433391"/>
          </a:xfrm>
        </p:spPr>
        <p:txBody>
          <a:bodyPr/>
          <a:lstStyle/>
          <a:p>
            <a:r>
              <a:rPr lang="tr-TR" sz="3200" b="1" dirty="0"/>
              <a:t>Vizyon sahibi olmak:</a:t>
            </a:r>
          </a:p>
          <a:p>
            <a:r>
              <a:rPr lang="tr-TR" sz="3200" b="1" dirty="0"/>
              <a:t>İçsel Kontrol Odağı: </a:t>
            </a:r>
          </a:p>
          <a:p>
            <a:r>
              <a:rPr lang="tr-TR" sz="3200" b="1" dirty="0"/>
              <a:t>Belirsizliğe karşı tolerans: </a:t>
            </a:r>
          </a:p>
          <a:p>
            <a:r>
              <a:rPr lang="tr-TR" sz="3200" b="1" dirty="0"/>
              <a:t>Planlama: </a:t>
            </a:r>
          </a:p>
          <a:p>
            <a:r>
              <a:rPr lang="tr-TR" sz="3200" b="1" dirty="0"/>
              <a:t>Risk Almak: </a:t>
            </a:r>
          </a:p>
          <a:p>
            <a:r>
              <a:rPr lang="tr-TR" sz="3200" b="1" dirty="0"/>
              <a:t>Strese Karşı Dayanıklılık: </a:t>
            </a:r>
          </a:p>
          <a:p>
            <a:r>
              <a:rPr lang="tr-TR" sz="3200" b="1" dirty="0"/>
              <a:t>Liderlik:</a:t>
            </a:r>
          </a:p>
          <a:p>
            <a:r>
              <a:rPr lang="tr-TR" sz="3200" b="1" dirty="0"/>
              <a:t>Kendi Geleceğine Yön Verebilme: </a:t>
            </a:r>
          </a:p>
          <a:p>
            <a:endParaRPr lang="tr-TR" dirty="0"/>
          </a:p>
        </p:txBody>
      </p:sp>
    </p:spTree>
    <p:extLst>
      <p:ext uri="{BB962C8B-B14F-4D97-AF65-F5344CB8AC3E}">
        <p14:creationId xmlns:p14="http://schemas.microsoft.com/office/powerpoint/2010/main" val="78674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30469E-A6C4-4F40-984B-6FF3768CB1AE}"/>
              </a:ext>
            </a:extLst>
          </p:cNvPr>
          <p:cNvSpPr>
            <a:spLocks noGrp="1"/>
          </p:cNvSpPr>
          <p:nvPr>
            <p:ph type="title"/>
          </p:nvPr>
        </p:nvSpPr>
        <p:spPr>
          <a:xfrm>
            <a:off x="838200" y="0"/>
            <a:ext cx="10515600" cy="681037"/>
          </a:xfrm>
        </p:spPr>
        <p:txBody>
          <a:bodyPr>
            <a:normAutofit fontScale="90000"/>
          </a:bodyPr>
          <a:lstStyle/>
          <a:p>
            <a:br>
              <a:rPr lang="tr-TR" dirty="0"/>
            </a:br>
            <a:r>
              <a:rPr lang="tr-TR" dirty="0"/>
              <a:t>           </a:t>
            </a:r>
            <a:r>
              <a:rPr lang="tr-TR" b="1" dirty="0">
                <a:solidFill>
                  <a:srgbClr val="FF0000"/>
                </a:solidFill>
              </a:rPr>
              <a:t>Yenilikçilik</a:t>
            </a:r>
            <a:br>
              <a:rPr lang="tr-TR" dirty="0"/>
            </a:br>
            <a:endParaRPr lang="tr-TR" dirty="0"/>
          </a:p>
        </p:txBody>
      </p:sp>
      <p:sp>
        <p:nvSpPr>
          <p:cNvPr id="3" name="İçerik Yer Tutucusu 2">
            <a:extLst>
              <a:ext uri="{FF2B5EF4-FFF2-40B4-BE49-F238E27FC236}">
                <a16:creationId xmlns:a16="http://schemas.microsoft.com/office/drawing/2014/main" id="{B51C7DA2-45BC-4A91-BAC6-C50B491D312D}"/>
              </a:ext>
            </a:extLst>
          </p:cNvPr>
          <p:cNvSpPr>
            <a:spLocks noGrp="1"/>
          </p:cNvSpPr>
          <p:nvPr>
            <p:ph idx="1"/>
          </p:nvPr>
        </p:nvSpPr>
        <p:spPr>
          <a:xfrm>
            <a:off x="838200" y="848138"/>
            <a:ext cx="10515600" cy="5857461"/>
          </a:xfrm>
        </p:spPr>
        <p:txBody>
          <a:bodyPr>
            <a:normAutofit fontScale="77500" lnSpcReduction="20000"/>
          </a:bodyPr>
          <a:lstStyle/>
          <a:p>
            <a:r>
              <a:rPr lang="tr-TR" sz="3400" b="1" dirty="0"/>
              <a:t>Başlangıçta da belirtildiği üzere yenilik yapma, girişimciyi diğer meslek gruplarından ayıran ve girişimcinin bir işletmedeki temel sorumluluk alanını gösteren bir özelliktir. </a:t>
            </a:r>
          </a:p>
          <a:p>
            <a:r>
              <a:rPr lang="tr-TR" sz="3400" b="1" dirty="0"/>
              <a:t>Burada sözü edilen yenilik elbette sadece ürünleri değil, hizmetleri, yeni pazarlar yaratmayı, yeni dağıtım kanallarına girmeyi, süreçleri farklılaştırmayı da kapsamaktadır. Bu nedenle  yenilik veya daha popüler ifade ile </a:t>
            </a:r>
            <a:r>
              <a:rPr lang="tr-TR" sz="3400" b="1" dirty="0" err="1"/>
              <a:t>inovasyon</a:t>
            </a:r>
            <a:r>
              <a:rPr lang="tr-TR" sz="3400" b="1" dirty="0"/>
              <a:t> sözünden bu geniş çerçevenin anlaşılması yerinde olacaktır. İşte girişimci de sürekli olarak bu konularla ilgili olarak pazar fırsatlarını gözlemleyen ve piyasadaki gelişmeleri işletmesine entegre etmenin yollarını arayan veya Ar-Ge süreçleri ile bu yenilikleri bizzat ortaya çıkartan kişidir. </a:t>
            </a:r>
          </a:p>
          <a:p>
            <a:r>
              <a:rPr lang="tr-TR" sz="3400" b="1" dirty="0"/>
              <a:t>Elbette yenilikle yoğun şekilde uğraşma sorumluluğu; meraklı olma, gözlem yapabilme becerisi, araştırma yapmayı sevme gibi bir takım özellikleri de beraberinde getirecektir. </a:t>
            </a:r>
          </a:p>
          <a:p>
            <a:r>
              <a:rPr lang="tr-TR" sz="3400" b="1" dirty="0"/>
              <a:t>Girişimci, “Sunduğum ürünü nasıl daha iyi yaparım, hizmet verdiğim müşteri kitlesini nasıl daha iyi tatmin ederim, hitap ettiğim pazarda farklılık yapabilir miyim?” gibi sorularla sürekli olarak kendini geliştirmelidir.</a:t>
            </a:r>
          </a:p>
          <a:p>
            <a:endParaRPr lang="tr-TR" sz="3400" b="1" dirty="0"/>
          </a:p>
          <a:p>
            <a:endParaRPr lang="tr-TR" dirty="0"/>
          </a:p>
        </p:txBody>
      </p:sp>
    </p:spTree>
    <p:extLst>
      <p:ext uri="{BB962C8B-B14F-4D97-AF65-F5344CB8AC3E}">
        <p14:creationId xmlns:p14="http://schemas.microsoft.com/office/powerpoint/2010/main" val="1899701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B04DA3-5CE4-4B24-8198-23A7E1B4B72A}"/>
              </a:ext>
            </a:extLst>
          </p:cNvPr>
          <p:cNvSpPr>
            <a:spLocks noGrp="1"/>
          </p:cNvSpPr>
          <p:nvPr>
            <p:ph type="title"/>
          </p:nvPr>
        </p:nvSpPr>
        <p:spPr>
          <a:xfrm>
            <a:off x="838200" y="0"/>
            <a:ext cx="10515600" cy="490330"/>
          </a:xfrm>
        </p:spPr>
        <p:txBody>
          <a:bodyPr>
            <a:normAutofit fontScale="90000"/>
          </a:bodyPr>
          <a:lstStyle/>
          <a:p>
            <a:br>
              <a:rPr lang="tr-TR" dirty="0"/>
            </a:br>
            <a:r>
              <a:rPr lang="tr-TR" b="1" dirty="0">
                <a:solidFill>
                  <a:srgbClr val="FF0000"/>
                </a:solidFill>
              </a:rPr>
              <a:t>    Risk Alma</a:t>
            </a:r>
            <a:br>
              <a:rPr lang="tr-TR" dirty="0"/>
            </a:br>
            <a:endParaRPr lang="tr-TR" dirty="0"/>
          </a:p>
        </p:txBody>
      </p:sp>
      <p:sp>
        <p:nvSpPr>
          <p:cNvPr id="3" name="İçerik Yer Tutucusu 2">
            <a:extLst>
              <a:ext uri="{FF2B5EF4-FFF2-40B4-BE49-F238E27FC236}">
                <a16:creationId xmlns:a16="http://schemas.microsoft.com/office/drawing/2014/main" id="{0DBD0A40-94B6-443A-9349-685D938515FF}"/>
              </a:ext>
            </a:extLst>
          </p:cNvPr>
          <p:cNvSpPr>
            <a:spLocks noGrp="1"/>
          </p:cNvSpPr>
          <p:nvPr>
            <p:ph idx="1"/>
          </p:nvPr>
        </p:nvSpPr>
        <p:spPr>
          <a:xfrm>
            <a:off x="569843" y="742122"/>
            <a:ext cx="10783957" cy="6228521"/>
          </a:xfrm>
        </p:spPr>
        <p:txBody>
          <a:bodyPr>
            <a:normAutofit lnSpcReduction="10000"/>
          </a:bodyPr>
          <a:lstStyle/>
          <a:p>
            <a:r>
              <a:rPr lang="tr-TR" b="1" dirty="0"/>
              <a:t>Risk alma, girişimciliğin ilk tanımlandığı 1730’lu yıllardan günümüze kadar girişimciliğin temeli olan bir özelliği olarak ifade edilmektedir. Gerçekten de girişimcilikte sürekli olarak verilen gelecek yönlü kararlar, her zaman beklendiği gibi sonuçlanmayabilir. Örneğin, işletme kuruluş öncesi yaptığınız satış tahminleri, ürün pazara çıktıktan sonra tahmininizin altında kalabilir daha da kötüsü işletmeyi kapatmak zorunda bile kalabilirsiniz.</a:t>
            </a:r>
          </a:p>
          <a:p>
            <a:r>
              <a:rPr lang="tr-TR" b="1" dirty="0"/>
              <a:t>Girişimcinin risk alma özelliğinden kasıt elbette bir kumarbaz gibi ölçüsüz veya yüksek riskler alması değildir. Aslında </a:t>
            </a:r>
            <a:r>
              <a:rPr lang="tr-TR" b="1" dirty="0" err="1"/>
              <a:t>Cantillon’un</a:t>
            </a:r>
            <a:r>
              <a:rPr lang="tr-TR" b="1" dirty="0"/>
              <a:t> risk alma üzerine geliştirdiği girişimcilik anlayışından günümüze çok sayıda değişiklik olmuştur. Örneğin ünlü yönetim düşünürü Peter </a:t>
            </a:r>
            <a:r>
              <a:rPr lang="tr-TR" b="1" dirty="0" err="1"/>
              <a:t>Drucker</a:t>
            </a:r>
            <a:r>
              <a:rPr lang="tr-TR" b="1" dirty="0"/>
              <a:t>, çok sayıda sözde girişimcinin, yaptığı şeyi doğru düzgün öğrenmeden yaptığı için girişimciliğin riskli algılandığını belirterek, bu tür girişimcilerin yöntemden yoksun ve bilinmesi gereken çok temel kuralları bile</a:t>
            </a:r>
          </a:p>
          <a:p>
            <a:r>
              <a:rPr lang="tr-TR" b="1" dirty="0"/>
              <a:t>çiğnediğini bu yüzden de başarısızlığa uğradıklarını ifade etmiştir (</a:t>
            </a:r>
            <a:r>
              <a:rPr lang="tr-TR" b="1" dirty="0" err="1"/>
              <a:t>Drucker</a:t>
            </a:r>
            <a:r>
              <a:rPr lang="tr-TR" b="1" dirty="0"/>
              <a:t>, 1985). </a:t>
            </a:r>
          </a:p>
          <a:p>
            <a:endParaRPr lang="tr-TR" dirty="0"/>
          </a:p>
        </p:txBody>
      </p:sp>
    </p:spTree>
    <p:extLst>
      <p:ext uri="{BB962C8B-B14F-4D97-AF65-F5344CB8AC3E}">
        <p14:creationId xmlns:p14="http://schemas.microsoft.com/office/powerpoint/2010/main" val="402559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5AC59-D0DE-43EF-8DD9-D70A681F03EB}"/>
              </a:ext>
            </a:extLst>
          </p:cNvPr>
          <p:cNvSpPr>
            <a:spLocks noGrp="1"/>
          </p:cNvSpPr>
          <p:nvPr>
            <p:ph type="title"/>
          </p:nvPr>
        </p:nvSpPr>
        <p:spPr>
          <a:xfrm>
            <a:off x="715617" y="1"/>
            <a:ext cx="10638183" cy="1033669"/>
          </a:xfrm>
        </p:spPr>
        <p:txBody>
          <a:bodyPr/>
          <a:lstStyle/>
          <a:p>
            <a:r>
              <a:rPr lang="tr-TR" dirty="0"/>
              <a:t>           </a:t>
            </a:r>
            <a:r>
              <a:rPr lang="tr-TR" b="1" dirty="0">
                <a:solidFill>
                  <a:srgbClr val="FF0000"/>
                </a:solidFill>
              </a:rPr>
              <a:t>Liderlik</a:t>
            </a:r>
          </a:p>
        </p:txBody>
      </p:sp>
      <p:sp>
        <p:nvSpPr>
          <p:cNvPr id="3" name="İçerik Yer Tutucusu 2">
            <a:extLst>
              <a:ext uri="{FF2B5EF4-FFF2-40B4-BE49-F238E27FC236}">
                <a16:creationId xmlns:a16="http://schemas.microsoft.com/office/drawing/2014/main" id="{09F9640C-EB16-42A3-9FF1-F81387360D66}"/>
              </a:ext>
            </a:extLst>
          </p:cNvPr>
          <p:cNvSpPr>
            <a:spLocks noGrp="1"/>
          </p:cNvSpPr>
          <p:nvPr>
            <p:ph idx="1"/>
          </p:nvPr>
        </p:nvSpPr>
        <p:spPr>
          <a:xfrm>
            <a:off x="715617" y="848139"/>
            <a:ext cx="10638183" cy="6009861"/>
          </a:xfrm>
        </p:spPr>
        <p:txBody>
          <a:bodyPr>
            <a:normAutofit fontScale="62500" lnSpcReduction="20000"/>
          </a:bodyPr>
          <a:lstStyle/>
          <a:p>
            <a:endParaRPr lang="tr-TR" sz="4300" dirty="0"/>
          </a:p>
          <a:p>
            <a:r>
              <a:rPr lang="tr-TR" sz="4500" b="1" dirty="0"/>
              <a:t>Girişimcilikte liderlik özel bir öneme sahiptir. Bir girişimcide veya yöneticide bulunması gereken</a:t>
            </a:r>
          </a:p>
          <a:p>
            <a:pPr marL="0" indent="0">
              <a:buNone/>
            </a:pPr>
            <a:r>
              <a:rPr lang="tr-TR" sz="4500" b="1" dirty="0"/>
              <a:t>   liderlik özelliğinin varlığı, verimli ve uyumlu çalışan bir işletme organizasyonunu da beraberinde</a:t>
            </a:r>
          </a:p>
          <a:p>
            <a:pPr marL="0" indent="0">
              <a:buNone/>
            </a:pPr>
            <a:r>
              <a:rPr lang="tr-TR" sz="4500" b="1" dirty="0"/>
              <a:t>  getirmektedir. Bu açıdan liderlikte başkalarını yönlendirme ve onların davranışlarını belirli bir amaç doğrultusunda etkileme yeteneği ön plana çıkmaktadır. Bu liderlik özelliğine sahip kişiler, politika, askerlik, eğitim, spor, sivil toplum kuruluşları ve tabii ki işletme alanında kendilerini gösterebilmektedirler. Tarihsel gelişim içinde bu alanda pek çok etkili ve tanınmış liderden söz edilebilir.</a:t>
            </a:r>
          </a:p>
          <a:p>
            <a:r>
              <a:rPr lang="tr-TR" sz="4500" b="1" dirty="0"/>
              <a:t>İşletmecilik yönünden bakıldığında liderlik, çalışanların davranışlarını işletme amaçları doğrultusunda yönlendirmek ve onları bu amaçlara ulaşacak davranışları gösterme konusunda ikna etmektir. Bu nedenle liderlik sürecinde, çalışanların beğenisini kazanma, onları işletme vizyonu konusunda ikna etme konuları öne çıkmaktadır. </a:t>
            </a:r>
          </a:p>
        </p:txBody>
      </p:sp>
    </p:spTree>
    <p:extLst>
      <p:ext uri="{BB962C8B-B14F-4D97-AF65-F5344CB8AC3E}">
        <p14:creationId xmlns:p14="http://schemas.microsoft.com/office/powerpoint/2010/main" val="216040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E572C0-CDB5-4236-8993-6E0C314E7FAB}"/>
              </a:ext>
            </a:extLst>
          </p:cNvPr>
          <p:cNvSpPr>
            <a:spLocks noGrp="1"/>
          </p:cNvSpPr>
          <p:nvPr>
            <p:ph type="title"/>
          </p:nvPr>
        </p:nvSpPr>
        <p:spPr>
          <a:xfrm>
            <a:off x="838200" y="119270"/>
            <a:ext cx="10515600" cy="821634"/>
          </a:xfrm>
        </p:spPr>
        <p:txBody>
          <a:bodyPr/>
          <a:lstStyle/>
          <a:p>
            <a:r>
              <a:rPr lang="tr-TR" dirty="0"/>
              <a:t>       </a:t>
            </a:r>
            <a:r>
              <a:rPr lang="tr-TR" b="1" dirty="0">
                <a:solidFill>
                  <a:srgbClr val="FF0000"/>
                </a:solidFill>
              </a:rPr>
              <a:t>Liderlik</a:t>
            </a:r>
          </a:p>
        </p:txBody>
      </p:sp>
      <p:sp>
        <p:nvSpPr>
          <p:cNvPr id="3" name="İçerik Yer Tutucusu 2">
            <a:extLst>
              <a:ext uri="{FF2B5EF4-FFF2-40B4-BE49-F238E27FC236}">
                <a16:creationId xmlns:a16="http://schemas.microsoft.com/office/drawing/2014/main" id="{29B1BB45-2920-4209-A786-2CBA8ED1DC3C}"/>
              </a:ext>
            </a:extLst>
          </p:cNvPr>
          <p:cNvSpPr>
            <a:spLocks noGrp="1"/>
          </p:cNvSpPr>
          <p:nvPr>
            <p:ph idx="1"/>
          </p:nvPr>
        </p:nvSpPr>
        <p:spPr>
          <a:xfrm>
            <a:off x="609600" y="1113183"/>
            <a:ext cx="10744200" cy="5512904"/>
          </a:xfrm>
        </p:spPr>
        <p:txBody>
          <a:bodyPr>
            <a:normAutofit lnSpcReduction="10000"/>
          </a:bodyPr>
          <a:lstStyle/>
          <a:p>
            <a:r>
              <a:rPr lang="tr-TR" b="1" dirty="0"/>
              <a:t>Liderlik, çalışanları görevlerini yapma konusunda zor kullanarak değil, ikna gücünü kullanarak onların davranışlarını etkileme sonucu ortaya çıkar. Dolayısıyla, liderin en önemli özelliği, çalışanlarda saygınlık uyandırarak onları, kendi vizyonu doğrultusunda eyleme geçmeye ikna edebilmesidir. Liderlik etme hakkı, grup üyelerinin lider olarak benimsedikleri kişi veya kişilere verdikleri bir ayrıcalıktır (Şimşek ve Çelik, 2011, s. 81).</a:t>
            </a:r>
          </a:p>
          <a:p>
            <a:r>
              <a:rPr lang="tr-TR" b="1" dirty="0"/>
              <a:t>Liderlik ve yöneticilik, çoğu zaman birbiriyle aynı anlamda kullanılmaktadır. Gerçekten de her iki kavram da işletme içinde insanların sevk ve idaresine yönelik süreçleri ifade etmektedir. Ancak liderlik ve yöneticilik eş anlamlı kavramlar değildir. Yöneticilik çoğu zaman bir yönetsel makamı (genel müdür, müdür, şef vs.) ifade ederken, liderlik makamdan kaynaklanmayan, kişisel özellikler bütününü ifade</a:t>
            </a:r>
          </a:p>
          <a:p>
            <a:endParaRPr lang="tr-TR" dirty="0"/>
          </a:p>
        </p:txBody>
      </p:sp>
    </p:spTree>
    <p:extLst>
      <p:ext uri="{BB962C8B-B14F-4D97-AF65-F5344CB8AC3E}">
        <p14:creationId xmlns:p14="http://schemas.microsoft.com/office/powerpoint/2010/main" val="1269615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65CF033-F898-4A17-8AD4-9283DB4F1ABF}"/>
              </a:ext>
            </a:extLst>
          </p:cNvPr>
          <p:cNvSpPr>
            <a:spLocks noGrp="1"/>
          </p:cNvSpPr>
          <p:nvPr>
            <p:ph idx="1"/>
          </p:nvPr>
        </p:nvSpPr>
        <p:spPr>
          <a:xfrm>
            <a:off x="596348" y="331304"/>
            <a:ext cx="10757452" cy="6526696"/>
          </a:xfrm>
        </p:spPr>
        <p:txBody>
          <a:bodyPr/>
          <a:lstStyle/>
          <a:p>
            <a:endParaRPr lang="tr-TR" dirty="0"/>
          </a:p>
          <a:p>
            <a:r>
              <a:rPr lang="tr-TR" sz="3200" b="1" dirty="0">
                <a:solidFill>
                  <a:srgbClr val="FF0000"/>
                </a:solidFill>
              </a:rPr>
              <a:t> Kararlılık:</a:t>
            </a:r>
          </a:p>
          <a:p>
            <a:r>
              <a:rPr lang="tr-TR" sz="3200" b="1" dirty="0"/>
              <a:t> Sorunlardan kaçmaz, onları olduğu gibi kabul ederek çözmeye çalışır. Karar vermekten çekinmez hatta bunu arzular</a:t>
            </a:r>
          </a:p>
          <a:p>
            <a:endParaRPr lang="tr-TR" dirty="0"/>
          </a:p>
          <a:p>
            <a:r>
              <a:rPr lang="tr-TR" sz="3200" b="1" dirty="0">
                <a:solidFill>
                  <a:srgbClr val="FF0000"/>
                </a:solidFill>
              </a:rPr>
              <a:t>Kendine güvenirlik:</a:t>
            </a:r>
          </a:p>
          <a:p>
            <a:r>
              <a:rPr lang="tr-TR" dirty="0"/>
              <a:t> </a:t>
            </a:r>
            <a:r>
              <a:rPr lang="tr-TR" b="1" dirty="0"/>
              <a:t>Karşılaşacağı tüm sorun ve zorlukların üstesinden geleceğine inanarak çalışmalarını sürdürür</a:t>
            </a:r>
          </a:p>
          <a:p>
            <a:endParaRPr lang="tr-TR" dirty="0"/>
          </a:p>
        </p:txBody>
      </p:sp>
    </p:spTree>
    <p:extLst>
      <p:ext uri="{BB962C8B-B14F-4D97-AF65-F5344CB8AC3E}">
        <p14:creationId xmlns:p14="http://schemas.microsoft.com/office/powerpoint/2010/main" val="1462590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B041F6-CCE7-4CB4-BC95-84E556D74BB8}"/>
              </a:ext>
            </a:extLst>
          </p:cNvPr>
          <p:cNvSpPr>
            <a:spLocks noGrp="1"/>
          </p:cNvSpPr>
          <p:nvPr>
            <p:ph type="title"/>
          </p:nvPr>
        </p:nvSpPr>
        <p:spPr>
          <a:xfrm>
            <a:off x="838200" y="0"/>
            <a:ext cx="10515600" cy="681037"/>
          </a:xfrm>
        </p:spPr>
        <p:txBody>
          <a:bodyPr>
            <a:normAutofit fontScale="90000"/>
          </a:bodyPr>
          <a:lstStyle/>
          <a:p>
            <a:r>
              <a:rPr lang="tr-TR" dirty="0"/>
              <a:t> </a:t>
            </a:r>
            <a:br>
              <a:rPr lang="tr-TR" dirty="0"/>
            </a:br>
            <a:r>
              <a:rPr lang="tr-TR" dirty="0"/>
              <a:t>          </a:t>
            </a:r>
            <a:r>
              <a:rPr lang="tr-TR" b="1" dirty="0">
                <a:solidFill>
                  <a:srgbClr val="FF0000"/>
                </a:solidFill>
              </a:rPr>
              <a:t>Motivasyon</a:t>
            </a:r>
            <a:br>
              <a:rPr lang="tr-TR" dirty="0"/>
            </a:br>
            <a:endParaRPr lang="tr-TR" dirty="0"/>
          </a:p>
        </p:txBody>
      </p:sp>
      <p:sp>
        <p:nvSpPr>
          <p:cNvPr id="3" name="İçerik Yer Tutucusu 2">
            <a:extLst>
              <a:ext uri="{FF2B5EF4-FFF2-40B4-BE49-F238E27FC236}">
                <a16:creationId xmlns:a16="http://schemas.microsoft.com/office/drawing/2014/main" id="{41062560-7423-434D-9119-82CC9A647F09}"/>
              </a:ext>
            </a:extLst>
          </p:cNvPr>
          <p:cNvSpPr>
            <a:spLocks noGrp="1"/>
          </p:cNvSpPr>
          <p:nvPr>
            <p:ph idx="1"/>
          </p:nvPr>
        </p:nvSpPr>
        <p:spPr>
          <a:xfrm>
            <a:off x="622852" y="861390"/>
            <a:ext cx="10730948" cy="5996609"/>
          </a:xfrm>
        </p:spPr>
        <p:txBody>
          <a:bodyPr>
            <a:normAutofit/>
          </a:bodyPr>
          <a:lstStyle/>
          <a:p>
            <a:r>
              <a:rPr lang="tr-TR" sz="3200" b="1" dirty="0"/>
              <a:t>Motivasyon ile çalışanlar egolarını tatmine (toplantılara katılma olanakları, danışılma olanakları, kararlara katılma olanakları vb.) yönelecektir. Ayrıca yeteneklerini geliştirecek önlemlerin araştırılmasına olanak hazırlayacaktır. Çalışanların verimliliğine, toplumsal ve ekonomik refah koşullarının geliştirilmesine dönük bir rekabet ortamı içine girmelerine olanak hazırlayacaktır.</a:t>
            </a:r>
          </a:p>
          <a:p>
            <a:r>
              <a:rPr lang="tr-TR" sz="3200" b="1" dirty="0"/>
              <a:t>Motivasyon sayesinde kişiler arası olumlu rekabet geliştirecektir. Değişen ekonomik, toplumsal ve teknolojik koşullara göre işletmeleri esnek motivasyon sistemlerini kabule zorlayacaktır.</a:t>
            </a:r>
          </a:p>
        </p:txBody>
      </p:sp>
    </p:spTree>
    <p:extLst>
      <p:ext uri="{BB962C8B-B14F-4D97-AF65-F5344CB8AC3E}">
        <p14:creationId xmlns:p14="http://schemas.microsoft.com/office/powerpoint/2010/main" val="355654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293A5D-2AA0-4B69-A7C8-E98B5BD75155}"/>
              </a:ext>
            </a:extLst>
          </p:cNvPr>
          <p:cNvSpPr>
            <a:spLocks noGrp="1"/>
          </p:cNvSpPr>
          <p:nvPr>
            <p:ph type="title"/>
          </p:nvPr>
        </p:nvSpPr>
        <p:spPr>
          <a:xfrm>
            <a:off x="874642" y="1"/>
            <a:ext cx="10479157" cy="681036"/>
          </a:xfrm>
        </p:spPr>
        <p:txBody>
          <a:bodyPr>
            <a:normAutofit fontScale="90000"/>
          </a:bodyPr>
          <a:lstStyle/>
          <a:p>
            <a:r>
              <a:rPr lang="tr-TR" dirty="0"/>
              <a:t>    </a:t>
            </a:r>
            <a:r>
              <a:rPr lang="tr-TR" b="1" dirty="0">
                <a:solidFill>
                  <a:srgbClr val="FF0000"/>
                </a:solidFill>
              </a:rPr>
              <a:t>Motivasyon</a:t>
            </a:r>
          </a:p>
        </p:txBody>
      </p:sp>
      <p:sp>
        <p:nvSpPr>
          <p:cNvPr id="3" name="İçerik Yer Tutucusu 2">
            <a:extLst>
              <a:ext uri="{FF2B5EF4-FFF2-40B4-BE49-F238E27FC236}">
                <a16:creationId xmlns:a16="http://schemas.microsoft.com/office/drawing/2014/main" id="{EDC4D2BF-F97E-4791-B46A-BF72FBA11922}"/>
              </a:ext>
            </a:extLst>
          </p:cNvPr>
          <p:cNvSpPr>
            <a:spLocks noGrp="1"/>
          </p:cNvSpPr>
          <p:nvPr>
            <p:ph idx="1"/>
          </p:nvPr>
        </p:nvSpPr>
        <p:spPr>
          <a:xfrm>
            <a:off x="649357" y="681038"/>
            <a:ext cx="10704443" cy="6176962"/>
          </a:xfrm>
        </p:spPr>
        <p:txBody>
          <a:bodyPr>
            <a:normAutofit/>
          </a:bodyPr>
          <a:lstStyle/>
          <a:p>
            <a:r>
              <a:rPr lang="tr-TR" b="1" dirty="0"/>
              <a:t>Motivasyon, işletmede verimliliğin yükselmesini sağlar ve çalışanların işletmeden bekledikleri doyumun artırılmasını amaçlar.</a:t>
            </a:r>
          </a:p>
          <a:p>
            <a:r>
              <a:rPr lang="tr-TR" b="1" dirty="0"/>
              <a:t>Bilgi, tecrübe, kontrol ve inanç tam olsa da bazen çalışılan iş yerlerinde desteklenmeye, övülmeye ihtiyaç duyarız. Çalışma arkadaşlarının öz     güvenleri fazla ya da eksik olması, ekibi amaçlarından uzaklaştırır ve bireyleri olumsuz etkiler. Bu nedenle fayda sağlayacak bir öz güveni destekleyici tutum sergilenmelidir.</a:t>
            </a:r>
          </a:p>
          <a:p>
            <a:r>
              <a:rPr lang="tr-TR" b="1" dirty="0"/>
              <a:t>Bu nedenle motivasyonun ve başarının temel şartı, arzulanan hedeflerin var olmasıdır.</a:t>
            </a:r>
          </a:p>
          <a:p>
            <a:r>
              <a:rPr lang="tr-TR" b="1" dirty="0"/>
              <a:t>Hedefin büyüklüğü veya küçüklüğü, zorluğu veya kolaylığı motivasyonda temel etken değildir. Temel etken, kişinin alacağı ödül yani varılmak istenen hedefin sağlayacağı doyumdur.</a:t>
            </a:r>
          </a:p>
          <a:p>
            <a:endParaRPr lang="tr-TR" dirty="0"/>
          </a:p>
        </p:txBody>
      </p:sp>
    </p:spTree>
    <p:extLst>
      <p:ext uri="{BB962C8B-B14F-4D97-AF65-F5344CB8AC3E}">
        <p14:creationId xmlns:p14="http://schemas.microsoft.com/office/powerpoint/2010/main" val="13086368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875</Words>
  <Application>Microsoft Office PowerPoint</Application>
  <PresentationFormat>Geniş ekran</PresentationFormat>
  <Paragraphs>55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Birey Olarak Girişimci ve Özellikleri</vt:lpstr>
      <vt:lpstr>Birey Olarak Girişimci ve Özellikleri</vt:lpstr>
      <vt:lpstr>            Yenilikçilik </vt:lpstr>
      <vt:lpstr>     Risk Alma </vt:lpstr>
      <vt:lpstr>           Liderlik</vt:lpstr>
      <vt:lpstr>       Liderlik</vt:lpstr>
      <vt:lpstr>PowerPoint Sunusu</vt:lpstr>
      <vt:lpstr>            Motivasyon </vt:lpstr>
      <vt:lpstr>    Motivasyon</vt:lpstr>
      <vt:lpstr>   Hayalcilik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Girişimcilik Kavramı ve Önemi</dc:title>
  <dc:creator>selami özal</dc:creator>
  <cp:lastModifiedBy>selami özal</cp:lastModifiedBy>
  <cp:revision>9</cp:revision>
  <dcterms:created xsi:type="dcterms:W3CDTF">2020-03-19T21:02:43Z</dcterms:created>
  <dcterms:modified xsi:type="dcterms:W3CDTF">2020-03-19T22:51:29Z</dcterms:modified>
</cp:coreProperties>
</file>