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4"/>
  </p:notesMasterIdLst>
  <p:handoutMasterIdLst>
    <p:handoutMasterId r:id="rId15"/>
  </p:handoutMasterIdLst>
  <p:sldIdLst>
    <p:sldId id="668" r:id="rId4"/>
    <p:sldId id="609" r:id="rId5"/>
    <p:sldId id="669" r:id="rId6"/>
    <p:sldId id="671" r:id="rId7"/>
    <p:sldId id="670" r:id="rId8"/>
    <p:sldId id="674" r:id="rId9"/>
    <p:sldId id="675" r:id="rId10"/>
    <p:sldId id="672" r:id="rId11"/>
    <p:sldId id="673" r:id="rId12"/>
    <p:sldId id="676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4660"/>
  </p:normalViewPr>
  <p:slideViewPr>
    <p:cSldViewPr snapToGrid="0">
      <p:cViewPr varScale="1">
        <p:scale>
          <a:sx n="82" d="100"/>
          <a:sy n="82" d="100"/>
        </p:scale>
        <p:origin x="1728" y="96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27.02.2020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2/27/2020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 smtClean="0"/>
              <a:t>Prof. Dr. Harun TANRIVERMİŞ, </a:t>
            </a:r>
            <a:r>
              <a:rPr lang="en-US" dirty="0" err="1" smtClean="0"/>
              <a:t>Yrd</a:t>
            </a:r>
            <a:r>
              <a:rPr lang="en-US" dirty="0" smtClean="0"/>
              <a:t>. </a:t>
            </a:r>
            <a:r>
              <a:rPr lang="en-US" dirty="0" err="1" smtClean="0"/>
              <a:t>Doç</a:t>
            </a:r>
            <a:r>
              <a:rPr lang="en-US" dirty="0" smtClean="0"/>
              <a:t>. Dr. </a:t>
            </a:r>
            <a:r>
              <a:rPr lang="en-US" dirty="0" err="1" smtClean="0"/>
              <a:t>Yeşim</a:t>
            </a:r>
            <a:r>
              <a:rPr lang="en-US" dirty="0" smtClean="0"/>
              <a:t> ALİEFENDİOĞLU </a:t>
            </a:r>
            <a:r>
              <a:rPr lang="en-US" dirty="0" err="1" smtClean="0"/>
              <a:t>Ekonomi</a:t>
            </a:r>
            <a:r>
              <a:rPr lang="en-US" dirty="0" smtClean="0"/>
              <a:t> I 2016-2017 </a:t>
            </a:r>
            <a:r>
              <a:rPr lang="en-US" dirty="0" err="1" smtClean="0"/>
              <a:t>Güz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/>
              <a:t>GGY403</a:t>
            </a:r>
            <a:endParaRPr lang="tr-TR" sz="32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/>
              <a:t>Mali Analiz Teknikleri</a:t>
            </a:r>
            <a:endParaRPr lang="tr-TR" sz="32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Doç. Dr. Erol DEMİR 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</a:t>
            </a:r>
            <a:r>
              <a:rPr lang="tr-T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Üniversitesi UBF Gayrimenkul Geliştirme ve Yönetimi Bölümü </a:t>
            </a: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9"/>
            <a:ext cx="7893075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KAYNAKLAR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313079" y="1246447"/>
            <a:ext cx="8420613" cy="42929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Finansal Analiz, Prof. Dr. Figen AYIKOĞLU ZAİF, Prof. Dr. Aydın KARAPINAR, Gazi Kitabevi, Ankara.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Finansal Tablolar ve Mali Analiz Teknikleri, Prof. Dr. Nalan AKDOĞAN, Prof. Dr. Nejat TENKER, Gazi Kitabevi, Ankara, 2010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Finansal Yönetim, Dr. Öztin AKGÜÇ, </a:t>
            </a:r>
            <a:r>
              <a:rPr lang="tr-TR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Avcıol</a:t>
            </a: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Basın Yayın, İstanbul.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Mali Tablolar Analizi, Dr. Öztin AKGÜÇ, Genişletilmiş 15. Baskı, </a:t>
            </a:r>
            <a:r>
              <a:rPr lang="tr-TR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Avcıol</a:t>
            </a: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Basın Yayın, İstanbul, 2013.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Mali Tablolar Analizi, Prof. Dr. Şerafettin SEVİM, Dumlupınar Üniversitesi Yayınları, Kütahya.</a:t>
            </a:r>
          </a:p>
        </p:txBody>
      </p:sp>
    </p:spTree>
    <p:extLst>
      <p:ext uri="{BB962C8B-B14F-4D97-AF65-F5344CB8AC3E}">
        <p14:creationId xmlns:p14="http://schemas.microsoft.com/office/powerpoint/2010/main" val="1707317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67713"/>
            <a:ext cx="8517837" cy="4468903"/>
          </a:xfrm>
        </p:spPr>
        <p:txBody>
          <a:bodyPr anchor="t"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dirty="0" smtClean="0"/>
              <a:t> Birtakım </a:t>
            </a:r>
            <a:r>
              <a:rPr lang="tr-TR" dirty="0"/>
              <a:t>analiz tekniklerini muhasebeden elde edilen bilgilere uyarlamak suretiyle ortaya çıkan analiz sonuçlarının işletmenin </a:t>
            </a:r>
            <a:r>
              <a:rPr lang="tr-TR" dirty="0">
                <a:solidFill>
                  <a:srgbClr val="FF0000"/>
                </a:solidFill>
              </a:rPr>
              <a:t>finansal durum ve performansını</a:t>
            </a:r>
            <a:r>
              <a:rPr lang="tr-TR" dirty="0"/>
              <a:t> değerlendirmek amacıyla yorumlanmasıdır</a:t>
            </a:r>
            <a:r>
              <a:rPr lang="tr-TR" dirty="0" smtClean="0"/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tr-TR" dirty="0"/>
          </a:p>
          <a:p>
            <a:r>
              <a:rPr lang="tr-TR" dirty="0" smtClean="0">
                <a:solidFill>
                  <a:srgbClr val="FF0000"/>
                </a:solidFill>
              </a:rPr>
              <a:t> Etkili </a:t>
            </a:r>
            <a:r>
              <a:rPr lang="tr-TR" dirty="0">
                <a:solidFill>
                  <a:srgbClr val="FF0000"/>
                </a:solidFill>
              </a:rPr>
              <a:t>bir finansal </a:t>
            </a:r>
            <a:r>
              <a:rPr lang="tr-TR" b="1" dirty="0"/>
              <a:t>yönetim </a:t>
            </a:r>
            <a:r>
              <a:rPr lang="tr-TR" dirty="0">
                <a:solidFill>
                  <a:srgbClr val="FF0000"/>
                </a:solidFill>
              </a:rPr>
              <a:t>(</a:t>
            </a:r>
            <a:r>
              <a:rPr lang="tr-TR" b="1" dirty="0">
                <a:solidFill>
                  <a:srgbClr val="FF0000"/>
                </a:solidFill>
              </a:rPr>
              <a:t>finansal durum ve performans</a:t>
            </a:r>
            <a:r>
              <a:rPr lang="tr-TR" dirty="0">
                <a:solidFill>
                  <a:srgbClr val="FF0000"/>
                </a:solidFill>
              </a:rPr>
              <a:t>) </a:t>
            </a:r>
            <a:r>
              <a:rPr lang="tr-TR" dirty="0" smtClean="0">
                <a:solidFill>
                  <a:srgbClr val="FF0000"/>
                </a:solidFill>
              </a:rPr>
              <a:t>için</a:t>
            </a:r>
            <a:r>
              <a:rPr lang="tr-TR" dirty="0" smtClean="0"/>
              <a:t>, temel </a:t>
            </a:r>
            <a:r>
              <a:rPr lang="tr-TR" dirty="0"/>
              <a:t>ve ek mali tabloların analizleri ve yorumlarının </a:t>
            </a:r>
            <a:r>
              <a:rPr lang="tr-TR" b="1" dirty="0"/>
              <a:t>doğru yapılması</a:t>
            </a:r>
            <a:r>
              <a:rPr lang="tr-TR" dirty="0"/>
              <a:t> gerekir.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>
                <a:solidFill>
                  <a:srgbClr val="FF0000"/>
                </a:solidFill>
              </a:rPr>
              <a:t>Mali analiz nedir?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20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383323"/>
            <a:ext cx="8517837" cy="4253293"/>
          </a:xfrm>
        </p:spPr>
        <p:txBody>
          <a:bodyPr anchor="t">
            <a:noAutofit/>
          </a:bodyPr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b="1" dirty="0" smtClean="0"/>
              <a:t>1-</a:t>
            </a:r>
            <a:r>
              <a:rPr lang="tr-TR" dirty="0" smtClean="0"/>
              <a:t> </a:t>
            </a:r>
            <a:r>
              <a:rPr lang="tr-TR" dirty="0"/>
              <a:t>İşletmenin yatırım yapacağı </a:t>
            </a:r>
            <a:r>
              <a:rPr lang="tr-TR" dirty="0">
                <a:solidFill>
                  <a:srgbClr val="C00000"/>
                </a:solidFill>
              </a:rPr>
              <a:t>varlıkların seçimi</a:t>
            </a:r>
            <a:r>
              <a:rPr lang="tr-TR" dirty="0"/>
              <a:t>,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b="1" dirty="0"/>
              <a:t>2-</a:t>
            </a:r>
            <a:r>
              <a:rPr lang="tr-TR" dirty="0"/>
              <a:t> Varlıklara yatırılacak </a:t>
            </a:r>
            <a:r>
              <a:rPr lang="tr-TR" dirty="0">
                <a:solidFill>
                  <a:srgbClr val="C00000"/>
                </a:solidFill>
              </a:rPr>
              <a:t>toplam fon miktarının </a:t>
            </a:r>
            <a:r>
              <a:rPr lang="tr-TR" dirty="0"/>
              <a:t>belirlenmesi, 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b="1" dirty="0" smtClean="0"/>
              <a:t>3-</a:t>
            </a:r>
            <a:r>
              <a:rPr lang="tr-TR" dirty="0" smtClean="0"/>
              <a:t> Yatırılacak </a:t>
            </a:r>
            <a:r>
              <a:rPr lang="tr-TR" dirty="0"/>
              <a:t>fonların nasıl ve </a:t>
            </a:r>
            <a:r>
              <a:rPr lang="tr-TR" dirty="0">
                <a:solidFill>
                  <a:srgbClr val="C00000"/>
                </a:solidFill>
              </a:rPr>
              <a:t>hangi kaynaklardan </a:t>
            </a:r>
            <a:r>
              <a:rPr lang="tr-TR" dirty="0"/>
              <a:t>sağlanacağının kararlaştırılması.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>
                <a:solidFill>
                  <a:srgbClr val="FF0000"/>
                </a:solidFill>
              </a:rPr>
              <a:t>Finansal yönetimin temel amacı… 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157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383323"/>
            <a:ext cx="8517837" cy="4253293"/>
          </a:xfrm>
        </p:spPr>
        <p:txBody>
          <a:bodyPr anchor="t"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dirty="0" smtClean="0"/>
              <a:t> İşletmelerin </a:t>
            </a:r>
            <a:r>
              <a:rPr lang="tr-TR" dirty="0">
                <a:solidFill>
                  <a:srgbClr val="FF0000"/>
                </a:solidFill>
              </a:rPr>
              <a:t>sürekli büyüme </a:t>
            </a:r>
            <a:r>
              <a:rPr lang="tr-TR" dirty="0"/>
              <a:t>eğilimi içinde olmaları, 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dirty="0" smtClean="0">
                <a:solidFill>
                  <a:srgbClr val="FF0000"/>
                </a:solidFill>
              </a:rPr>
              <a:t> Vergi </a:t>
            </a:r>
            <a:r>
              <a:rPr lang="tr-TR" dirty="0"/>
              <a:t>Kanunları, 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dirty="0" smtClean="0">
                <a:solidFill>
                  <a:srgbClr val="FF0000"/>
                </a:solidFill>
              </a:rPr>
              <a:t> Sermaye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>
                <a:solidFill>
                  <a:srgbClr val="FF0000"/>
                </a:solidFill>
              </a:rPr>
              <a:t>para </a:t>
            </a:r>
            <a:r>
              <a:rPr lang="tr-TR" dirty="0"/>
              <a:t>piyasalarının gelişimi,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dirty="0" smtClean="0">
                <a:solidFill>
                  <a:srgbClr val="FF0000"/>
                </a:solidFill>
              </a:rPr>
              <a:t> Bankacılık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>
                <a:solidFill>
                  <a:srgbClr val="FF0000"/>
                </a:solidFill>
              </a:rPr>
              <a:t>finans</a:t>
            </a:r>
            <a:r>
              <a:rPr lang="tr-TR" dirty="0"/>
              <a:t> kurumlarının </a:t>
            </a:r>
            <a:r>
              <a:rPr lang="tr-TR" dirty="0">
                <a:solidFill>
                  <a:srgbClr val="FF0000"/>
                </a:solidFill>
              </a:rPr>
              <a:t>gelişimi.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>
                <a:solidFill>
                  <a:srgbClr val="FF0000"/>
                </a:solidFill>
              </a:rPr>
              <a:t>Mali analizi önemli kılan nedenler…</a:t>
            </a:r>
            <a:br>
              <a:rPr lang="tr-TR" sz="2400" b="1" dirty="0">
                <a:solidFill>
                  <a:srgbClr val="FF0000"/>
                </a:solidFill>
              </a:rPr>
            </a:b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71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84031"/>
            <a:ext cx="8517837" cy="4253293"/>
          </a:xfrm>
        </p:spPr>
        <p:txBody>
          <a:bodyPr anchor="t">
            <a:noAutofit/>
          </a:bodyPr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dirty="0"/>
              <a:t>1- </a:t>
            </a:r>
            <a:r>
              <a:rPr lang="tr-TR" dirty="0">
                <a:solidFill>
                  <a:srgbClr val="C00000"/>
                </a:solidFill>
              </a:rPr>
              <a:t>Ekonomik</a:t>
            </a:r>
            <a:r>
              <a:rPr lang="tr-TR" dirty="0"/>
              <a:t> Faktörler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dirty="0"/>
              <a:t>	a) Ekonomik konjonktür hareketleri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dirty="0"/>
              <a:t>	b) Paranın satın alma gücünde meydana gelen değişmeler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dirty="0"/>
              <a:t>2- </a:t>
            </a:r>
            <a:r>
              <a:rPr lang="tr-TR" dirty="0">
                <a:solidFill>
                  <a:srgbClr val="C00000"/>
                </a:solidFill>
              </a:rPr>
              <a:t>İşletmenin özelliği </a:t>
            </a:r>
            <a:r>
              <a:rPr lang="tr-TR" dirty="0"/>
              <a:t>ile ilgili faktörler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dirty="0"/>
              <a:t>	a) İşletmenin teknik yapısı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dirty="0"/>
              <a:t>	b) İş kolundaki değişimler ve iş kolunun özellikleri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dirty="0"/>
              <a:t>3- İşletmenin </a:t>
            </a:r>
            <a:r>
              <a:rPr lang="tr-TR" dirty="0">
                <a:solidFill>
                  <a:srgbClr val="C00000"/>
                </a:solidFill>
              </a:rPr>
              <a:t>yönetimi</a:t>
            </a:r>
            <a:r>
              <a:rPr lang="tr-TR" dirty="0"/>
              <a:t> ile ilgili faktörler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dirty="0"/>
              <a:t>4- </a:t>
            </a:r>
            <a:r>
              <a:rPr lang="tr-TR" dirty="0">
                <a:solidFill>
                  <a:srgbClr val="C00000"/>
                </a:solidFill>
              </a:rPr>
              <a:t>Muhasebe</a:t>
            </a:r>
            <a:r>
              <a:rPr lang="tr-TR" dirty="0"/>
              <a:t> uygulamaları ile ilgili faktörler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dirty="0"/>
              <a:t>5- </a:t>
            </a:r>
            <a:r>
              <a:rPr lang="tr-TR" dirty="0">
                <a:solidFill>
                  <a:srgbClr val="C00000"/>
                </a:solidFill>
              </a:rPr>
              <a:t>Analiste</a:t>
            </a:r>
            <a:r>
              <a:rPr lang="tr-TR" dirty="0"/>
              <a:t> ilişkin faktörler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dirty="0"/>
              <a:t>6- </a:t>
            </a:r>
            <a:r>
              <a:rPr lang="tr-TR" dirty="0">
                <a:solidFill>
                  <a:srgbClr val="C00000"/>
                </a:solidFill>
              </a:rPr>
              <a:t>Karşılaştırma</a:t>
            </a:r>
            <a:r>
              <a:rPr lang="tr-TR" dirty="0"/>
              <a:t> birimlerine ilişkin faktörler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dirty="0"/>
              <a:t>7- İşletme </a:t>
            </a:r>
            <a:r>
              <a:rPr lang="tr-TR" dirty="0">
                <a:solidFill>
                  <a:srgbClr val="C00000"/>
                </a:solidFill>
              </a:rPr>
              <a:t>içi</a:t>
            </a:r>
            <a:r>
              <a:rPr lang="tr-TR" dirty="0"/>
              <a:t> ve </a:t>
            </a:r>
            <a:r>
              <a:rPr lang="tr-TR" dirty="0">
                <a:solidFill>
                  <a:srgbClr val="C00000"/>
                </a:solidFill>
              </a:rPr>
              <a:t>dışı</a:t>
            </a:r>
            <a:r>
              <a:rPr lang="tr-TR" dirty="0"/>
              <a:t> bilgi faktörleri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313079" y="261458"/>
            <a:ext cx="7893075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>
                <a:solidFill>
                  <a:srgbClr val="FF0000"/>
                </a:solidFill>
              </a:rPr>
              <a:t>Mali Tablolar Analizinin Başarısını Etkileyen Faktörler nelerdir…?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922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84031"/>
            <a:ext cx="8517837" cy="4253293"/>
          </a:xfrm>
        </p:spPr>
        <p:txBody>
          <a:bodyPr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Bir varlığın </a:t>
            </a:r>
            <a:r>
              <a:rPr lang="tr-TR" dirty="0">
                <a:solidFill>
                  <a:srgbClr val="FF0000"/>
                </a:solidFill>
              </a:rPr>
              <a:t>gerçeğe uygun değeri 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ancak satılması veya işletmenin tasfiyesi halinde ortaya çıkar.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Temel ve ek mali tablolar, </a:t>
            </a:r>
            <a:r>
              <a:rPr lang="tr-TR" b="1" dirty="0">
                <a:solidFill>
                  <a:srgbClr val="FF0000"/>
                </a:solidFill>
              </a:rPr>
              <a:t>% 100 </a:t>
            </a:r>
            <a:r>
              <a:rPr lang="tr-TR" dirty="0">
                <a:solidFill>
                  <a:srgbClr val="FF0000"/>
                </a:solidFill>
              </a:rPr>
              <a:t>doğru değil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dir ve geçici niteliktedir.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Temel mali tablolar, genel olarak </a:t>
            </a:r>
            <a:r>
              <a:rPr lang="tr-TR" dirty="0">
                <a:solidFill>
                  <a:srgbClr val="FF0000"/>
                </a:solidFill>
              </a:rPr>
              <a:t>tarihi maliyetlerle 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hazırlanır. Örneğin; Maddi duran varlıklar, tarihi maliyetlere göre hazırlanmakta ve yeniden değerleme ve enflasyon düzeltmesi yapılmaması halinde bilançolarda, maliyet bedeli eksi amortisman tutarı olarak yer almaktadır.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Temel mali tablolar, farklı tarihlerde </a:t>
            </a:r>
            <a:r>
              <a:rPr lang="tr-TR" dirty="0">
                <a:solidFill>
                  <a:srgbClr val="FF0000"/>
                </a:solidFill>
              </a:rPr>
              <a:t>farklı para değerleri 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ile gerçekleşen işlemleri yansıtırlar.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Temel mali tablolar, </a:t>
            </a:r>
            <a:r>
              <a:rPr lang="tr-TR" dirty="0">
                <a:solidFill>
                  <a:srgbClr val="FF0000"/>
                </a:solidFill>
              </a:rPr>
              <a:t>NAKİT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 esasından çok, </a:t>
            </a:r>
            <a:r>
              <a:rPr lang="tr-TR" dirty="0">
                <a:solidFill>
                  <a:srgbClr val="FF0000"/>
                </a:solidFill>
              </a:rPr>
              <a:t>TAHAKKUK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 esasına göre hazırlanırlar</a:t>
            </a:r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tr-TR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79" y="554535"/>
            <a:ext cx="7893075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>
                <a:solidFill>
                  <a:srgbClr val="FF0000"/>
                </a:solidFill>
              </a:rPr>
              <a:t>Mali analiz ile ilgili kısıtlar…</a:t>
            </a:r>
            <a:br>
              <a:rPr lang="tr-TR" sz="2400" b="1" dirty="0">
                <a:solidFill>
                  <a:srgbClr val="FF0000"/>
                </a:solidFill>
              </a:rPr>
            </a:b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58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84031"/>
            <a:ext cx="8517837" cy="4253293"/>
          </a:xfrm>
        </p:spPr>
        <p:txBody>
          <a:bodyPr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Temel 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mali tablolar, </a:t>
            </a:r>
            <a:r>
              <a:rPr lang="tr-TR" dirty="0" err="1">
                <a:solidFill>
                  <a:srgbClr val="FF0000"/>
                </a:solidFill>
              </a:rPr>
              <a:t>ÖZNEL</a:t>
            </a:r>
            <a:r>
              <a:rPr lang="tr-TR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’dir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Temel mali tabloların hazırlanmasında </a:t>
            </a:r>
            <a:r>
              <a:rPr lang="tr-TR" dirty="0">
                <a:solidFill>
                  <a:srgbClr val="FF0000"/>
                </a:solidFill>
              </a:rPr>
              <a:t>öngörülere ve yargılara yer verilebilir 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ve değişik değerleme yöntemleri uygulanabilir.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Temel ve ek mali tablolar, işletmenin mali durumuna etki eden </a:t>
            </a:r>
            <a:r>
              <a:rPr lang="tr-TR" dirty="0">
                <a:solidFill>
                  <a:srgbClr val="FF0000"/>
                </a:solidFill>
              </a:rPr>
              <a:t>tüm faktörleri yansıtamazlar. 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Örneğin, işletmenin müşteri ve tedarikçileri ile iyi ilişkileri, yönetim kadrosunun yetenekleri, imajı gibi faktörler rakama çevrilerek finansal tablolara yansıtılamaz.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313079" y="554535"/>
            <a:ext cx="7893075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>
                <a:solidFill>
                  <a:srgbClr val="FF0000"/>
                </a:solidFill>
              </a:rPr>
              <a:t>Mali analiz ile ilgili kısıtlar…</a:t>
            </a:r>
            <a:br>
              <a:rPr lang="tr-TR" sz="2400" b="1" dirty="0">
                <a:solidFill>
                  <a:srgbClr val="FF0000"/>
                </a:solidFill>
              </a:rPr>
            </a:b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476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84031"/>
            <a:ext cx="8517837" cy="4253293"/>
          </a:xfrm>
        </p:spPr>
        <p:txBody>
          <a:bodyPr anchor="t"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b="1" dirty="0"/>
              <a:t>1-</a:t>
            </a:r>
            <a:r>
              <a:rPr lang="tr-TR" dirty="0"/>
              <a:t> Temel ve ek mali tablolar </a:t>
            </a:r>
            <a:r>
              <a:rPr lang="tr-TR" b="1" dirty="0"/>
              <a:t>genel kabul görmüş muhasebe ilkelerine ve tek düzen hesap planına uygun</a:t>
            </a:r>
            <a:r>
              <a:rPr lang="tr-TR" dirty="0"/>
              <a:t> olmalı,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b="1" dirty="0"/>
              <a:t>2-</a:t>
            </a:r>
            <a:r>
              <a:rPr lang="tr-TR" dirty="0"/>
              <a:t> </a:t>
            </a:r>
            <a:r>
              <a:rPr lang="tr-TR" b="1" dirty="0"/>
              <a:t>Analizi yapacak olan</a:t>
            </a:r>
            <a:r>
              <a:rPr lang="tr-TR" dirty="0"/>
              <a:t>; muhasebe kavram ve ilkelerini, Türkiye muhasebe standartlarını çok iyi bilmeli, analize tabi tutulacak işletmenin muhasebe ve raporlama sistemini iyi incelemiş olmalı,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b="1" dirty="0"/>
              <a:t>3-</a:t>
            </a:r>
            <a:r>
              <a:rPr lang="tr-TR" dirty="0"/>
              <a:t> İşletmenin içinde bulunduğu </a:t>
            </a:r>
            <a:r>
              <a:rPr lang="tr-TR" b="1" dirty="0"/>
              <a:t>sanayi işkolunun özelliklerini çok iyi bilmeli</a:t>
            </a:r>
            <a:r>
              <a:rPr lang="tr-TR" dirty="0"/>
              <a:t>,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b="1" dirty="0"/>
              <a:t>4-</a:t>
            </a:r>
            <a:r>
              <a:rPr lang="tr-TR" dirty="0"/>
              <a:t> Gerek incelemeye esas dönem gerekse önceki dönemlere ait </a:t>
            </a:r>
            <a:r>
              <a:rPr lang="tr-TR" b="1" dirty="0"/>
              <a:t>genel ekonomik durum </a:t>
            </a:r>
            <a:r>
              <a:rPr lang="tr-TR" dirty="0"/>
              <a:t>çok iyi bilinmeli,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313079" y="531089"/>
            <a:ext cx="7893075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it-IT" sz="2400" b="1" dirty="0">
                <a:solidFill>
                  <a:srgbClr val="FF0000"/>
                </a:solidFill>
              </a:rPr>
              <a:t>Mali Analizin Başarılı Olabilmesi İçin…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697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84031"/>
            <a:ext cx="8517837" cy="4253293"/>
          </a:xfrm>
        </p:spPr>
        <p:txBody>
          <a:bodyPr anchor="t"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b="1" dirty="0">
                <a:solidFill>
                  <a:prstClr val="black"/>
                </a:solidFill>
              </a:rPr>
              <a:t>5-</a:t>
            </a:r>
            <a:r>
              <a:rPr lang="tr-TR" dirty="0">
                <a:solidFill>
                  <a:prstClr val="black"/>
                </a:solidFill>
              </a:rPr>
              <a:t> İncelenen işletmenin </a:t>
            </a:r>
            <a:r>
              <a:rPr lang="tr-TR" b="1" dirty="0">
                <a:solidFill>
                  <a:prstClr val="black"/>
                </a:solidFill>
              </a:rPr>
              <a:t>tedarik-üretim-pazarlama-finansman ve kar dağıtım politikaları</a:t>
            </a:r>
            <a:r>
              <a:rPr lang="tr-TR" dirty="0">
                <a:solidFill>
                  <a:prstClr val="black"/>
                </a:solidFill>
              </a:rPr>
              <a:t> çok iyi bilinmeli,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b="1" dirty="0">
                <a:solidFill>
                  <a:prstClr val="black"/>
                </a:solidFill>
              </a:rPr>
              <a:t>6- </a:t>
            </a:r>
            <a:r>
              <a:rPr lang="tr-TR" dirty="0">
                <a:solidFill>
                  <a:prstClr val="black"/>
                </a:solidFill>
              </a:rPr>
              <a:t>Mali tablolar analize tabi tutulurken </a:t>
            </a:r>
            <a:r>
              <a:rPr lang="tr-TR" b="1" dirty="0">
                <a:solidFill>
                  <a:prstClr val="black"/>
                </a:solidFill>
              </a:rPr>
              <a:t>yeteri kadar tahlil yöntemi </a:t>
            </a:r>
            <a:r>
              <a:rPr lang="tr-TR" dirty="0">
                <a:solidFill>
                  <a:prstClr val="black"/>
                </a:solidFill>
              </a:rPr>
              <a:t>kullanılmalı,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b="1" dirty="0">
                <a:solidFill>
                  <a:prstClr val="black"/>
                </a:solidFill>
              </a:rPr>
              <a:t>7-</a:t>
            </a:r>
            <a:r>
              <a:rPr lang="tr-TR" dirty="0">
                <a:solidFill>
                  <a:prstClr val="black"/>
                </a:solidFill>
              </a:rPr>
              <a:t> Mali analist olaylara geniş bir açıdan yaklaşarak gerekli </a:t>
            </a:r>
            <a:r>
              <a:rPr lang="tr-TR" b="1" dirty="0">
                <a:solidFill>
                  <a:prstClr val="black"/>
                </a:solidFill>
              </a:rPr>
              <a:t>muhakeme-yorumlama-eleştiri ve değerleme </a:t>
            </a:r>
            <a:r>
              <a:rPr lang="tr-TR" dirty="0">
                <a:solidFill>
                  <a:prstClr val="black"/>
                </a:solidFill>
              </a:rPr>
              <a:t>yeteneğine sahip olmalı,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b="1" dirty="0">
                <a:solidFill>
                  <a:prstClr val="black"/>
                </a:solidFill>
              </a:rPr>
              <a:t>8-</a:t>
            </a:r>
            <a:r>
              <a:rPr lang="tr-TR" dirty="0">
                <a:solidFill>
                  <a:prstClr val="black"/>
                </a:solidFill>
              </a:rPr>
              <a:t> İmzalanan </a:t>
            </a:r>
            <a:r>
              <a:rPr lang="tr-TR" b="1" dirty="0">
                <a:solidFill>
                  <a:prstClr val="black"/>
                </a:solidFill>
              </a:rPr>
              <a:t>sözleşmelerden </a:t>
            </a:r>
            <a:r>
              <a:rPr lang="tr-TR" i="1" dirty="0">
                <a:solidFill>
                  <a:prstClr val="black"/>
                </a:solidFill>
              </a:rPr>
              <a:t>(…ki Nazım Hesaplarda yer alıyor olmalı) </a:t>
            </a:r>
            <a:r>
              <a:rPr lang="tr-TR" dirty="0">
                <a:solidFill>
                  <a:prstClr val="black"/>
                </a:solidFill>
              </a:rPr>
              <a:t>doğan/doğacak ve ileriki tarihlerde yerine getirilmesi gereken </a:t>
            </a:r>
            <a:r>
              <a:rPr lang="tr-TR" b="1" dirty="0">
                <a:solidFill>
                  <a:prstClr val="black"/>
                </a:solidFill>
              </a:rPr>
              <a:t>mükellefiyetler ve mali yükümlülükler</a:t>
            </a:r>
            <a:r>
              <a:rPr lang="tr-TR" dirty="0">
                <a:solidFill>
                  <a:prstClr val="black"/>
                </a:solidFill>
              </a:rPr>
              <a:t> açıkça belirtilmelidir.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313079" y="531089"/>
            <a:ext cx="7893075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it-IT" sz="2400" b="1" dirty="0">
                <a:solidFill>
                  <a:srgbClr val="FF0000"/>
                </a:solidFill>
              </a:rPr>
              <a:t>Mali Analizin Başarılı Olabilmesi İçin…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71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25703</TotalTime>
  <Words>642</Words>
  <Application>Microsoft Office PowerPoint</Application>
  <PresentationFormat>Ekran Gösterisi (4:3)</PresentationFormat>
  <Paragraphs>71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10</vt:i4>
      </vt:variant>
    </vt:vector>
  </HeadingPairs>
  <TitlesOfParts>
    <vt:vector size="19" baseType="lpstr">
      <vt:lpstr>MS PGothic</vt:lpstr>
      <vt:lpstr>Arial</vt:lpstr>
      <vt:lpstr>Calibri</vt:lpstr>
      <vt:lpstr>Symbol</vt:lpstr>
      <vt:lpstr>Times New Roman</vt:lpstr>
      <vt:lpstr>Wingdings</vt:lpstr>
      <vt:lpstr>ekonomi</vt:lpstr>
      <vt:lpstr>1_Rics</vt:lpstr>
      <vt:lpstr>h.t.</vt:lpstr>
      <vt:lpstr>PowerPoint Sunusu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Windows Kullanıcısı</cp:lastModifiedBy>
  <cp:revision>952</cp:revision>
  <cp:lastPrinted>2016-10-24T07:53:35Z</cp:lastPrinted>
  <dcterms:created xsi:type="dcterms:W3CDTF">2016-09-18T09:35:24Z</dcterms:created>
  <dcterms:modified xsi:type="dcterms:W3CDTF">2020-02-27T13:26:14Z</dcterms:modified>
</cp:coreProperties>
</file>