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609" r:id="rId5"/>
    <p:sldId id="669" r:id="rId6"/>
    <p:sldId id="671" r:id="rId7"/>
    <p:sldId id="670" r:id="rId8"/>
    <p:sldId id="674" r:id="rId9"/>
    <p:sldId id="675" r:id="rId10"/>
    <p:sldId id="672" r:id="rId11"/>
    <p:sldId id="673" r:id="rId12"/>
    <p:sldId id="67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728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17073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 Birtakım </a:t>
            </a:r>
            <a:r>
              <a:rPr lang="tr-TR" dirty="0"/>
              <a:t>analiz tekniklerini muhasebeden elde edilen bilgilere uyarlamak suretiyle ortaya çıkan analiz sonuçlarının işletmenin </a:t>
            </a:r>
            <a:r>
              <a:rPr lang="tr-TR" dirty="0">
                <a:solidFill>
                  <a:srgbClr val="FF0000"/>
                </a:solidFill>
              </a:rPr>
              <a:t>finansal durum ve performansını</a:t>
            </a:r>
            <a:r>
              <a:rPr lang="tr-TR" dirty="0"/>
              <a:t> değerlendirmek amacıyla yorumlanmasıdır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 Etkili </a:t>
            </a:r>
            <a:r>
              <a:rPr lang="tr-TR" dirty="0">
                <a:solidFill>
                  <a:srgbClr val="FF0000"/>
                </a:solidFill>
              </a:rPr>
              <a:t>bir finansal </a:t>
            </a:r>
            <a:r>
              <a:rPr lang="tr-TR" b="1" dirty="0"/>
              <a:t>yönetim </a:t>
            </a:r>
            <a:r>
              <a:rPr lang="tr-TR" dirty="0">
                <a:solidFill>
                  <a:srgbClr val="FF0000"/>
                </a:solidFill>
              </a:rPr>
              <a:t>(</a:t>
            </a:r>
            <a:r>
              <a:rPr lang="tr-TR" b="1" dirty="0">
                <a:solidFill>
                  <a:srgbClr val="FF0000"/>
                </a:solidFill>
              </a:rPr>
              <a:t>finansal durum ve performans</a:t>
            </a:r>
            <a:r>
              <a:rPr lang="tr-TR" dirty="0">
                <a:solidFill>
                  <a:srgbClr val="FF0000"/>
                </a:solidFill>
              </a:rPr>
              <a:t>) </a:t>
            </a:r>
            <a:r>
              <a:rPr lang="tr-TR" dirty="0" smtClean="0">
                <a:solidFill>
                  <a:srgbClr val="FF0000"/>
                </a:solidFill>
              </a:rPr>
              <a:t>için</a:t>
            </a:r>
            <a:r>
              <a:rPr lang="tr-TR" dirty="0" smtClean="0"/>
              <a:t>, temel </a:t>
            </a:r>
            <a:r>
              <a:rPr lang="tr-TR" dirty="0"/>
              <a:t>ve ek mali tabloların analizleri ve yorumlarının </a:t>
            </a:r>
            <a:r>
              <a:rPr lang="tr-TR" b="1" dirty="0"/>
              <a:t>doğru yapılması</a:t>
            </a:r>
            <a:r>
              <a:rPr lang="tr-TR" dirty="0"/>
              <a:t> gerekir.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Mali analiz nedir?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383323"/>
            <a:ext cx="8517837" cy="425329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1-</a:t>
            </a:r>
            <a:r>
              <a:rPr lang="tr-TR" dirty="0" smtClean="0"/>
              <a:t> </a:t>
            </a:r>
            <a:r>
              <a:rPr lang="tr-TR" dirty="0"/>
              <a:t>İşletmenin yatırım yapacağı </a:t>
            </a:r>
            <a:r>
              <a:rPr lang="tr-TR" dirty="0">
                <a:solidFill>
                  <a:srgbClr val="C00000"/>
                </a:solidFill>
              </a:rPr>
              <a:t>varlıkların seçimi</a:t>
            </a:r>
            <a:r>
              <a:rPr lang="tr-TR" dirty="0"/>
              <a:t>,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/>
              <a:t>2-</a:t>
            </a:r>
            <a:r>
              <a:rPr lang="tr-TR" dirty="0"/>
              <a:t> Varlıklara yatırılacak </a:t>
            </a:r>
            <a:r>
              <a:rPr lang="tr-TR" dirty="0">
                <a:solidFill>
                  <a:srgbClr val="C00000"/>
                </a:solidFill>
              </a:rPr>
              <a:t>toplam fon miktarının </a:t>
            </a:r>
            <a:r>
              <a:rPr lang="tr-TR" dirty="0"/>
              <a:t>belirlenmesi,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3-</a:t>
            </a:r>
            <a:r>
              <a:rPr lang="tr-TR" dirty="0" smtClean="0"/>
              <a:t> Yatırılacak </a:t>
            </a:r>
            <a:r>
              <a:rPr lang="tr-TR" dirty="0"/>
              <a:t>fonların nasıl ve </a:t>
            </a:r>
            <a:r>
              <a:rPr lang="tr-TR" dirty="0">
                <a:solidFill>
                  <a:srgbClr val="C00000"/>
                </a:solidFill>
              </a:rPr>
              <a:t>hangi kaynaklardan </a:t>
            </a:r>
            <a:r>
              <a:rPr lang="tr-TR" dirty="0"/>
              <a:t>sağlanacağının kararlaştırılması.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Finansal yönetimin temel amacı…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383323"/>
            <a:ext cx="8517837" cy="4253293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/>
              <a:t> İşletmelerin </a:t>
            </a:r>
            <a:r>
              <a:rPr lang="tr-TR" dirty="0">
                <a:solidFill>
                  <a:srgbClr val="FF0000"/>
                </a:solidFill>
              </a:rPr>
              <a:t>sürekli büyüme </a:t>
            </a:r>
            <a:r>
              <a:rPr lang="tr-TR" dirty="0"/>
              <a:t>eğilimi içinde olmaları,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</a:rPr>
              <a:t> Vergi </a:t>
            </a:r>
            <a:r>
              <a:rPr lang="tr-TR" dirty="0"/>
              <a:t>Kanunları,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</a:rPr>
              <a:t> Sermaye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para </a:t>
            </a:r>
            <a:r>
              <a:rPr lang="tr-TR" dirty="0"/>
              <a:t>piyasalarının gelişimi,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</a:rPr>
              <a:t> Bankacılık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finans</a:t>
            </a:r>
            <a:r>
              <a:rPr lang="tr-TR" dirty="0"/>
              <a:t> kurumlarının </a:t>
            </a:r>
            <a:r>
              <a:rPr lang="tr-TR" dirty="0">
                <a:solidFill>
                  <a:srgbClr val="FF0000"/>
                </a:solidFill>
              </a:rPr>
              <a:t>gelişimi.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Mali analizi önemli kılan nedenler…</a:t>
            </a:r>
            <a:br>
              <a:rPr lang="tr-TR" sz="2400" b="1" dirty="0">
                <a:solidFill>
                  <a:srgbClr val="FF0000"/>
                </a:solidFill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84031"/>
            <a:ext cx="8517837" cy="4253293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1- </a:t>
            </a:r>
            <a:r>
              <a:rPr lang="tr-TR" dirty="0">
                <a:solidFill>
                  <a:srgbClr val="C00000"/>
                </a:solidFill>
              </a:rPr>
              <a:t>Ekonomik</a:t>
            </a:r>
            <a:r>
              <a:rPr lang="tr-TR" dirty="0"/>
              <a:t>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a) Ekonomik konjonktür hareketleri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b) Paranın satın alma gücünde meydana gelen değişmeler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2- </a:t>
            </a:r>
            <a:r>
              <a:rPr lang="tr-TR" dirty="0">
                <a:solidFill>
                  <a:srgbClr val="C00000"/>
                </a:solidFill>
              </a:rPr>
              <a:t>İşletmenin özelliği </a:t>
            </a:r>
            <a:r>
              <a:rPr lang="tr-TR" dirty="0"/>
              <a:t>ile ilgili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a) İşletmenin teknik yapısı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b) İş kolundaki değişimler ve iş kolunun özellikleri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3- İşletmenin </a:t>
            </a:r>
            <a:r>
              <a:rPr lang="tr-TR" dirty="0">
                <a:solidFill>
                  <a:srgbClr val="C00000"/>
                </a:solidFill>
              </a:rPr>
              <a:t>yönetimi</a:t>
            </a:r>
            <a:r>
              <a:rPr lang="tr-TR" dirty="0"/>
              <a:t> ile ilgili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4- </a:t>
            </a:r>
            <a:r>
              <a:rPr lang="tr-TR" dirty="0">
                <a:solidFill>
                  <a:srgbClr val="C00000"/>
                </a:solidFill>
              </a:rPr>
              <a:t>Muhasebe</a:t>
            </a:r>
            <a:r>
              <a:rPr lang="tr-TR" dirty="0"/>
              <a:t> uygulamaları ile ilgili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5- </a:t>
            </a:r>
            <a:r>
              <a:rPr lang="tr-TR" dirty="0">
                <a:solidFill>
                  <a:srgbClr val="C00000"/>
                </a:solidFill>
              </a:rPr>
              <a:t>Analiste</a:t>
            </a:r>
            <a:r>
              <a:rPr lang="tr-TR" dirty="0"/>
              <a:t> ilişkin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6- </a:t>
            </a:r>
            <a:r>
              <a:rPr lang="tr-TR" dirty="0">
                <a:solidFill>
                  <a:srgbClr val="C00000"/>
                </a:solidFill>
              </a:rPr>
              <a:t>Karşılaştırma</a:t>
            </a:r>
            <a:r>
              <a:rPr lang="tr-TR" dirty="0"/>
              <a:t> birimlerine ilişkin faktörler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7- İşletme </a:t>
            </a:r>
            <a:r>
              <a:rPr lang="tr-TR" dirty="0">
                <a:solidFill>
                  <a:srgbClr val="C00000"/>
                </a:solidFill>
              </a:rPr>
              <a:t>içi</a:t>
            </a:r>
            <a:r>
              <a:rPr lang="tr-TR" dirty="0"/>
              <a:t> ve </a:t>
            </a:r>
            <a:r>
              <a:rPr lang="tr-TR" dirty="0">
                <a:solidFill>
                  <a:srgbClr val="C00000"/>
                </a:solidFill>
              </a:rPr>
              <a:t>dışı</a:t>
            </a:r>
            <a:r>
              <a:rPr lang="tr-TR" dirty="0"/>
              <a:t> bilgi faktörleri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261458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Mali Tablolar Analizinin Başarısını Etkileyen Faktörler nelerdir…?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84031"/>
            <a:ext cx="8517837" cy="425329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Bir varlığın </a:t>
            </a:r>
            <a:r>
              <a:rPr lang="tr-TR" dirty="0">
                <a:solidFill>
                  <a:srgbClr val="FF0000"/>
                </a:solidFill>
              </a:rPr>
              <a:t>gerçeğe uygun değeri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ancak satılması veya işletmenin tasfiyesi halinde ortaya çıkar.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ve ek mali tablolar, </a:t>
            </a:r>
            <a:r>
              <a:rPr lang="tr-TR" b="1" dirty="0">
                <a:solidFill>
                  <a:srgbClr val="FF0000"/>
                </a:solidFill>
              </a:rPr>
              <a:t>% 100 </a:t>
            </a:r>
            <a:r>
              <a:rPr lang="tr-TR" dirty="0">
                <a:solidFill>
                  <a:srgbClr val="FF0000"/>
                </a:solidFill>
              </a:rPr>
              <a:t>doğru değil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 ve geçici niteliktedir.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mali tablolar, genel olarak </a:t>
            </a:r>
            <a:r>
              <a:rPr lang="tr-TR" dirty="0">
                <a:solidFill>
                  <a:srgbClr val="FF0000"/>
                </a:solidFill>
              </a:rPr>
              <a:t>tarihi maliyetlerle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hazırlanır. Örneğin; Maddi duran varlıklar, tarihi maliyetlere göre hazırlanmakta ve yeniden değerleme ve enflasyon düzeltmesi yapılmaması halinde bilançolarda, maliyet bedeli eksi amortisman tutarı olarak yer almaktadır.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mali tablolar, farklı tarihlerde </a:t>
            </a:r>
            <a:r>
              <a:rPr lang="tr-TR" dirty="0">
                <a:solidFill>
                  <a:srgbClr val="FF0000"/>
                </a:solidFill>
              </a:rPr>
              <a:t>farklı para değerleri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ile gerçekleşen işlemleri yansıtırlar.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mali tablolar, </a:t>
            </a:r>
            <a:r>
              <a:rPr lang="tr-TR" dirty="0">
                <a:solidFill>
                  <a:srgbClr val="FF0000"/>
                </a:solidFill>
              </a:rPr>
              <a:t>NAKİT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esasından çok, </a:t>
            </a:r>
            <a:r>
              <a:rPr lang="tr-TR" dirty="0">
                <a:solidFill>
                  <a:srgbClr val="FF0000"/>
                </a:solidFill>
              </a:rPr>
              <a:t>TAHAKKUK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esasına göre hazırlanırlar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79" y="554535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Mali analiz ile ilgili kısıtlar…</a:t>
            </a:r>
            <a:br>
              <a:rPr lang="tr-TR" sz="2400" b="1" dirty="0">
                <a:solidFill>
                  <a:srgbClr val="FF0000"/>
                </a:solidFill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84031"/>
            <a:ext cx="8517837" cy="4253293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Temel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mali tablolar, </a:t>
            </a:r>
            <a:r>
              <a:rPr lang="tr-TR" dirty="0" err="1">
                <a:solidFill>
                  <a:srgbClr val="FF0000"/>
                </a:solidFill>
              </a:rPr>
              <a:t>ÖZNEL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’dir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mali tabloların hazırlanmasında </a:t>
            </a:r>
            <a:r>
              <a:rPr lang="tr-TR" dirty="0">
                <a:solidFill>
                  <a:srgbClr val="FF0000"/>
                </a:solidFill>
              </a:rPr>
              <a:t>öngörülere ve yargılara yer verilebilir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 değişik değerleme yöntemleri uygulanabilir.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Temel ve ek mali tablolar, işletmenin mali durumuna etki eden </a:t>
            </a:r>
            <a:r>
              <a:rPr lang="tr-TR" dirty="0">
                <a:solidFill>
                  <a:srgbClr val="FF0000"/>
                </a:solidFill>
              </a:rPr>
              <a:t>tüm faktörleri yansıtamazlar.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Örneğin, işletmenin müşteri ve tedarikçileri ile iyi ilişkileri, yönetim kadrosunun yetenekleri, imajı gibi faktörler rakama çevrilerek finansal tablolara yansıtılamaz.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54535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>
                <a:solidFill>
                  <a:srgbClr val="FF0000"/>
                </a:solidFill>
              </a:rPr>
              <a:t>Mali analiz ile ilgili kısıtlar…</a:t>
            </a:r>
            <a:br>
              <a:rPr lang="tr-TR" sz="2400" b="1" dirty="0">
                <a:solidFill>
                  <a:srgbClr val="FF0000"/>
                </a:solidFill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84031"/>
            <a:ext cx="8517837" cy="4253293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1-</a:t>
            </a:r>
            <a:r>
              <a:rPr lang="tr-TR" dirty="0"/>
              <a:t> Temel ve ek mali tablolar </a:t>
            </a:r>
            <a:r>
              <a:rPr lang="tr-TR" b="1" dirty="0"/>
              <a:t>genel kabul görmüş muhasebe ilkelerine ve tek düzen hesap planına uygun</a:t>
            </a:r>
            <a:r>
              <a:rPr lang="tr-TR" dirty="0"/>
              <a:t> olmalı,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2-</a:t>
            </a:r>
            <a:r>
              <a:rPr lang="tr-TR" dirty="0"/>
              <a:t> </a:t>
            </a:r>
            <a:r>
              <a:rPr lang="tr-TR" b="1" dirty="0"/>
              <a:t>Analizi yapacak olan</a:t>
            </a:r>
            <a:r>
              <a:rPr lang="tr-TR" dirty="0"/>
              <a:t>; muhasebe kavram ve ilkelerini, Türkiye muhasebe standartlarını çok iyi bilmeli, analize tabi tutulacak işletmenin muhasebe ve raporlama sistemini iyi incelemiş olmalı,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3-</a:t>
            </a:r>
            <a:r>
              <a:rPr lang="tr-TR" dirty="0"/>
              <a:t> İşletmenin içinde bulunduğu </a:t>
            </a:r>
            <a:r>
              <a:rPr lang="tr-TR" b="1" dirty="0"/>
              <a:t>sanayi işkolunun özelliklerini çok iyi bilmeli</a:t>
            </a:r>
            <a:r>
              <a:rPr lang="tr-TR" dirty="0"/>
              <a:t>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/>
              <a:t>4-</a:t>
            </a:r>
            <a:r>
              <a:rPr lang="tr-TR" dirty="0"/>
              <a:t> Gerek incelemeye esas dönem gerekse önceki dönemlere ait </a:t>
            </a:r>
            <a:r>
              <a:rPr lang="tr-TR" b="1" dirty="0"/>
              <a:t>genel ekonomik durum </a:t>
            </a:r>
            <a:r>
              <a:rPr lang="tr-TR" dirty="0"/>
              <a:t>çok iyi bilinmeli,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it-IT" sz="2400" b="1" dirty="0">
                <a:solidFill>
                  <a:srgbClr val="FF0000"/>
                </a:solidFill>
              </a:rPr>
              <a:t>Mali Analizin Başarılı Olabilmesi İçin…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9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84031"/>
            <a:ext cx="8517837" cy="4253293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</a:rPr>
              <a:t>5-</a:t>
            </a:r>
            <a:r>
              <a:rPr lang="tr-TR" dirty="0">
                <a:solidFill>
                  <a:prstClr val="black"/>
                </a:solidFill>
              </a:rPr>
              <a:t> İncelenen işletmenin </a:t>
            </a:r>
            <a:r>
              <a:rPr lang="tr-TR" b="1" dirty="0">
                <a:solidFill>
                  <a:prstClr val="black"/>
                </a:solidFill>
              </a:rPr>
              <a:t>tedarik-üretim-pazarlama-finansman ve kar dağıtım politikaları</a:t>
            </a:r>
            <a:r>
              <a:rPr lang="tr-TR" dirty="0">
                <a:solidFill>
                  <a:prstClr val="black"/>
                </a:solidFill>
              </a:rPr>
              <a:t> çok iyi bilinmeli,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</a:rPr>
              <a:t>6- </a:t>
            </a:r>
            <a:r>
              <a:rPr lang="tr-TR" dirty="0">
                <a:solidFill>
                  <a:prstClr val="black"/>
                </a:solidFill>
              </a:rPr>
              <a:t>Mali tablolar analize tabi tutulurken </a:t>
            </a:r>
            <a:r>
              <a:rPr lang="tr-TR" b="1" dirty="0">
                <a:solidFill>
                  <a:prstClr val="black"/>
                </a:solidFill>
              </a:rPr>
              <a:t>yeteri kadar tahlil yöntemi </a:t>
            </a:r>
            <a:r>
              <a:rPr lang="tr-TR" dirty="0">
                <a:solidFill>
                  <a:prstClr val="black"/>
                </a:solidFill>
              </a:rPr>
              <a:t>kullanılmalı,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</a:rPr>
              <a:t>7-</a:t>
            </a:r>
            <a:r>
              <a:rPr lang="tr-TR" dirty="0">
                <a:solidFill>
                  <a:prstClr val="black"/>
                </a:solidFill>
              </a:rPr>
              <a:t> Mali analist olaylara geniş bir açıdan yaklaşarak gerekli </a:t>
            </a:r>
            <a:r>
              <a:rPr lang="tr-TR" b="1" dirty="0">
                <a:solidFill>
                  <a:prstClr val="black"/>
                </a:solidFill>
              </a:rPr>
              <a:t>muhakeme-yorumlama-eleştiri ve değerleme </a:t>
            </a:r>
            <a:r>
              <a:rPr lang="tr-TR" dirty="0">
                <a:solidFill>
                  <a:prstClr val="black"/>
                </a:solidFill>
              </a:rPr>
              <a:t>yeteneğine sahip olmalı,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</a:rPr>
              <a:t>8-</a:t>
            </a:r>
            <a:r>
              <a:rPr lang="tr-TR" dirty="0">
                <a:solidFill>
                  <a:prstClr val="black"/>
                </a:solidFill>
              </a:rPr>
              <a:t> İmzalanan </a:t>
            </a:r>
            <a:r>
              <a:rPr lang="tr-TR" b="1" dirty="0">
                <a:solidFill>
                  <a:prstClr val="black"/>
                </a:solidFill>
              </a:rPr>
              <a:t>sözleşmelerden </a:t>
            </a:r>
            <a:r>
              <a:rPr lang="tr-TR" i="1" dirty="0">
                <a:solidFill>
                  <a:prstClr val="black"/>
                </a:solidFill>
              </a:rPr>
              <a:t>(…ki Nazım Hesaplarda yer alıyor olmalı) </a:t>
            </a:r>
            <a:r>
              <a:rPr lang="tr-TR" dirty="0">
                <a:solidFill>
                  <a:prstClr val="black"/>
                </a:solidFill>
              </a:rPr>
              <a:t>doğan/doğacak ve ileriki tarihlerde yerine getirilmesi gereken </a:t>
            </a:r>
            <a:r>
              <a:rPr lang="tr-TR" b="1" dirty="0">
                <a:solidFill>
                  <a:prstClr val="black"/>
                </a:solidFill>
              </a:rPr>
              <a:t>mükellefiyetler ve mali yükümlülükler</a:t>
            </a:r>
            <a:r>
              <a:rPr lang="tr-TR" dirty="0">
                <a:solidFill>
                  <a:prstClr val="black"/>
                </a:solidFill>
              </a:rPr>
              <a:t> açıkça belirtilmelidir.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it-IT" sz="2400" b="1" dirty="0">
                <a:solidFill>
                  <a:srgbClr val="FF0000"/>
                </a:solidFill>
              </a:rPr>
              <a:t>Mali Analizin Başarılı Olabilmesi İçin…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25703</TotalTime>
  <Words>642</Words>
  <Application>Microsoft Office PowerPoint</Application>
  <PresentationFormat>Ekran Gösterisi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952</cp:revision>
  <cp:lastPrinted>2016-10-24T07:53:35Z</cp:lastPrinted>
  <dcterms:created xsi:type="dcterms:W3CDTF">2016-09-18T09:35:24Z</dcterms:created>
  <dcterms:modified xsi:type="dcterms:W3CDTF">2020-02-27T13:26:14Z</dcterms:modified>
</cp:coreProperties>
</file>