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21" r:id="rId1"/>
  </p:sldMasterIdLst>
  <p:sldIdLst>
    <p:sldId id="256" r:id="rId2"/>
    <p:sldId id="268" r:id="rId3"/>
    <p:sldId id="269" r:id="rId4"/>
    <p:sldId id="270" r:id="rId5"/>
    <p:sldId id="271" r:id="rId6"/>
    <p:sldId id="265" r:id="rId7"/>
    <p:sldId id="274" r:id="rId8"/>
    <p:sldId id="272" r:id="rId9"/>
    <p:sldId id="27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vis"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79" autoAdjust="0"/>
    <p:restoredTop sz="94660"/>
  </p:normalViewPr>
  <p:slideViewPr>
    <p:cSldViewPr snapToGrid="0">
      <p:cViewPr varScale="1">
        <p:scale>
          <a:sx n="72" d="100"/>
          <a:sy n="72" d="100"/>
        </p:scale>
        <p:origin x="66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pPr>
              <a:defRPr/>
            </a:pPr>
            <a:fld id="{BB4CFE33-CF37-4D65-B66A-2361543308A8}" type="datetimeFigureOut">
              <a:rPr lang="en-US" smtClean="0"/>
              <a:pPr>
                <a:defRPr/>
              </a:pPr>
              <a:t>5/19/2020</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pPr>
              <a:defRPr/>
            </a:pPr>
            <a:fld id="{F797186A-1B5A-4B78-80A9-ECC868B99442}" type="slidenum">
              <a:rPr lang="en-US" smtClean="0"/>
              <a:pPr>
                <a:defRPr/>
              </a:pPr>
              <a:t>‹#›</a:t>
            </a:fld>
            <a:endParaRPr lang="en-US"/>
          </a:p>
        </p:txBody>
      </p:sp>
    </p:spTree>
    <p:extLst>
      <p:ext uri="{BB962C8B-B14F-4D97-AF65-F5344CB8AC3E}">
        <p14:creationId xmlns:p14="http://schemas.microsoft.com/office/powerpoint/2010/main" val="3095863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pPr>
              <a:defRPr/>
            </a:pPr>
            <a:fld id="{D754DAC8-B58A-4622-BDEC-4CC4EC3A7C24}" type="datetimeFigureOut">
              <a:rPr lang="en-US" smtClean="0"/>
              <a:pPr>
                <a:defRPr/>
              </a:pPr>
              <a:t>5/19/2020</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a:defRPr/>
            </a:pPr>
            <a:fld id="{673BD3DC-40EF-4225-A8D8-464C252CF25D}" type="slidenum">
              <a:rPr lang="en-US" smtClean="0"/>
              <a:pPr>
                <a:defRPr/>
              </a:pPr>
              <a:t>‹#›</a:t>
            </a:fld>
            <a:endParaRPr lang="en-US"/>
          </a:p>
        </p:txBody>
      </p:sp>
    </p:spTree>
    <p:extLst>
      <p:ext uri="{BB962C8B-B14F-4D97-AF65-F5344CB8AC3E}">
        <p14:creationId xmlns:p14="http://schemas.microsoft.com/office/powerpoint/2010/main" val="2020058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pPr>
              <a:defRPr/>
            </a:pPr>
            <a:fld id="{F2B39E1E-E958-4F57-BB8D-1D9A788A26EF}" type="datetimeFigureOut">
              <a:rPr lang="en-US" smtClean="0"/>
              <a:pPr>
                <a:defRPr/>
              </a:pPr>
              <a:t>5/19/2020</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a:defRPr/>
            </a:pPr>
            <a:fld id="{E21651E6-0761-4292-87BF-16F032C27EAB}" type="slidenum">
              <a:rPr lang="en-US" smtClean="0"/>
              <a:pPr>
                <a:defRPr/>
              </a:pPr>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066573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pPr>
              <a:defRPr/>
            </a:pPr>
            <a:fld id="{5C18BE73-BDA8-44D9-ACCA-7810F57269FE}" type="datetimeFigureOut">
              <a:rPr lang="en-US" smtClean="0"/>
              <a:pPr>
                <a:defRPr/>
              </a:pPr>
              <a:t>5/19/2020</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a:defRPr/>
            </a:pPr>
            <a:fld id="{ED11515C-A0ED-4969-B4F1-76CB2B723122}" type="slidenum">
              <a:rPr lang="en-US" smtClean="0"/>
              <a:pPr>
                <a:defRPr/>
              </a:pPr>
              <a:t>‹#›</a:t>
            </a:fld>
            <a:endParaRPr lang="en-US"/>
          </a:p>
        </p:txBody>
      </p:sp>
    </p:spTree>
    <p:extLst>
      <p:ext uri="{BB962C8B-B14F-4D97-AF65-F5344CB8AC3E}">
        <p14:creationId xmlns:p14="http://schemas.microsoft.com/office/powerpoint/2010/main" val="3701135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pPr>
              <a:defRPr/>
            </a:pPr>
            <a:fld id="{9E885D65-76C5-47DC-A92F-9CE468242FBE}" type="datetimeFigureOut">
              <a:rPr lang="en-US" smtClean="0"/>
              <a:pPr>
                <a:defRPr/>
              </a:pPr>
              <a:t>5/19/2020</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a:defRPr/>
            </a:pPr>
            <a:fld id="{CDFC2572-0F50-4723-86C2-F28D314E3CC9}" type="slidenum">
              <a:rPr lang="en-US" smtClean="0"/>
              <a:pPr>
                <a:defRPr/>
              </a:pPr>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839306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pPr>
              <a:defRPr/>
            </a:pPr>
            <a:fld id="{C0F69743-C4A5-4403-8936-A2C22B7DBDE7}" type="datetimeFigureOut">
              <a:rPr lang="en-US" smtClean="0"/>
              <a:pPr>
                <a:defRPr/>
              </a:pPr>
              <a:t>5/19/2020</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a:defRPr/>
            </a:pPr>
            <a:fld id="{09F98827-E90D-44E5-9B81-4368BBEA34CF}" type="slidenum">
              <a:rPr lang="en-US" smtClean="0"/>
              <a:pPr>
                <a:defRPr/>
              </a:pPr>
              <a:t>‹#›</a:t>
            </a:fld>
            <a:endParaRPr lang="en-US"/>
          </a:p>
        </p:txBody>
      </p:sp>
    </p:spTree>
    <p:extLst>
      <p:ext uri="{BB962C8B-B14F-4D97-AF65-F5344CB8AC3E}">
        <p14:creationId xmlns:p14="http://schemas.microsoft.com/office/powerpoint/2010/main" val="35274812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pPr>
              <a:defRPr/>
            </a:pPr>
            <a:fld id="{CD417727-00A8-4F34-8023-7202CE95EAF3}" type="datetimeFigureOut">
              <a:rPr lang="en-US" smtClean="0"/>
              <a:pPr>
                <a:defRPr/>
              </a:pPr>
              <a:t>5/19/2020</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CB6AB13C-38DA-4F1B-986D-A0B45FA76824}" type="slidenum">
              <a:rPr lang="en-US" smtClean="0"/>
              <a:pPr>
                <a:defRPr/>
              </a:pPr>
              <a:t>‹#›</a:t>
            </a:fld>
            <a:endParaRPr lang="en-US"/>
          </a:p>
        </p:txBody>
      </p:sp>
    </p:spTree>
    <p:extLst>
      <p:ext uri="{BB962C8B-B14F-4D97-AF65-F5344CB8AC3E}">
        <p14:creationId xmlns:p14="http://schemas.microsoft.com/office/powerpoint/2010/main" val="20925143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pPr>
              <a:defRPr/>
            </a:pPr>
            <a:fld id="{29209E7E-0FAD-47F0-823D-A95461A08DBB}" type="datetimeFigureOut">
              <a:rPr lang="en-US" smtClean="0"/>
              <a:pPr>
                <a:defRPr/>
              </a:pPr>
              <a:t>5/19/2020</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537F88F6-8048-4593-B149-7B6F889A41E8}" type="slidenum">
              <a:rPr lang="en-US" smtClean="0"/>
              <a:pPr>
                <a:defRPr/>
              </a:pPr>
              <a:t>‹#›</a:t>
            </a:fld>
            <a:endParaRPr lang="en-US"/>
          </a:p>
        </p:txBody>
      </p:sp>
    </p:spTree>
    <p:extLst>
      <p:ext uri="{BB962C8B-B14F-4D97-AF65-F5344CB8AC3E}">
        <p14:creationId xmlns:p14="http://schemas.microsoft.com/office/powerpoint/2010/main" val="2158986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pPr>
              <a:defRPr/>
            </a:pPr>
            <a:fld id="{CF84EF3B-3870-4A3A-9881-324085DE7A61}" type="datetimeFigureOut">
              <a:rPr lang="en-US" smtClean="0"/>
              <a:pPr>
                <a:defRPr/>
              </a:pPr>
              <a:t>5/19/2020</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80442178-B243-472A-A034-586EA2287CDD}" type="slidenum">
              <a:rPr lang="en-US" smtClean="0"/>
              <a:pPr>
                <a:defRPr/>
              </a:pPr>
              <a:t>‹#›</a:t>
            </a:fld>
            <a:endParaRPr lang="en-US"/>
          </a:p>
        </p:txBody>
      </p:sp>
    </p:spTree>
    <p:extLst>
      <p:ext uri="{BB962C8B-B14F-4D97-AF65-F5344CB8AC3E}">
        <p14:creationId xmlns:p14="http://schemas.microsoft.com/office/powerpoint/2010/main" val="3301757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pPr>
              <a:defRPr/>
            </a:pPr>
            <a:fld id="{9A6C3869-0CC0-4DB6-A3E0-709AE4B37E0E}" type="datetimeFigureOut">
              <a:rPr lang="en-US" smtClean="0"/>
              <a:pPr>
                <a:defRPr/>
              </a:pPr>
              <a:t>5/19/2020</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a:defRPr/>
            </a:pPr>
            <a:fld id="{16AFA4E4-9D6E-4710-B7D5-E3D412E12DEA}" type="slidenum">
              <a:rPr lang="en-US" smtClean="0"/>
              <a:pPr>
                <a:defRPr/>
              </a:pPr>
              <a:t>‹#›</a:t>
            </a:fld>
            <a:endParaRPr lang="en-US"/>
          </a:p>
        </p:txBody>
      </p:sp>
    </p:spTree>
    <p:extLst>
      <p:ext uri="{BB962C8B-B14F-4D97-AF65-F5344CB8AC3E}">
        <p14:creationId xmlns:p14="http://schemas.microsoft.com/office/powerpoint/2010/main" val="4135766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pPr>
              <a:defRPr/>
            </a:pPr>
            <a:fld id="{44415A31-52D1-43A3-92AB-BDDF13138849}" type="datetimeFigureOut">
              <a:rPr lang="en-US" smtClean="0"/>
              <a:pPr>
                <a:defRPr/>
              </a:pPr>
              <a:t>5/19/2020</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pPr>
              <a:defRPr/>
            </a:pPr>
            <a:fld id="{0A49D562-A1D8-4084-B77D-C16F85DDE2E8}" type="slidenum">
              <a:rPr lang="en-US" smtClean="0"/>
              <a:pPr>
                <a:defRPr/>
              </a:pPr>
              <a:t>‹#›</a:t>
            </a:fld>
            <a:endParaRPr lang="en-US"/>
          </a:p>
        </p:txBody>
      </p:sp>
    </p:spTree>
    <p:extLst>
      <p:ext uri="{BB962C8B-B14F-4D97-AF65-F5344CB8AC3E}">
        <p14:creationId xmlns:p14="http://schemas.microsoft.com/office/powerpoint/2010/main" val="3208972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pPr>
              <a:defRPr/>
            </a:pPr>
            <a:fld id="{465B67FC-0710-4A7E-BE45-FFD9E0A248AA}" type="datetimeFigureOut">
              <a:rPr lang="en-US" smtClean="0"/>
              <a:pPr>
                <a:defRPr/>
              </a:pPr>
              <a:t>5/19/2020</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pPr>
              <a:defRPr/>
            </a:pPr>
            <a:fld id="{5EE7B86C-21EE-4153-9A9F-362595AF71F2}" type="slidenum">
              <a:rPr lang="en-US" smtClean="0"/>
              <a:pPr>
                <a:defRPr/>
              </a:pPr>
              <a:t>‹#›</a:t>
            </a:fld>
            <a:endParaRPr lang="en-US"/>
          </a:p>
        </p:txBody>
      </p:sp>
    </p:spTree>
    <p:extLst>
      <p:ext uri="{BB962C8B-B14F-4D97-AF65-F5344CB8AC3E}">
        <p14:creationId xmlns:p14="http://schemas.microsoft.com/office/powerpoint/2010/main" val="183730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pPr>
              <a:defRPr/>
            </a:pPr>
            <a:fld id="{F380404C-EA04-4B44-8C1E-017B8092B6BC}" type="datetimeFigureOut">
              <a:rPr lang="en-US" smtClean="0"/>
              <a:pPr>
                <a:defRPr/>
              </a:pPr>
              <a:t>5/19/2020</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pPr>
              <a:defRPr/>
            </a:pPr>
            <a:fld id="{99F401FC-B508-47F3-9973-3B368E11BB4B}" type="slidenum">
              <a:rPr lang="en-US" smtClean="0"/>
              <a:pPr>
                <a:defRPr/>
              </a:pPr>
              <a:t>‹#›</a:t>
            </a:fld>
            <a:endParaRPr lang="en-US"/>
          </a:p>
        </p:txBody>
      </p:sp>
    </p:spTree>
    <p:extLst>
      <p:ext uri="{BB962C8B-B14F-4D97-AF65-F5344CB8AC3E}">
        <p14:creationId xmlns:p14="http://schemas.microsoft.com/office/powerpoint/2010/main" val="1534287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9A1C9DCC-8A15-4BBA-BA0B-0501324EF52F}" type="datetimeFigureOut">
              <a:rPr lang="en-US" smtClean="0"/>
              <a:pPr>
                <a:defRPr/>
              </a:pPr>
              <a:t>5/19/2020</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pPr>
              <a:defRPr/>
            </a:pPr>
            <a:fld id="{F13FDCEF-7FE6-4622-993D-C2662630CB71}" type="slidenum">
              <a:rPr lang="en-US" smtClean="0"/>
              <a:pPr>
                <a:defRPr/>
              </a:pPr>
              <a:t>‹#›</a:t>
            </a:fld>
            <a:endParaRPr lang="en-US"/>
          </a:p>
        </p:txBody>
      </p:sp>
    </p:spTree>
    <p:extLst>
      <p:ext uri="{BB962C8B-B14F-4D97-AF65-F5344CB8AC3E}">
        <p14:creationId xmlns:p14="http://schemas.microsoft.com/office/powerpoint/2010/main" val="4052148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pPr>
              <a:defRPr/>
            </a:pPr>
            <a:fld id="{83156C4E-3BB5-4204-B8E6-04F5A1A29882}" type="datetimeFigureOut">
              <a:rPr lang="en-US" smtClean="0"/>
              <a:pPr>
                <a:defRPr/>
              </a:pPr>
              <a:t>5/19/2020</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pPr>
              <a:defRPr/>
            </a:pPr>
            <a:fld id="{3A4A0A96-F9CB-490E-999D-802E2A6A4D5F}" type="slidenum">
              <a:rPr lang="en-US" smtClean="0"/>
              <a:pPr>
                <a:defRPr/>
              </a:pPr>
              <a:t>‹#›</a:t>
            </a:fld>
            <a:endParaRPr lang="en-US"/>
          </a:p>
        </p:txBody>
      </p:sp>
    </p:spTree>
    <p:extLst>
      <p:ext uri="{BB962C8B-B14F-4D97-AF65-F5344CB8AC3E}">
        <p14:creationId xmlns:p14="http://schemas.microsoft.com/office/powerpoint/2010/main" val="3836313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pPr>
              <a:defRPr/>
            </a:pPr>
            <a:fld id="{E39F85A0-3136-4414-88FF-85BC582DABF4}" type="datetimeFigureOut">
              <a:rPr lang="en-US" smtClean="0"/>
              <a:pPr>
                <a:defRPr/>
              </a:pPr>
              <a:t>5/19/2020</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a:defRPr/>
            </a:pPr>
            <a:fld id="{FD4EC8D9-0AA0-4E02-835D-A7667E0398C4}" type="slidenum">
              <a:rPr lang="en-US" smtClean="0"/>
              <a:pPr>
                <a:defRPr/>
              </a:pPr>
              <a:t>‹#›</a:t>
            </a:fld>
            <a:endParaRPr lang="en-US"/>
          </a:p>
        </p:txBody>
      </p:sp>
    </p:spTree>
    <p:extLst>
      <p:ext uri="{BB962C8B-B14F-4D97-AF65-F5344CB8AC3E}">
        <p14:creationId xmlns:p14="http://schemas.microsoft.com/office/powerpoint/2010/main" val="28002472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570056E8-FF2E-4F47-A4CB-5EEEF3746A2D}" type="datetimeFigureOut">
              <a:rPr lang="en-US" smtClean="0"/>
              <a:pPr>
                <a:defRPr/>
              </a:pPr>
              <a:t>5/19/2020</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pPr>
              <a:defRPr/>
            </a:pPr>
            <a:fld id="{565F39AB-6296-47C4-A413-BA506C1271BC}" type="slidenum">
              <a:rPr lang="en-US" smtClean="0"/>
              <a:pPr>
                <a:defRPr/>
              </a:pPr>
              <a:t>‹#›</a:t>
            </a:fld>
            <a:endParaRPr lang="en-US"/>
          </a:p>
        </p:txBody>
      </p:sp>
    </p:spTree>
    <p:extLst>
      <p:ext uri="{BB962C8B-B14F-4D97-AF65-F5344CB8AC3E}">
        <p14:creationId xmlns:p14="http://schemas.microsoft.com/office/powerpoint/2010/main" val="4029146721"/>
      </p:ext>
    </p:extLst>
  </p:cSld>
  <p:clrMap bg1="lt1" tx1="dk1" bg2="lt2" tx2="dk2" accent1="accent1" accent2="accent2" accent3="accent3" accent4="accent4" accent5="accent5" accent6="accent6" hlink="hlink" folHlink="folHlink"/>
  <p:sldLayoutIdLst>
    <p:sldLayoutId id="2147484222" r:id="rId1"/>
    <p:sldLayoutId id="2147484223" r:id="rId2"/>
    <p:sldLayoutId id="2147484224" r:id="rId3"/>
    <p:sldLayoutId id="2147484225" r:id="rId4"/>
    <p:sldLayoutId id="2147484226" r:id="rId5"/>
    <p:sldLayoutId id="2147484227" r:id="rId6"/>
    <p:sldLayoutId id="2147484228" r:id="rId7"/>
    <p:sldLayoutId id="2147484229" r:id="rId8"/>
    <p:sldLayoutId id="2147484230" r:id="rId9"/>
    <p:sldLayoutId id="2147484231" r:id="rId10"/>
    <p:sldLayoutId id="2147484232" r:id="rId11"/>
    <p:sldLayoutId id="2147484233" r:id="rId12"/>
    <p:sldLayoutId id="2147484234" r:id="rId13"/>
    <p:sldLayoutId id="2147484235" r:id="rId14"/>
    <p:sldLayoutId id="2147484236" r:id="rId15"/>
    <p:sldLayoutId id="214748423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8434" name="Unvan 1">
            <a:extLst>
              <a:ext uri="{FF2B5EF4-FFF2-40B4-BE49-F238E27FC236}">
                <a16:creationId xmlns:a16="http://schemas.microsoft.com/office/drawing/2014/main" id="{792D8558-60C0-45FC-979C-E544F56C958C}"/>
              </a:ext>
            </a:extLst>
          </p:cNvPr>
          <p:cNvSpPr>
            <a:spLocks noGrp="1" noChangeArrowheads="1"/>
          </p:cNvSpPr>
          <p:nvPr>
            <p:ph type="title"/>
          </p:nvPr>
        </p:nvSpPr>
        <p:spPr>
          <a:xfrm>
            <a:off x="2592388" y="623888"/>
            <a:ext cx="8912225" cy="814387"/>
          </a:xfrm>
        </p:spPr>
        <p:txBody>
          <a:bodyPr/>
          <a:lstStyle/>
          <a:p>
            <a:pPr algn="ctr" eaLnBrk="1" hangingPunct="1"/>
            <a:r>
              <a:rPr lang="tr-TR" altLang="tr-TR" b="1">
                <a:latin typeface="Arial" panose="020B0604020202020204" pitchFamily="34" charset="0"/>
                <a:cs typeface="Arial" panose="020B0604020202020204" pitchFamily="34" charset="0"/>
              </a:rPr>
              <a:t>Çevresel Adalet </a:t>
            </a:r>
            <a:endParaRPr lang="en-US" altLang="tr-TR" b="1" dirty="0">
              <a:latin typeface="Arial" panose="020B0604020202020204" pitchFamily="34" charset="0"/>
              <a:cs typeface="Arial" panose="020B0604020202020204" pitchFamily="34" charset="0"/>
            </a:endParaRPr>
          </a:p>
        </p:txBody>
      </p:sp>
      <p:pic>
        <p:nvPicPr>
          <p:cNvPr id="1026" name="Picture 2" descr="Why we still need to focus on environmental justice">
            <a:extLst>
              <a:ext uri="{FF2B5EF4-FFF2-40B4-BE49-F238E27FC236}">
                <a16:creationId xmlns:a16="http://schemas.microsoft.com/office/drawing/2014/main" id="{76977791-37A2-4F29-B22C-0D46FDCDF5E1}"/>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855742" y="1438275"/>
            <a:ext cx="8046720" cy="493439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Başlık 1">
            <a:extLst>
              <a:ext uri="{FF2B5EF4-FFF2-40B4-BE49-F238E27FC236}">
                <a16:creationId xmlns:a16="http://schemas.microsoft.com/office/drawing/2014/main" id="{884417F5-E082-4695-B350-62AD50A4F671}"/>
              </a:ext>
            </a:extLst>
          </p:cNvPr>
          <p:cNvSpPr>
            <a:spLocks noGrp="1" noChangeArrowheads="1"/>
          </p:cNvSpPr>
          <p:nvPr>
            <p:ph type="title"/>
          </p:nvPr>
        </p:nvSpPr>
        <p:spPr/>
        <p:txBody>
          <a:bodyPr/>
          <a:lstStyle/>
          <a:p>
            <a:pPr eaLnBrk="1" hangingPunct="1"/>
            <a:r>
              <a:rPr lang="tr-TR" altLang="tr-TR"/>
              <a:t>Çevresel Adalet </a:t>
            </a:r>
          </a:p>
        </p:txBody>
      </p:sp>
      <p:sp useBgFill="1">
        <p:nvSpPr>
          <p:cNvPr id="9219" name="İçerik Yer Tutucusu 2">
            <a:extLst>
              <a:ext uri="{FF2B5EF4-FFF2-40B4-BE49-F238E27FC236}">
                <a16:creationId xmlns:a16="http://schemas.microsoft.com/office/drawing/2014/main" id="{6DA79919-E018-4BBA-8AD0-34E2CF40A57B}"/>
              </a:ext>
            </a:extLst>
          </p:cNvPr>
          <p:cNvSpPr>
            <a:spLocks noGrp="1" noChangeArrowheads="1"/>
          </p:cNvSpPr>
          <p:nvPr>
            <p:ph idx="1"/>
          </p:nvPr>
        </p:nvSpPr>
        <p:spPr>
          <a:xfrm>
            <a:off x="1514475" y="1563688"/>
            <a:ext cx="9839325" cy="4613275"/>
          </a:xfrm>
        </p:spPr>
        <p:txBody>
          <a:bodyPr rtlCol="0">
            <a:normAutofit fontScale="92500" lnSpcReduction="20000"/>
          </a:bodyPr>
          <a:lstStyle/>
          <a:p>
            <a:pPr eaLnBrk="1" fontAlgn="auto" hangingPunct="1">
              <a:spcAft>
                <a:spcPts val="0"/>
              </a:spcAft>
              <a:buFont typeface="Wingdings 3" charset="2"/>
              <a:buChar char=""/>
              <a:defRPr/>
            </a:pPr>
            <a:r>
              <a:rPr lang="tr-TR" altLang="tr-TR" sz="2700" dirty="0">
                <a:solidFill>
                  <a:schemeClr val="tx1">
                    <a:lumMod val="75000"/>
                    <a:lumOff val="25000"/>
                  </a:schemeClr>
                </a:solidFill>
                <a:latin typeface="Arial" panose="020B0604020202020204" pitchFamily="34" charset="0"/>
                <a:cs typeface="Arial" panose="020B0604020202020204" pitchFamily="34" charset="0"/>
              </a:rPr>
              <a:t>Son yıllarda, çevresel adalet konusuna  dikkate  değer bir ilgi oluşmuştur.</a:t>
            </a:r>
          </a:p>
          <a:p>
            <a:pPr eaLnBrk="1" fontAlgn="auto" hangingPunct="1">
              <a:spcAft>
                <a:spcPts val="0"/>
              </a:spcAft>
              <a:buFont typeface="Wingdings 3" charset="2"/>
              <a:buChar char=""/>
              <a:defRPr/>
            </a:pPr>
            <a:r>
              <a:rPr lang="tr-TR" altLang="tr-TR" sz="2700" dirty="0">
                <a:solidFill>
                  <a:schemeClr val="tx1">
                    <a:lumMod val="75000"/>
                    <a:lumOff val="25000"/>
                  </a:schemeClr>
                </a:solidFill>
                <a:latin typeface="Arial" panose="020B0604020202020204" pitchFamily="34" charset="0"/>
                <a:cs typeface="Arial" panose="020B0604020202020204" pitchFamily="34" charset="0"/>
              </a:rPr>
              <a:t>Çevresel adalet konusu ile ilgilenenler, genelde azınlıklar, yoksullar ve Afrika kökenli Amerikalılar gibi bireylerin, çevresel sorunlardan oransız olarak etkilendikleri ve çevresel bedelleri ödediklerini iddia ederler.</a:t>
            </a:r>
          </a:p>
          <a:p>
            <a:pPr eaLnBrk="1" fontAlgn="auto" hangingPunct="1">
              <a:spcAft>
                <a:spcPts val="0"/>
              </a:spcAft>
              <a:buFont typeface="Wingdings 3" charset="2"/>
              <a:buChar char=""/>
              <a:defRPr/>
            </a:pPr>
            <a:r>
              <a:rPr lang="tr-TR" altLang="tr-TR" sz="2700" dirty="0">
                <a:solidFill>
                  <a:schemeClr val="tx1">
                    <a:lumMod val="75000"/>
                    <a:lumOff val="25000"/>
                  </a:schemeClr>
                </a:solidFill>
                <a:latin typeface="Arial" panose="020B0604020202020204" pitchFamily="34" charset="0"/>
                <a:cs typeface="Arial" panose="020B0604020202020204" pitchFamily="34" charset="0"/>
              </a:rPr>
              <a:t>Çevresel adaletsizlik, çevresel yüklerin orantısız olarak bazı kişi ve topluluklar tarafından ödenmesi durumunda ortaya çıkar. </a:t>
            </a:r>
          </a:p>
          <a:p>
            <a:pPr eaLnBrk="1" fontAlgn="auto" hangingPunct="1">
              <a:spcAft>
                <a:spcPts val="0"/>
              </a:spcAft>
              <a:buFont typeface="Wingdings 3" charset="2"/>
              <a:buChar char=""/>
              <a:defRPr/>
            </a:pPr>
            <a:r>
              <a:rPr lang="tr-TR" altLang="tr-TR" sz="2700" dirty="0">
                <a:solidFill>
                  <a:schemeClr val="tx1">
                    <a:lumMod val="75000"/>
                    <a:lumOff val="25000"/>
                  </a:schemeClr>
                </a:solidFill>
                <a:latin typeface="Arial" panose="020B0604020202020204" pitchFamily="34" charset="0"/>
                <a:cs typeface="Arial" panose="020B0604020202020204" pitchFamily="34" charset="0"/>
              </a:rPr>
              <a:t>“Çevresel adaletsizlik, çevre yüklerinin, bu yüklerin ortaya çıkaran etkinliklerin taraf olmayan toplulukların veya olaya karışmayan kişilerin maruz kalmasını belirtir. Çevresel eşitsizlik ise çevresel risklerin ulus, ırk, azınlıklar ve sınıf temelinde eşit olmayan dağılımını belirtir” (</a:t>
            </a:r>
            <a:r>
              <a:rPr lang="tr-TR" altLang="tr-TR" sz="2700" dirty="0" err="1">
                <a:solidFill>
                  <a:schemeClr val="tx1">
                    <a:lumMod val="75000"/>
                    <a:lumOff val="25000"/>
                  </a:schemeClr>
                </a:solidFill>
                <a:latin typeface="Arial" panose="020B0604020202020204" pitchFamily="34" charset="0"/>
                <a:cs typeface="Arial" panose="020B0604020202020204" pitchFamily="34" charset="0"/>
              </a:rPr>
              <a:t>Adoela</a:t>
            </a:r>
            <a:r>
              <a:rPr lang="tr-TR" altLang="tr-TR" sz="2700" dirty="0">
                <a:solidFill>
                  <a:schemeClr val="tx1">
                    <a:lumMod val="75000"/>
                    <a:lumOff val="25000"/>
                  </a:schemeClr>
                </a:solidFill>
                <a:latin typeface="Arial" panose="020B0604020202020204" pitchFamily="34" charset="0"/>
                <a:cs typeface="Arial" panose="020B0604020202020204" pitchFamily="34" charset="0"/>
              </a:rPr>
              <a:t>, 2000).</a:t>
            </a:r>
          </a:p>
          <a:p>
            <a:pPr eaLnBrk="1" fontAlgn="auto" hangingPunct="1">
              <a:spcAft>
                <a:spcPts val="0"/>
              </a:spcAft>
              <a:buFont typeface="Wingdings 3" charset="2"/>
              <a:buChar char=""/>
              <a:defRPr/>
            </a:pPr>
            <a:endParaRPr lang="tr-TR" altLang="tr-TR" dirty="0">
              <a:solidFill>
                <a:schemeClr val="tx1">
                  <a:lumMod val="75000"/>
                  <a:lumOff val="25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Başlık 1">
            <a:extLst>
              <a:ext uri="{FF2B5EF4-FFF2-40B4-BE49-F238E27FC236}">
                <a16:creationId xmlns:a16="http://schemas.microsoft.com/office/drawing/2014/main" id="{878C4722-12DC-4265-923F-49EB65309D90}"/>
              </a:ext>
            </a:extLst>
          </p:cNvPr>
          <p:cNvSpPr>
            <a:spLocks noGrp="1" noChangeArrowheads="1"/>
          </p:cNvSpPr>
          <p:nvPr>
            <p:ph type="title"/>
          </p:nvPr>
        </p:nvSpPr>
        <p:spPr/>
        <p:txBody>
          <a:bodyPr/>
          <a:lstStyle/>
          <a:p>
            <a:pPr eaLnBrk="1" hangingPunct="1"/>
            <a:r>
              <a:rPr lang="tr-TR" altLang="tr-TR"/>
              <a:t>Çevresel Adalet </a:t>
            </a:r>
          </a:p>
        </p:txBody>
      </p:sp>
      <p:sp>
        <p:nvSpPr>
          <p:cNvPr id="20483" name="İçerik Yer Tutucusu 2">
            <a:extLst>
              <a:ext uri="{FF2B5EF4-FFF2-40B4-BE49-F238E27FC236}">
                <a16:creationId xmlns:a16="http://schemas.microsoft.com/office/drawing/2014/main" id="{7C7E4EF6-B66B-49ED-A05A-426917F4E450}"/>
              </a:ext>
            </a:extLst>
          </p:cNvPr>
          <p:cNvSpPr>
            <a:spLocks noGrp="1" noChangeArrowheads="1"/>
          </p:cNvSpPr>
          <p:nvPr>
            <p:ph idx="1"/>
          </p:nvPr>
        </p:nvSpPr>
        <p:spPr>
          <a:xfrm>
            <a:off x="1468438" y="1905000"/>
            <a:ext cx="10036175" cy="4006850"/>
          </a:xfrm>
        </p:spPr>
        <p:txBody>
          <a:bodyPr/>
          <a:lstStyle/>
          <a:p>
            <a:pPr eaLnBrk="1" hangingPunct="1"/>
            <a:r>
              <a:rPr lang="tr-TR" altLang="tr-TR" sz="2200">
                <a:latin typeface="Arial" panose="020B0604020202020204" pitchFamily="34" charset="0"/>
                <a:cs typeface="Arial" panose="020B0604020202020204" pitchFamily="34" charset="0"/>
              </a:rPr>
              <a:t>Çevresel adalet kavramı çevresel ırkçılık kavramı ile yakından ilgilidir: “Çevresel ırkçılık belirli etnik, kabile, ırk veya kültüre ait grupların tehlikeli atık, çevre-sağlık yönünden yaşamı tehdit eden ürün veya diğer tür kirlilik ile karşı karşıya olduklarını vurgular” (Adeola, 2000). </a:t>
            </a:r>
          </a:p>
          <a:p>
            <a:pPr eaLnBrk="1" hangingPunct="1"/>
            <a:r>
              <a:rPr lang="tr-TR" altLang="tr-TR" sz="2200">
                <a:latin typeface="Arial" panose="020B0604020202020204" pitchFamily="34" charset="0"/>
                <a:cs typeface="Arial" panose="020B0604020202020204" pitchFamily="34" charset="0"/>
              </a:rPr>
              <a:t>Tarihsel olarak bakıldığında, çevreye zarar veren tesisler ve kirli atıklar toplumda daha güçsüz ve savunmasız olan toplulukların bulunduğu yerlere kurulmuştur ve bu topluluklar açığa çıkan çevresel bedelleri ödemek zorunda kalmıştır (Bullard and Wright, 1990).   Çevresel adalet konusunda yapılan birçok çalışma, toplumda düşük gelirli ve dezavantajlı durumda olan ırkların çevresel olumsuzluklara ve tehlike/zehirli atıklara maruz kaldıklarını göstermektedir.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Başlık 1">
            <a:extLst>
              <a:ext uri="{FF2B5EF4-FFF2-40B4-BE49-F238E27FC236}">
                <a16:creationId xmlns:a16="http://schemas.microsoft.com/office/drawing/2014/main" id="{F593F91C-F21A-4B31-975E-7AF5DE5AAFB3}"/>
              </a:ext>
            </a:extLst>
          </p:cNvPr>
          <p:cNvSpPr>
            <a:spLocks noGrp="1" noChangeArrowheads="1"/>
          </p:cNvSpPr>
          <p:nvPr>
            <p:ph type="title"/>
          </p:nvPr>
        </p:nvSpPr>
        <p:spPr/>
        <p:txBody>
          <a:bodyPr/>
          <a:lstStyle/>
          <a:p>
            <a:pPr eaLnBrk="1" hangingPunct="1"/>
            <a:r>
              <a:rPr lang="tr-TR" altLang="tr-TR"/>
              <a:t>Çevresel Adalet </a:t>
            </a:r>
          </a:p>
        </p:txBody>
      </p:sp>
      <p:sp>
        <p:nvSpPr>
          <p:cNvPr id="11267" name="İçerik Yer Tutucusu 2">
            <a:extLst>
              <a:ext uri="{FF2B5EF4-FFF2-40B4-BE49-F238E27FC236}">
                <a16:creationId xmlns:a16="http://schemas.microsoft.com/office/drawing/2014/main" id="{937490BA-B3BF-41F0-A3CA-E66C1AECF2B8}"/>
              </a:ext>
            </a:extLst>
          </p:cNvPr>
          <p:cNvSpPr>
            <a:spLocks noGrp="1" noChangeArrowheads="1"/>
          </p:cNvSpPr>
          <p:nvPr>
            <p:ph idx="1"/>
          </p:nvPr>
        </p:nvSpPr>
        <p:spPr>
          <a:xfrm>
            <a:off x="1258888" y="1905000"/>
            <a:ext cx="10245725" cy="4046538"/>
          </a:xfrm>
        </p:spPr>
        <p:txBody>
          <a:bodyPr rtlCol="0">
            <a:normAutofit fontScale="92500" lnSpcReduction="20000"/>
          </a:bodyPr>
          <a:lstStyle/>
          <a:p>
            <a:pPr eaLnBrk="1" fontAlgn="auto" hangingPunct="1">
              <a:spcAft>
                <a:spcPts val="0"/>
              </a:spcAft>
              <a:buFont typeface="Wingdings 3" charset="2"/>
              <a:buChar char=""/>
              <a:defRPr/>
            </a:pPr>
            <a:r>
              <a:rPr lang="tr-TR" altLang="tr-TR" sz="2700" dirty="0">
                <a:solidFill>
                  <a:schemeClr val="tx1">
                    <a:lumMod val="75000"/>
                    <a:lumOff val="25000"/>
                  </a:schemeClr>
                </a:solidFill>
                <a:latin typeface="Arial" panose="020B0604020202020204" pitchFamily="34" charset="0"/>
                <a:cs typeface="Arial" panose="020B0604020202020204" pitchFamily="34" charset="0"/>
              </a:rPr>
              <a:t>Çevresel ırkçılık kavramı gördüğü tepki nedeniyle ekonomik açıdan dezavantajlı grupları ve azınlıkları da içeren </a:t>
            </a:r>
            <a:r>
              <a:rPr lang="tr-TR" altLang="tr-TR" sz="2700" i="1" dirty="0">
                <a:solidFill>
                  <a:schemeClr val="tx1">
                    <a:lumMod val="75000"/>
                    <a:lumOff val="25000"/>
                  </a:schemeClr>
                </a:solidFill>
                <a:latin typeface="Arial" panose="020B0604020202020204" pitchFamily="34" charset="0"/>
                <a:cs typeface="Arial" panose="020B0604020202020204" pitchFamily="34" charset="0"/>
              </a:rPr>
              <a:t>çevresel eşitlik</a:t>
            </a:r>
            <a:r>
              <a:rPr lang="tr-TR" altLang="tr-TR" sz="2700" dirty="0">
                <a:solidFill>
                  <a:schemeClr val="tx1">
                    <a:lumMod val="75000"/>
                    <a:lumOff val="25000"/>
                  </a:schemeClr>
                </a:solidFill>
                <a:latin typeface="Arial" panose="020B0604020202020204" pitchFamily="34" charset="0"/>
                <a:cs typeface="Arial" panose="020B0604020202020204" pitchFamily="34" charset="0"/>
              </a:rPr>
              <a:t> bu kavramın yerine kullanılmaya başlanmış ancak bazıları bu kavramı sınırlayıcı buldukları için çevresel adalet terimi kullanmayı sürdürmüşlerdir. Bu konudaki tartışmalar, çevresel adaletsizliğin, sadece ırk temelinde değil, çevresel bedelleri ödeyen ve çevresel haklardan yoksun olan yoksullar, kadınlar, çocukları da etkilediği ve bunun da dikkate alınmasına neden olmuştur  (</a:t>
            </a:r>
            <a:r>
              <a:rPr lang="tr-TR" altLang="tr-TR" sz="2700" dirty="0" err="1">
                <a:solidFill>
                  <a:schemeClr val="tx1">
                    <a:lumMod val="75000"/>
                    <a:lumOff val="25000"/>
                  </a:schemeClr>
                </a:solidFill>
                <a:latin typeface="Arial" panose="020B0604020202020204" pitchFamily="34" charset="0"/>
                <a:cs typeface="Arial" panose="020B0604020202020204" pitchFamily="34" charset="0"/>
              </a:rPr>
              <a:t>Pellow</a:t>
            </a:r>
            <a:r>
              <a:rPr lang="tr-TR" altLang="tr-TR" sz="2700" dirty="0">
                <a:solidFill>
                  <a:schemeClr val="tx1">
                    <a:lumMod val="75000"/>
                    <a:lumOff val="25000"/>
                  </a:schemeClr>
                </a:solidFill>
                <a:latin typeface="Arial" panose="020B0604020202020204" pitchFamily="34" charset="0"/>
                <a:cs typeface="Arial" panose="020B0604020202020204" pitchFamily="34" charset="0"/>
              </a:rPr>
              <a:t>, 2000; </a:t>
            </a:r>
            <a:r>
              <a:rPr lang="tr-TR" altLang="tr-TR" sz="2700" dirty="0" err="1">
                <a:solidFill>
                  <a:schemeClr val="tx1">
                    <a:lumMod val="75000"/>
                    <a:lumOff val="25000"/>
                  </a:schemeClr>
                </a:solidFill>
                <a:latin typeface="Arial" panose="020B0604020202020204" pitchFamily="34" charset="0"/>
                <a:cs typeface="Arial" panose="020B0604020202020204" pitchFamily="34" charset="0"/>
              </a:rPr>
              <a:t>Cutter</a:t>
            </a:r>
            <a:r>
              <a:rPr lang="tr-TR" altLang="tr-TR" sz="2700" dirty="0">
                <a:solidFill>
                  <a:schemeClr val="tx1">
                    <a:lumMod val="75000"/>
                    <a:lumOff val="25000"/>
                  </a:schemeClr>
                </a:solidFill>
                <a:latin typeface="Arial" panose="020B0604020202020204" pitchFamily="34" charset="0"/>
                <a:cs typeface="Arial" panose="020B0604020202020204" pitchFamily="34" charset="0"/>
              </a:rPr>
              <a:t>, 1995). </a:t>
            </a:r>
          </a:p>
          <a:p>
            <a:pPr eaLnBrk="1" fontAlgn="auto" hangingPunct="1">
              <a:spcAft>
                <a:spcPts val="0"/>
              </a:spcAft>
              <a:buFont typeface="Wingdings 3" charset="2"/>
              <a:buChar char=""/>
              <a:defRPr/>
            </a:pPr>
            <a:r>
              <a:rPr lang="tr-TR" altLang="tr-TR" sz="2700" dirty="0" err="1">
                <a:solidFill>
                  <a:schemeClr val="tx1">
                    <a:lumMod val="75000"/>
                    <a:lumOff val="25000"/>
                  </a:schemeClr>
                </a:solidFill>
                <a:latin typeface="Arial" panose="020B0604020202020204" pitchFamily="34" charset="0"/>
                <a:cs typeface="Arial" panose="020B0604020202020204" pitchFamily="34" charset="0"/>
              </a:rPr>
              <a:t>Krieg</a:t>
            </a:r>
            <a:r>
              <a:rPr lang="tr-TR" altLang="tr-TR" sz="2700" dirty="0">
                <a:solidFill>
                  <a:schemeClr val="tx1">
                    <a:lumMod val="75000"/>
                    <a:lumOff val="25000"/>
                  </a:schemeClr>
                </a:solidFill>
                <a:latin typeface="Arial" panose="020B0604020202020204" pitchFamily="34" charset="0"/>
                <a:cs typeface="Arial" panose="020B0604020202020204" pitchFamily="34" charset="0"/>
              </a:rPr>
              <a:t> ve </a:t>
            </a:r>
            <a:r>
              <a:rPr lang="tr-TR" altLang="tr-TR" sz="2700" dirty="0" err="1">
                <a:solidFill>
                  <a:schemeClr val="tx1">
                    <a:lumMod val="75000"/>
                    <a:lumOff val="25000"/>
                  </a:schemeClr>
                </a:solidFill>
                <a:latin typeface="Arial" panose="020B0604020202020204" pitchFamily="34" charset="0"/>
                <a:cs typeface="Arial" panose="020B0604020202020204" pitchFamily="34" charset="0"/>
              </a:rPr>
              <a:t>Faber</a:t>
            </a:r>
            <a:r>
              <a:rPr lang="tr-TR" altLang="tr-TR" sz="2700" dirty="0">
                <a:solidFill>
                  <a:schemeClr val="tx1">
                    <a:lumMod val="75000"/>
                    <a:lumOff val="25000"/>
                  </a:schemeClr>
                </a:solidFill>
                <a:latin typeface="Arial" panose="020B0604020202020204" pitchFamily="34" charset="0"/>
                <a:cs typeface="Arial" panose="020B0604020202020204" pitchFamily="34" charset="0"/>
              </a:rPr>
              <a:t> (2004) </a:t>
            </a:r>
            <a:r>
              <a:rPr lang="tr-TR" altLang="tr-TR" sz="2700" dirty="0" err="1">
                <a:solidFill>
                  <a:schemeClr val="tx1">
                    <a:lumMod val="75000"/>
                    <a:lumOff val="25000"/>
                  </a:schemeClr>
                </a:solidFill>
                <a:latin typeface="Arial" panose="020B0604020202020204" pitchFamily="34" charset="0"/>
                <a:cs typeface="Arial" panose="020B0604020202020204" pitchFamily="34" charset="0"/>
              </a:rPr>
              <a:t>and</a:t>
            </a:r>
            <a:r>
              <a:rPr lang="tr-TR" altLang="tr-TR" sz="2700" dirty="0">
                <a:solidFill>
                  <a:schemeClr val="tx1">
                    <a:lumMod val="75000"/>
                    <a:lumOff val="25000"/>
                  </a:schemeClr>
                </a:solidFill>
                <a:latin typeface="Arial" panose="020B0604020202020204" pitchFamily="34" charset="0"/>
                <a:cs typeface="Arial" panose="020B0604020202020204" pitchFamily="34" charset="0"/>
              </a:rPr>
              <a:t>  </a:t>
            </a:r>
            <a:r>
              <a:rPr lang="tr-TR" altLang="tr-TR" sz="2700" dirty="0" err="1">
                <a:solidFill>
                  <a:schemeClr val="tx1">
                    <a:lumMod val="75000"/>
                    <a:lumOff val="25000"/>
                  </a:schemeClr>
                </a:solidFill>
                <a:latin typeface="Arial" panose="020B0604020202020204" pitchFamily="34" charset="0"/>
                <a:cs typeface="Arial" panose="020B0604020202020204" pitchFamily="34" charset="0"/>
              </a:rPr>
              <a:t>Pellow</a:t>
            </a:r>
            <a:r>
              <a:rPr lang="tr-TR" altLang="tr-TR" sz="2700" dirty="0">
                <a:solidFill>
                  <a:schemeClr val="tx1">
                    <a:lumMod val="75000"/>
                    <a:lumOff val="25000"/>
                  </a:schemeClr>
                </a:solidFill>
                <a:latin typeface="Arial" panose="020B0604020202020204" pitchFamily="34" charset="0"/>
                <a:cs typeface="Arial" panose="020B0604020202020204" pitchFamily="34" charset="0"/>
              </a:rPr>
              <a:t> ve  </a:t>
            </a:r>
            <a:r>
              <a:rPr lang="tr-TR" altLang="tr-TR" sz="2700" dirty="0" err="1">
                <a:solidFill>
                  <a:schemeClr val="tx1">
                    <a:lumMod val="75000"/>
                    <a:lumOff val="25000"/>
                  </a:schemeClr>
                </a:solidFill>
                <a:latin typeface="Arial" panose="020B0604020202020204" pitchFamily="34" charset="0"/>
                <a:cs typeface="Arial" panose="020B0604020202020204" pitchFamily="34" charset="0"/>
              </a:rPr>
              <a:t>Brulle</a:t>
            </a:r>
            <a:r>
              <a:rPr lang="tr-TR" altLang="tr-TR" sz="2700" dirty="0">
                <a:solidFill>
                  <a:schemeClr val="tx1">
                    <a:lumMod val="75000"/>
                    <a:lumOff val="25000"/>
                  </a:schemeClr>
                </a:solidFill>
                <a:latin typeface="Arial" panose="020B0604020202020204" pitchFamily="34" charset="0"/>
                <a:cs typeface="Arial" panose="020B0604020202020204" pitchFamily="34" charset="0"/>
              </a:rPr>
              <a:t> (2005)  ırk kadar düşük gelirli grupların çevresel bedelleri oransız olarak ödediklerini belirtmektedirler.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Başlık 1">
            <a:extLst>
              <a:ext uri="{FF2B5EF4-FFF2-40B4-BE49-F238E27FC236}">
                <a16:creationId xmlns:a16="http://schemas.microsoft.com/office/drawing/2014/main" id="{214F58EE-BFA3-49E0-865F-FBDF55E803E6}"/>
              </a:ext>
            </a:extLst>
          </p:cNvPr>
          <p:cNvSpPr>
            <a:spLocks noGrp="1" noChangeArrowheads="1"/>
          </p:cNvSpPr>
          <p:nvPr>
            <p:ph type="title"/>
          </p:nvPr>
        </p:nvSpPr>
        <p:spPr/>
        <p:txBody>
          <a:bodyPr/>
          <a:lstStyle/>
          <a:p>
            <a:pPr eaLnBrk="1" hangingPunct="1"/>
            <a:r>
              <a:rPr lang="tr-TR" altLang="tr-TR"/>
              <a:t>Çevresel Adalet </a:t>
            </a:r>
          </a:p>
        </p:txBody>
      </p:sp>
      <p:sp>
        <p:nvSpPr>
          <p:cNvPr id="22531" name="İçerik Yer Tutucusu 2">
            <a:extLst>
              <a:ext uri="{FF2B5EF4-FFF2-40B4-BE49-F238E27FC236}">
                <a16:creationId xmlns:a16="http://schemas.microsoft.com/office/drawing/2014/main" id="{595B7A4D-1468-4FCB-82DD-DCB5238FA3EF}"/>
              </a:ext>
            </a:extLst>
          </p:cNvPr>
          <p:cNvSpPr>
            <a:spLocks noGrp="1" noChangeArrowheads="1"/>
          </p:cNvSpPr>
          <p:nvPr>
            <p:ph idx="1"/>
          </p:nvPr>
        </p:nvSpPr>
        <p:spPr>
          <a:xfrm>
            <a:off x="1409700" y="1905000"/>
            <a:ext cx="10267950" cy="4006850"/>
          </a:xfrm>
        </p:spPr>
        <p:txBody>
          <a:bodyPr/>
          <a:lstStyle/>
          <a:p>
            <a:pPr eaLnBrk="1" hangingPunct="1"/>
            <a:r>
              <a:rPr lang="tr-TR" altLang="tr-TR" sz="2200" dirty="0" err="1">
                <a:latin typeface="Arial" panose="020B0604020202020204" pitchFamily="34" charset="0"/>
                <a:cs typeface="Arial" panose="020B0604020202020204" pitchFamily="34" charset="0"/>
              </a:rPr>
              <a:t>Faber</a:t>
            </a:r>
            <a:r>
              <a:rPr lang="tr-TR" altLang="tr-TR" sz="2200" dirty="0">
                <a:latin typeface="Arial" panose="020B0604020202020204" pitchFamily="34" charset="0"/>
                <a:cs typeface="Arial" panose="020B0604020202020204" pitchFamily="34" charset="0"/>
              </a:rPr>
              <a:t> (2008)  şirket temelli küreselleşme ve </a:t>
            </a:r>
            <a:r>
              <a:rPr lang="tr-TR" altLang="tr-TR" sz="2200" dirty="0" err="1">
                <a:latin typeface="Arial" panose="020B0604020202020204" pitchFamily="34" charset="0"/>
                <a:cs typeface="Arial" panose="020B0604020202020204" pitchFamily="34" charset="0"/>
              </a:rPr>
              <a:t>neoliberal</a:t>
            </a:r>
            <a:r>
              <a:rPr lang="tr-TR" altLang="tr-TR" sz="2200" dirty="0">
                <a:latin typeface="Arial" panose="020B0604020202020204" pitchFamily="34" charset="0"/>
                <a:cs typeface="Arial" panose="020B0604020202020204" pitchFamily="34" charset="0"/>
              </a:rPr>
              <a:t> politikaların baskısı ile ABD uygulanan çevre politikalarının kendini savunacak ekonomik ve siyasi kaynaklardan yoksun işçi sınıfı ve renkli toplulukları en kötü suiistimallere maruz bıraktığını ve bu sürecin bu grupları seçici olarak </a:t>
            </a:r>
            <a:r>
              <a:rPr lang="tr-TR" altLang="tr-TR" sz="2200" dirty="0" err="1">
                <a:latin typeface="Arial" panose="020B0604020202020204" pitchFamily="34" charset="0"/>
                <a:cs typeface="Arial" panose="020B0604020202020204" pitchFamily="34" charset="0"/>
              </a:rPr>
              <a:t>kurbanlaştırdığını</a:t>
            </a:r>
            <a:r>
              <a:rPr lang="tr-TR" altLang="tr-TR" sz="2200" dirty="0">
                <a:latin typeface="Arial" panose="020B0604020202020204" pitchFamily="34" charset="0"/>
                <a:cs typeface="Arial" panose="020B0604020202020204" pitchFamily="34" charset="0"/>
              </a:rPr>
              <a:t> belirtir. </a:t>
            </a:r>
          </a:p>
          <a:p>
            <a:pPr eaLnBrk="1" hangingPunct="1"/>
            <a:r>
              <a:rPr lang="tr-TR" altLang="tr-TR" sz="2200" dirty="0">
                <a:latin typeface="Arial" panose="020B0604020202020204" pitchFamily="34" charset="0"/>
                <a:cs typeface="Arial" panose="020B0604020202020204" pitchFamily="34" charset="0"/>
              </a:rPr>
              <a:t>Çevresel Adalet, toplumlarda güçsüz ve ekonomik olarak alt sınıflarda yer alan sıradan insanların maruz kaldıkları negatif çevresel bedelleri ödememeleri için mücadele anlamına geldiği açıktır. Aynı zamanda, çevresel adalet toplumdaki faydaların belli gruplar tarafından içselleştirilmesi ve zararların toplumdaki güçsüz gruplara doğru dışsallaştırmasına karşı çıkmaktadır.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Unvan 1">
            <a:extLst>
              <a:ext uri="{FF2B5EF4-FFF2-40B4-BE49-F238E27FC236}">
                <a16:creationId xmlns:a16="http://schemas.microsoft.com/office/drawing/2014/main" id="{D061E5BB-FDC2-4307-A2B8-A375F746424F}"/>
              </a:ext>
            </a:extLst>
          </p:cNvPr>
          <p:cNvSpPr>
            <a:spLocks noGrp="1" noChangeArrowheads="1"/>
          </p:cNvSpPr>
          <p:nvPr>
            <p:ph type="title"/>
          </p:nvPr>
        </p:nvSpPr>
        <p:spPr/>
        <p:txBody>
          <a:bodyPr/>
          <a:lstStyle/>
          <a:p>
            <a:pPr eaLnBrk="1" hangingPunct="1"/>
            <a:r>
              <a:rPr lang="tr-TR" altLang="tr-TR"/>
              <a:t>Örnek  </a:t>
            </a:r>
            <a:endParaRPr lang="en-US" altLang="tr-TR"/>
          </a:p>
        </p:txBody>
      </p:sp>
      <p:sp>
        <p:nvSpPr>
          <p:cNvPr id="16387" name="İçerik Yer Tutucusu 2">
            <a:extLst>
              <a:ext uri="{FF2B5EF4-FFF2-40B4-BE49-F238E27FC236}">
                <a16:creationId xmlns:a16="http://schemas.microsoft.com/office/drawing/2014/main" id="{77A047BA-3C41-40E2-9479-B04A4A14403E}"/>
              </a:ext>
            </a:extLst>
          </p:cNvPr>
          <p:cNvSpPr>
            <a:spLocks noGrp="1" noChangeArrowheads="1"/>
          </p:cNvSpPr>
          <p:nvPr>
            <p:ph sz="half" idx="1"/>
          </p:nvPr>
        </p:nvSpPr>
        <p:spPr>
          <a:xfrm>
            <a:off x="838200" y="1457325"/>
            <a:ext cx="6754813" cy="4719638"/>
          </a:xfrm>
        </p:spPr>
        <p:txBody>
          <a:bodyPr rtlCol="0">
            <a:normAutofit/>
          </a:bodyPr>
          <a:lstStyle/>
          <a:p>
            <a:pPr>
              <a:defRPr/>
            </a:pPr>
            <a:r>
              <a:rPr lang="tr-TR" altLang="tr-TR" sz="2400" dirty="0">
                <a:solidFill>
                  <a:schemeClr val="tx1">
                    <a:lumMod val="75000"/>
                    <a:lumOff val="25000"/>
                  </a:schemeClr>
                </a:solidFill>
                <a:latin typeface="Arial" panose="020B0604020202020204" pitchFamily="34" charset="0"/>
                <a:cs typeface="Arial" panose="020B0604020202020204" pitchFamily="34" charset="0"/>
              </a:rPr>
              <a:t>Kuzey kutup bölgesinde, </a:t>
            </a:r>
            <a:r>
              <a:rPr lang="tr-TR" altLang="tr-TR" sz="2400" dirty="0" err="1">
                <a:solidFill>
                  <a:schemeClr val="tx1">
                    <a:lumMod val="75000"/>
                    <a:lumOff val="25000"/>
                  </a:schemeClr>
                </a:solidFill>
                <a:latin typeface="Arial" panose="020B0604020202020204" pitchFamily="34" charset="0"/>
                <a:cs typeface="Arial" panose="020B0604020202020204" pitchFamily="34" charset="0"/>
              </a:rPr>
              <a:t>Inuit</a:t>
            </a:r>
            <a:r>
              <a:rPr lang="tr-TR" altLang="tr-TR" sz="2400" dirty="0">
                <a:solidFill>
                  <a:schemeClr val="tx1">
                    <a:lumMod val="75000"/>
                    <a:lumOff val="25000"/>
                  </a:schemeClr>
                </a:solidFill>
                <a:latin typeface="Arial" panose="020B0604020202020204" pitchFamily="34" charset="0"/>
                <a:cs typeface="Arial" panose="020B0604020202020204" pitchFamily="34" charset="0"/>
              </a:rPr>
              <a:t> kabilesi mensupları avlanma ve balıkçılıkla geleneksel bir yaşam tarzı sürmektedirler. Onların geleneksel beslenmeleri balık ve fok etinden oluşmaktadır.  Balık ve foklar </a:t>
            </a:r>
            <a:r>
              <a:rPr lang="tr-TR" altLang="tr-TR" sz="2400" dirty="0" err="1">
                <a:solidFill>
                  <a:schemeClr val="tx1">
                    <a:lumMod val="75000"/>
                    <a:lumOff val="25000"/>
                  </a:schemeClr>
                </a:solidFill>
                <a:latin typeface="Arial" panose="020B0604020202020204" pitchFamily="34" charset="0"/>
                <a:cs typeface="Arial" panose="020B0604020202020204" pitchFamily="34" charset="0"/>
              </a:rPr>
              <a:t>Inuit</a:t>
            </a:r>
            <a:r>
              <a:rPr lang="tr-TR" altLang="tr-TR" sz="2400" dirty="0">
                <a:solidFill>
                  <a:schemeClr val="tx1">
                    <a:lumMod val="75000"/>
                    <a:lumOff val="25000"/>
                  </a:schemeClr>
                </a:solidFill>
                <a:latin typeface="Arial" panose="020B0604020202020204" pitchFamily="34" charset="0"/>
                <a:cs typeface="Arial" panose="020B0604020202020204" pitchFamily="34" charset="0"/>
              </a:rPr>
              <a:t> beslenmesinin temel kaynağı olmasına rağmen, yüksek oranda endüstriyel kirleticiler bulunmaktadır. Bu kirleticiler okyanus akıntıları tarafından kuzeye taşınmakta ve </a:t>
            </a:r>
            <a:r>
              <a:rPr lang="tr-TR" altLang="tr-TR" sz="2400" dirty="0" err="1">
                <a:solidFill>
                  <a:schemeClr val="tx1">
                    <a:lumMod val="75000"/>
                    <a:lumOff val="25000"/>
                  </a:schemeClr>
                </a:solidFill>
                <a:latin typeface="Arial" panose="020B0604020202020204" pitchFamily="34" charset="0"/>
                <a:cs typeface="Arial" panose="020B0604020202020204" pitchFamily="34" charset="0"/>
              </a:rPr>
              <a:t>Induit</a:t>
            </a:r>
            <a:r>
              <a:rPr lang="tr-TR" altLang="tr-TR" sz="2400" dirty="0">
                <a:solidFill>
                  <a:schemeClr val="tx1">
                    <a:lumMod val="75000"/>
                    <a:lumOff val="25000"/>
                  </a:schemeClr>
                </a:solidFill>
                <a:latin typeface="Arial" panose="020B0604020202020204" pitchFamily="34" charset="0"/>
                <a:cs typeface="Arial" panose="020B0604020202020204" pitchFamily="34" charset="0"/>
              </a:rPr>
              <a:t> beslenmesinin kaynağını oluşturan balıkların, fokların ve diğer hayvanların vücutlarında birikmektedir </a:t>
            </a:r>
            <a:r>
              <a:rPr lang="tr-TR" altLang="tr-TR" sz="2400" dirty="0">
                <a:latin typeface="Arial" panose="020B0604020202020204" pitchFamily="34" charset="0"/>
                <a:cs typeface="Arial" panose="020B0604020202020204" pitchFamily="34" charset="0"/>
              </a:rPr>
              <a:t>(</a:t>
            </a:r>
            <a:r>
              <a:rPr lang="tr-TR" altLang="tr-TR" sz="2400" dirty="0" err="1">
                <a:latin typeface="Arial" panose="020B0604020202020204" pitchFamily="34" charset="0"/>
                <a:cs typeface="Arial" panose="020B0604020202020204" pitchFamily="34" charset="0"/>
              </a:rPr>
              <a:t>Massey</a:t>
            </a:r>
            <a:r>
              <a:rPr lang="tr-TR" altLang="tr-TR" sz="2400" dirty="0">
                <a:latin typeface="Arial" panose="020B0604020202020204" pitchFamily="34" charset="0"/>
                <a:cs typeface="Arial" panose="020B0604020202020204" pitchFamily="34" charset="0"/>
              </a:rPr>
              <a:t>, 2004)</a:t>
            </a:r>
            <a:r>
              <a:rPr lang="tr-TR" altLang="tr-TR" sz="2400" dirty="0">
                <a:solidFill>
                  <a:schemeClr val="tx1">
                    <a:lumMod val="75000"/>
                    <a:lumOff val="25000"/>
                  </a:schemeClr>
                </a:solidFill>
                <a:latin typeface="Arial" panose="020B0604020202020204" pitchFamily="34" charset="0"/>
                <a:cs typeface="Arial" panose="020B0604020202020204" pitchFamily="34" charset="0"/>
              </a:rPr>
              <a:t>. </a:t>
            </a:r>
          </a:p>
        </p:txBody>
      </p:sp>
      <p:pic>
        <p:nvPicPr>
          <p:cNvPr id="26628" name="Picture 5" descr="inuit kabilesi ile ilgili görsel sonucu">
            <a:extLst>
              <a:ext uri="{FF2B5EF4-FFF2-40B4-BE49-F238E27FC236}">
                <a16:creationId xmlns:a16="http://schemas.microsoft.com/office/drawing/2014/main" id="{F1651063-4842-49FD-AFCC-07B4005FEBBD}"/>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8013700" y="1603375"/>
            <a:ext cx="3617913" cy="4017963"/>
          </a:xfr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5" name="Başlık 4">
            <a:extLst>
              <a:ext uri="{FF2B5EF4-FFF2-40B4-BE49-F238E27FC236}">
                <a16:creationId xmlns:a16="http://schemas.microsoft.com/office/drawing/2014/main" id="{B2D75731-6AA4-47FD-979D-154ECF16F78F}"/>
              </a:ext>
            </a:extLst>
          </p:cNvPr>
          <p:cNvSpPr>
            <a:spLocks noGrp="1"/>
          </p:cNvSpPr>
          <p:nvPr>
            <p:ph type="title"/>
          </p:nvPr>
        </p:nvSpPr>
        <p:spPr>
          <a:xfrm>
            <a:off x="3373062" y="624110"/>
            <a:ext cx="8131550" cy="1280890"/>
          </a:xfrm>
        </p:spPr>
        <p:txBody>
          <a:bodyPr>
            <a:normAutofit/>
          </a:bodyPr>
          <a:lstStyle/>
          <a:p>
            <a:r>
              <a:rPr lang="tr-TR" dirty="0"/>
              <a:t>Örnek</a:t>
            </a:r>
          </a:p>
        </p:txBody>
      </p:sp>
      <p:sp>
        <p:nvSpPr>
          <p:cNvPr id="6" name="İçerik Yer Tutucusu 5">
            <a:extLst>
              <a:ext uri="{FF2B5EF4-FFF2-40B4-BE49-F238E27FC236}">
                <a16:creationId xmlns:a16="http://schemas.microsoft.com/office/drawing/2014/main" id="{BA8B5D97-D590-431C-8B05-07D2910BFFDC}"/>
              </a:ext>
            </a:extLst>
          </p:cNvPr>
          <p:cNvSpPr>
            <a:spLocks noGrp="1"/>
          </p:cNvSpPr>
          <p:nvPr>
            <p:ph idx="1"/>
          </p:nvPr>
        </p:nvSpPr>
        <p:spPr>
          <a:xfrm>
            <a:off x="2082018" y="2133600"/>
            <a:ext cx="9422594" cy="3817034"/>
          </a:xfrm>
        </p:spPr>
        <p:txBody>
          <a:bodyPr>
            <a:normAutofit/>
          </a:bodyPr>
          <a:lstStyle/>
          <a:p>
            <a:r>
              <a:rPr lang="tr-TR" altLang="tr-TR" sz="2400" dirty="0" err="1">
                <a:latin typeface="Arial" panose="020B0604020202020204" pitchFamily="34" charset="0"/>
                <a:cs typeface="Arial" panose="020B0604020202020204" pitchFamily="34" charset="0"/>
              </a:rPr>
              <a:t>Induit’lar</a:t>
            </a:r>
            <a:r>
              <a:rPr lang="tr-TR" altLang="tr-TR" sz="2400" dirty="0">
                <a:latin typeface="Arial" panose="020B0604020202020204" pitchFamily="34" charset="0"/>
                <a:cs typeface="Arial" panose="020B0604020202020204" pitchFamily="34" charset="0"/>
              </a:rPr>
              <a:t> bu kirliliğe neden olan endüstrileşme faaliyetlerine katılmamaktadır fakat bu ekonomik faaliyetlerden ortaya çıkan kirliliğe katlanmak zorunda kalmaktadırlar. </a:t>
            </a:r>
            <a:r>
              <a:rPr lang="tr-TR" altLang="tr-TR" sz="2400" dirty="0" err="1">
                <a:latin typeface="Arial" panose="020B0604020202020204" pitchFamily="34" charset="0"/>
                <a:cs typeface="Arial" panose="020B0604020202020204" pitchFamily="34" charset="0"/>
              </a:rPr>
              <a:t>Induit</a:t>
            </a:r>
            <a:r>
              <a:rPr lang="tr-TR" altLang="tr-TR" sz="2400" dirty="0">
                <a:latin typeface="Arial" panose="020B0604020202020204" pitchFamily="34" charset="0"/>
                <a:cs typeface="Arial" panose="020B0604020202020204" pitchFamily="34" charset="0"/>
              </a:rPr>
              <a:t> kabilesindeki kişilerin vücudunda ve anne sütünde bulunan tehlikeli kimyasal düzeyi oldukça yüksektir. Yeni doğmuş </a:t>
            </a:r>
            <a:r>
              <a:rPr lang="tr-TR" altLang="tr-TR" sz="2400" dirty="0" err="1">
                <a:latin typeface="Arial" panose="020B0604020202020204" pitchFamily="34" charset="0"/>
                <a:cs typeface="Arial" panose="020B0604020202020204" pitchFamily="34" charset="0"/>
              </a:rPr>
              <a:t>Induit</a:t>
            </a:r>
            <a:r>
              <a:rPr lang="tr-TR" altLang="tr-TR" sz="2400" dirty="0">
                <a:latin typeface="Arial" panose="020B0604020202020204" pitchFamily="34" charset="0"/>
                <a:cs typeface="Arial" panose="020B0604020202020204" pitchFamily="34" charset="0"/>
              </a:rPr>
              <a:t> bebekler ve çocuklar yaşama kimyasallar nedeni ile büyük sorunla başlamaktadırlar ve gelecekte birçok sağlık riski ile karşı karşıyadırlar (</a:t>
            </a:r>
            <a:r>
              <a:rPr lang="tr-TR" altLang="tr-TR" sz="2400" dirty="0" err="1">
                <a:latin typeface="Arial" panose="020B0604020202020204" pitchFamily="34" charset="0"/>
                <a:cs typeface="Arial" panose="020B0604020202020204" pitchFamily="34" charset="0"/>
              </a:rPr>
              <a:t>Massey</a:t>
            </a:r>
            <a:r>
              <a:rPr lang="tr-TR" altLang="tr-TR" sz="2400" dirty="0">
                <a:latin typeface="Arial" panose="020B0604020202020204" pitchFamily="34" charset="0"/>
                <a:cs typeface="Arial" panose="020B0604020202020204" pitchFamily="34" charset="0"/>
              </a:rPr>
              <a:t>, 2004). </a:t>
            </a:r>
          </a:p>
          <a:p>
            <a:endParaRPr lang="tr-TR" dirty="0"/>
          </a:p>
        </p:txBody>
      </p:sp>
    </p:spTree>
    <p:extLst>
      <p:ext uri="{BB962C8B-B14F-4D97-AF65-F5344CB8AC3E}">
        <p14:creationId xmlns:p14="http://schemas.microsoft.com/office/powerpoint/2010/main" val="4118633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101E6F-F5BD-45D8-81D6-80F63F0D5597}"/>
              </a:ext>
            </a:extLst>
          </p:cNvPr>
          <p:cNvSpPr>
            <a:spLocks noGrp="1"/>
          </p:cNvSpPr>
          <p:nvPr>
            <p:ph type="title"/>
          </p:nvPr>
        </p:nvSpPr>
        <p:spPr/>
        <p:txBody>
          <a:bodyPr/>
          <a:lstStyle/>
          <a:p>
            <a:r>
              <a:rPr lang="tr-TR" dirty="0"/>
              <a:t>Kaynaklar </a:t>
            </a:r>
          </a:p>
        </p:txBody>
      </p:sp>
      <p:sp>
        <p:nvSpPr>
          <p:cNvPr id="5" name="İçerik Yer Tutucusu 4">
            <a:extLst>
              <a:ext uri="{FF2B5EF4-FFF2-40B4-BE49-F238E27FC236}">
                <a16:creationId xmlns:a16="http://schemas.microsoft.com/office/drawing/2014/main" id="{F3848376-B654-4717-A015-B64B09ECF62F}"/>
              </a:ext>
            </a:extLst>
          </p:cNvPr>
          <p:cNvSpPr>
            <a:spLocks noGrp="1"/>
          </p:cNvSpPr>
          <p:nvPr>
            <p:ph idx="1"/>
          </p:nvPr>
        </p:nvSpPr>
        <p:spPr/>
        <p:txBody>
          <a:bodyPr>
            <a:normAutofit/>
          </a:bodyPr>
          <a:lstStyle/>
          <a:p>
            <a:r>
              <a:rPr lang="tr-TR" sz="2000" dirty="0" err="1"/>
              <a:t>Adeola</a:t>
            </a:r>
            <a:r>
              <a:rPr lang="tr-TR" sz="2000" dirty="0"/>
              <a:t>, Francis O. (2000). “Cross-</a:t>
            </a:r>
            <a:r>
              <a:rPr lang="tr-TR" sz="2000" dirty="0" err="1"/>
              <a:t>National</a:t>
            </a:r>
            <a:r>
              <a:rPr lang="tr-TR" sz="2000" dirty="0"/>
              <a:t> </a:t>
            </a:r>
            <a:r>
              <a:rPr lang="tr-TR" sz="2000" dirty="0" err="1"/>
              <a:t>Environmental</a:t>
            </a:r>
            <a:r>
              <a:rPr lang="tr-TR" sz="2000" dirty="0"/>
              <a:t> </a:t>
            </a:r>
            <a:r>
              <a:rPr lang="tr-TR" sz="2000" dirty="0" err="1"/>
              <a:t>Injustice</a:t>
            </a:r>
            <a:r>
              <a:rPr lang="tr-TR" sz="2000" dirty="0"/>
              <a:t> </a:t>
            </a:r>
            <a:r>
              <a:rPr lang="tr-TR" sz="2000" dirty="0" err="1"/>
              <a:t>and</a:t>
            </a:r>
            <a:r>
              <a:rPr lang="tr-TR" sz="2000" dirty="0"/>
              <a:t> Human Right </a:t>
            </a:r>
            <a:r>
              <a:rPr lang="tr-TR" sz="2000" dirty="0" err="1"/>
              <a:t>Issues</a:t>
            </a:r>
            <a:r>
              <a:rPr lang="tr-TR" sz="2000" dirty="0"/>
              <a:t> “ </a:t>
            </a:r>
            <a:r>
              <a:rPr lang="tr-TR" sz="2000" dirty="0" err="1"/>
              <a:t>American</a:t>
            </a:r>
            <a:r>
              <a:rPr lang="tr-TR" sz="2000" dirty="0"/>
              <a:t> </a:t>
            </a:r>
            <a:r>
              <a:rPr lang="tr-TR" sz="2000" dirty="0" err="1"/>
              <a:t>Behavioral</a:t>
            </a:r>
            <a:r>
              <a:rPr lang="tr-TR" sz="2000" dirty="0"/>
              <a:t> </a:t>
            </a:r>
            <a:r>
              <a:rPr lang="tr-TR" sz="2000" dirty="0" err="1"/>
              <a:t>Scientist</a:t>
            </a:r>
            <a:r>
              <a:rPr lang="tr-TR" sz="2000" dirty="0"/>
              <a:t>, Vol.43. No.4.</a:t>
            </a:r>
          </a:p>
          <a:p>
            <a:r>
              <a:rPr lang="tr-TR" sz="2000" dirty="0" err="1"/>
              <a:t>Massey</a:t>
            </a:r>
            <a:r>
              <a:rPr lang="tr-TR" sz="2000" dirty="0"/>
              <a:t>, R. (2004). </a:t>
            </a:r>
            <a:r>
              <a:rPr lang="tr-TR" sz="2000" dirty="0" err="1"/>
              <a:t>Environmental</a:t>
            </a:r>
            <a:r>
              <a:rPr lang="tr-TR" sz="2000" dirty="0"/>
              <a:t> </a:t>
            </a:r>
            <a:r>
              <a:rPr lang="tr-TR" sz="2000" dirty="0" err="1"/>
              <a:t>Justice</a:t>
            </a:r>
            <a:r>
              <a:rPr lang="tr-TR" sz="2000" dirty="0"/>
              <a:t>: </a:t>
            </a:r>
            <a:r>
              <a:rPr lang="tr-TR" sz="2000" dirty="0" err="1"/>
              <a:t>Income</a:t>
            </a:r>
            <a:r>
              <a:rPr lang="tr-TR" sz="2000" dirty="0"/>
              <a:t>, </a:t>
            </a:r>
            <a:r>
              <a:rPr lang="tr-TR" sz="2000" dirty="0" err="1"/>
              <a:t>Race</a:t>
            </a:r>
            <a:r>
              <a:rPr lang="tr-TR" sz="2000" dirty="0"/>
              <a:t> </a:t>
            </a:r>
            <a:r>
              <a:rPr lang="tr-TR" sz="2000" dirty="0" err="1"/>
              <a:t>and</a:t>
            </a:r>
            <a:r>
              <a:rPr lang="tr-TR" sz="2000" dirty="0"/>
              <a:t> </a:t>
            </a:r>
            <a:r>
              <a:rPr lang="tr-TR" sz="2000" dirty="0" err="1"/>
              <a:t>Health</a:t>
            </a:r>
            <a:r>
              <a:rPr lang="tr-TR" sz="2000" dirty="0"/>
              <a:t>. </a:t>
            </a:r>
            <a:r>
              <a:rPr lang="tr-TR" sz="2000" dirty="0" err="1"/>
              <a:t>Medford</a:t>
            </a:r>
            <a:r>
              <a:rPr lang="tr-TR" sz="2000" dirty="0"/>
              <a:t>, MA: </a:t>
            </a:r>
            <a:r>
              <a:rPr lang="tr-TR" sz="2000" dirty="0" err="1"/>
              <a:t>Tufts</a:t>
            </a:r>
            <a:r>
              <a:rPr lang="tr-TR" sz="2000" dirty="0"/>
              <a:t> </a:t>
            </a:r>
            <a:r>
              <a:rPr lang="tr-TR" sz="2000" dirty="0" err="1"/>
              <a:t>University</a:t>
            </a:r>
            <a:r>
              <a:rPr lang="tr-TR" sz="2000" dirty="0"/>
              <a:t>.</a:t>
            </a:r>
          </a:p>
          <a:p>
            <a:r>
              <a:rPr lang="tr-TR" sz="2000" dirty="0" err="1"/>
              <a:t>Faber</a:t>
            </a:r>
            <a:r>
              <a:rPr lang="tr-TR" sz="2000" dirty="0"/>
              <a:t>, D. (1993). </a:t>
            </a:r>
            <a:r>
              <a:rPr lang="tr-TR" sz="2000" u="sng" dirty="0"/>
              <a:t>Environment Under Fire</a:t>
            </a:r>
            <a:r>
              <a:rPr lang="tr-TR" sz="2000" dirty="0"/>
              <a:t>. New York: </a:t>
            </a:r>
            <a:r>
              <a:rPr lang="tr-TR" sz="2000" dirty="0" err="1"/>
              <a:t>Monthly</a:t>
            </a:r>
            <a:r>
              <a:rPr lang="tr-TR" sz="2000" dirty="0"/>
              <a:t> </a:t>
            </a:r>
            <a:r>
              <a:rPr lang="tr-TR" sz="2000" dirty="0" err="1"/>
              <a:t>Review</a:t>
            </a:r>
            <a:r>
              <a:rPr lang="tr-TR" sz="2000" dirty="0"/>
              <a:t> </a:t>
            </a:r>
            <a:r>
              <a:rPr lang="tr-TR" sz="2000" dirty="0" err="1"/>
              <a:t>Press</a:t>
            </a:r>
            <a:r>
              <a:rPr lang="tr-TR" sz="2000" dirty="0"/>
              <a:t>.</a:t>
            </a:r>
          </a:p>
          <a:p>
            <a:r>
              <a:rPr lang="tr-TR" sz="2000" dirty="0" err="1"/>
              <a:t>Bullard</a:t>
            </a:r>
            <a:r>
              <a:rPr lang="tr-TR" sz="2000" dirty="0"/>
              <a:t>, R. (2000) </a:t>
            </a:r>
            <a:r>
              <a:rPr lang="tr-TR" sz="2000" dirty="0" err="1"/>
              <a:t>Dumping</a:t>
            </a:r>
            <a:r>
              <a:rPr lang="tr-TR" sz="2000" dirty="0"/>
              <a:t> in </a:t>
            </a:r>
            <a:r>
              <a:rPr lang="tr-TR" sz="2000" dirty="0" err="1"/>
              <a:t>Dixie</a:t>
            </a:r>
            <a:r>
              <a:rPr lang="tr-TR" sz="2000" dirty="0"/>
              <a:t>: </a:t>
            </a:r>
            <a:r>
              <a:rPr lang="tr-TR" sz="2000" dirty="0" err="1"/>
              <a:t>Race</a:t>
            </a:r>
            <a:r>
              <a:rPr lang="tr-TR" sz="2000" dirty="0"/>
              <a:t>, Class, </a:t>
            </a:r>
            <a:r>
              <a:rPr lang="tr-TR" sz="2000" dirty="0" err="1"/>
              <a:t>and</a:t>
            </a:r>
            <a:r>
              <a:rPr lang="tr-TR" sz="2000" dirty="0"/>
              <a:t> </a:t>
            </a:r>
            <a:r>
              <a:rPr lang="tr-TR" sz="2000" dirty="0" err="1"/>
              <a:t>Environmental</a:t>
            </a:r>
            <a:r>
              <a:rPr lang="tr-TR" sz="2000" dirty="0"/>
              <a:t> </a:t>
            </a:r>
            <a:r>
              <a:rPr lang="tr-TR" sz="2000" dirty="0" err="1"/>
              <a:t>Quality</a:t>
            </a:r>
            <a:r>
              <a:rPr lang="tr-TR" sz="2000" dirty="0"/>
              <a:t>. </a:t>
            </a:r>
            <a:r>
              <a:rPr lang="tr-TR" sz="2000" dirty="0" err="1"/>
              <a:t>Wesrview</a:t>
            </a:r>
            <a:r>
              <a:rPr lang="tr-TR" sz="2000" dirty="0"/>
              <a:t> </a:t>
            </a:r>
            <a:r>
              <a:rPr lang="tr-TR" sz="2000" dirty="0" err="1"/>
              <a:t>Press</a:t>
            </a:r>
            <a:r>
              <a:rPr lang="tr-TR" sz="2000" dirty="0"/>
              <a:t>. </a:t>
            </a:r>
          </a:p>
        </p:txBody>
      </p:sp>
    </p:spTree>
    <p:extLst>
      <p:ext uri="{BB962C8B-B14F-4D97-AF65-F5344CB8AC3E}">
        <p14:creationId xmlns:p14="http://schemas.microsoft.com/office/powerpoint/2010/main" val="25828819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C08822F-9196-4E94-8E6C-3BB651E30006}"/>
              </a:ext>
            </a:extLst>
          </p:cNvPr>
          <p:cNvSpPr>
            <a:spLocks noGrp="1"/>
          </p:cNvSpPr>
          <p:nvPr>
            <p:ph type="title"/>
          </p:nvPr>
        </p:nvSpPr>
        <p:spPr/>
        <p:txBody>
          <a:bodyPr/>
          <a:lstStyle/>
          <a:p>
            <a:r>
              <a:rPr lang="tr-TR" dirty="0"/>
              <a:t>Kaynaklar </a:t>
            </a:r>
          </a:p>
        </p:txBody>
      </p:sp>
      <p:sp>
        <p:nvSpPr>
          <p:cNvPr id="3" name="İçerik Yer Tutucusu 2">
            <a:extLst>
              <a:ext uri="{FF2B5EF4-FFF2-40B4-BE49-F238E27FC236}">
                <a16:creationId xmlns:a16="http://schemas.microsoft.com/office/drawing/2014/main" id="{CBB5135A-A2B9-4E1F-92A7-1B3E6FBE59B8}"/>
              </a:ext>
            </a:extLst>
          </p:cNvPr>
          <p:cNvSpPr>
            <a:spLocks noGrp="1"/>
          </p:cNvSpPr>
          <p:nvPr>
            <p:ph idx="1"/>
          </p:nvPr>
        </p:nvSpPr>
        <p:spPr/>
        <p:txBody>
          <a:bodyPr/>
          <a:lstStyle/>
          <a:p>
            <a:r>
              <a:rPr lang="en-US" dirty="0"/>
              <a:t>Pellow DN, </a:t>
            </a:r>
            <a:r>
              <a:rPr lang="en-US" dirty="0" err="1"/>
              <a:t>Brulle</a:t>
            </a:r>
            <a:r>
              <a:rPr lang="en-US" dirty="0"/>
              <a:t> RJ, eds. 2005. </a:t>
            </a:r>
            <a:r>
              <a:rPr lang="en-US" i="1" dirty="0"/>
              <a:t>Power,</a:t>
            </a:r>
            <a:r>
              <a:rPr lang="tr-TR" i="1" dirty="0"/>
              <a:t> </a:t>
            </a:r>
            <a:r>
              <a:rPr lang="en-US" i="1" dirty="0"/>
              <a:t>Justice, and the Environment: A Critical</a:t>
            </a:r>
            <a:r>
              <a:rPr lang="tr-TR" i="1" dirty="0"/>
              <a:t> </a:t>
            </a:r>
            <a:r>
              <a:rPr lang="en-US" i="1" dirty="0"/>
              <a:t>Appraisal of the Environmental Justice</a:t>
            </a:r>
            <a:r>
              <a:rPr lang="tr-TR" i="1" dirty="0"/>
              <a:t> </a:t>
            </a:r>
            <a:r>
              <a:rPr lang="tr-TR" i="1" dirty="0" err="1"/>
              <a:t>Movement</a:t>
            </a:r>
            <a:r>
              <a:rPr lang="tr-TR" dirty="0"/>
              <a:t>. Cambridge, MA: MIT.</a:t>
            </a:r>
          </a:p>
          <a:p>
            <a:r>
              <a:rPr lang="tr-TR" dirty="0" err="1"/>
              <a:t>Pellow</a:t>
            </a:r>
            <a:r>
              <a:rPr lang="tr-TR" dirty="0"/>
              <a:t>, DN. 2000. </a:t>
            </a:r>
            <a:r>
              <a:rPr lang="tr-TR" dirty="0" err="1"/>
              <a:t>Environmental</a:t>
            </a:r>
            <a:r>
              <a:rPr lang="tr-TR" dirty="0"/>
              <a:t> </a:t>
            </a:r>
            <a:r>
              <a:rPr lang="tr-TR" dirty="0" err="1"/>
              <a:t>inequality</a:t>
            </a:r>
            <a:r>
              <a:rPr lang="tr-TR" dirty="0"/>
              <a:t> </a:t>
            </a:r>
            <a:r>
              <a:rPr lang="en-US" dirty="0"/>
              <a:t>formation: toward a theory of environmental</a:t>
            </a:r>
            <a:r>
              <a:rPr lang="tr-TR" dirty="0"/>
              <a:t> </a:t>
            </a:r>
            <a:r>
              <a:rPr lang="en-US" dirty="0"/>
              <a:t>injustice. </a:t>
            </a:r>
            <a:r>
              <a:rPr lang="en-US" i="1" dirty="0"/>
              <a:t>Am. </a:t>
            </a:r>
            <a:r>
              <a:rPr lang="en-US" i="1" dirty="0" err="1"/>
              <a:t>Behav</a:t>
            </a:r>
            <a:r>
              <a:rPr lang="en-US" i="1" dirty="0"/>
              <a:t>. Sci. </a:t>
            </a:r>
            <a:r>
              <a:rPr lang="en-US" dirty="0"/>
              <a:t>43:581–</a:t>
            </a:r>
            <a:r>
              <a:rPr lang="tr-TR" dirty="0"/>
              <a:t>601</a:t>
            </a:r>
          </a:p>
          <a:p>
            <a:r>
              <a:rPr lang="de-DE" dirty="0"/>
              <a:t>Faber D, Krieg E. 2001. </a:t>
            </a:r>
            <a:r>
              <a:rPr lang="de-DE" i="1" dirty="0" err="1"/>
              <a:t>Unequal</a:t>
            </a:r>
            <a:r>
              <a:rPr lang="de-DE" i="1" dirty="0"/>
              <a:t> </a:t>
            </a:r>
            <a:r>
              <a:rPr lang="de-DE" i="1" dirty="0" err="1"/>
              <a:t>Exposure</a:t>
            </a:r>
            <a:r>
              <a:rPr lang="tr-TR" i="1" dirty="0"/>
              <a:t> </a:t>
            </a:r>
            <a:r>
              <a:rPr lang="tr-TR" i="1" dirty="0" err="1"/>
              <a:t>to</a:t>
            </a:r>
            <a:r>
              <a:rPr lang="tr-TR" i="1" dirty="0"/>
              <a:t> </a:t>
            </a:r>
            <a:r>
              <a:rPr lang="tr-TR" i="1" dirty="0" err="1"/>
              <a:t>Ecological</a:t>
            </a:r>
            <a:r>
              <a:rPr lang="tr-TR" i="1" dirty="0"/>
              <a:t> </a:t>
            </a:r>
            <a:r>
              <a:rPr lang="tr-TR" i="1" dirty="0" err="1"/>
              <a:t>Hazards</a:t>
            </a:r>
            <a:r>
              <a:rPr lang="tr-TR" i="1" dirty="0"/>
              <a:t>: </a:t>
            </a:r>
            <a:r>
              <a:rPr lang="tr-TR" i="1" dirty="0" err="1"/>
              <a:t>Environmental</a:t>
            </a:r>
            <a:r>
              <a:rPr lang="tr-TR" i="1" dirty="0"/>
              <a:t> </a:t>
            </a:r>
            <a:r>
              <a:rPr lang="tr-TR" i="1" dirty="0" err="1"/>
              <a:t>Injustices</a:t>
            </a:r>
            <a:r>
              <a:rPr lang="tr-TR" i="1" dirty="0"/>
              <a:t> in </a:t>
            </a:r>
            <a:r>
              <a:rPr lang="tr-TR" i="1" dirty="0" err="1"/>
              <a:t>the</a:t>
            </a:r>
            <a:r>
              <a:rPr lang="tr-TR" i="1" dirty="0"/>
              <a:t> </a:t>
            </a:r>
            <a:r>
              <a:rPr lang="tr-TR" i="1" dirty="0" err="1"/>
              <a:t>Commonwealth</a:t>
            </a:r>
            <a:r>
              <a:rPr lang="tr-TR" i="1" dirty="0"/>
              <a:t> of Massachusetts</a:t>
            </a:r>
            <a:r>
              <a:rPr lang="tr-TR" dirty="0"/>
              <a:t>. Boston: </a:t>
            </a:r>
            <a:r>
              <a:rPr lang="tr-TR" dirty="0" err="1"/>
              <a:t>Northeast</a:t>
            </a:r>
            <a:r>
              <a:rPr lang="tr-TR" dirty="0"/>
              <a:t>. </a:t>
            </a:r>
            <a:r>
              <a:rPr lang="tr-TR" dirty="0" err="1"/>
              <a:t>Univ</a:t>
            </a:r>
            <a:r>
              <a:rPr lang="tr-TR" dirty="0"/>
              <a:t>.</a:t>
            </a:r>
          </a:p>
        </p:txBody>
      </p:sp>
    </p:spTree>
    <p:extLst>
      <p:ext uri="{BB962C8B-B14F-4D97-AF65-F5344CB8AC3E}">
        <p14:creationId xmlns:p14="http://schemas.microsoft.com/office/powerpoint/2010/main" val="2740946956"/>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TotalTime>
  <Words>724</Words>
  <Application>Microsoft Office PowerPoint</Application>
  <PresentationFormat>Geniş ekran</PresentationFormat>
  <Paragraphs>28</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Duman</vt:lpstr>
      <vt:lpstr>Çevresel Adalet </vt:lpstr>
      <vt:lpstr>Çevresel Adalet </vt:lpstr>
      <vt:lpstr>Çevresel Adalet </vt:lpstr>
      <vt:lpstr>Çevresel Adalet </vt:lpstr>
      <vt:lpstr>Çevresel Adalet </vt:lpstr>
      <vt:lpstr>Örnek  </vt:lpstr>
      <vt:lpstr>Örnek</vt:lpstr>
      <vt:lpstr>Kaynaklar </vt:lpstr>
      <vt:lpstr>Kaynaklar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Çevresel Adalet </dc:title>
  <dc:creator>Mavis</dc:creator>
  <cp:lastModifiedBy>Mavis</cp:lastModifiedBy>
  <cp:revision>2</cp:revision>
  <dcterms:created xsi:type="dcterms:W3CDTF">2020-05-19T14:22:57Z</dcterms:created>
  <dcterms:modified xsi:type="dcterms:W3CDTF">2020-05-19T20:04:44Z</dcterms:modified>
</cp:coreProperties>
</file>