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E373F149-83C4-4179-9681-702531CCFDAC}" type="datetimeFigureOut">
              <a:rPr lang="de-DE" smtClean="0">
                <a:solidFill>
                  <a:prstClr val="black">
                    <a:lumMod val="65000"/>
                    <a:lumOff val="35000"/>
                  </a:prstClr>
                </a:solidFill>
              </a:rPr>
              <a:pPr/>
              <a:t>14.06.2017</a:t>
            </a:fld>
            <a:endParaRPr lang="de-DE">
              <a:solidFill>
                <a:prstClr val="black">
                  <a:lumMod val="65000"/>
                  <a:lumOff val="35000"/>
                </a:prstClr>
              </a:solidFill>
            </a:endParaRPr>
          </a:p>
        </p:txBody>
      </p:sp>
      <p:sp>
        <p:nvSpPr>
          <p:cNvPr id="4" name="Fußzeilenplatzhalter 3"/>
          <p:cNvSpPr>
            <a:spLocks noGrp="1"/>
          </p:cNvSpPr>
          <p:nvPr>
            <p:ph type="ftr" sz="quarter" idx="11"/>
          </p:nvPr>
        </p:nvSpPr>
        <p:spPr/>
        <p:txBody>
          <a:bodyPr/>
          <a:lstStyle/>
          <a:p>
            <a:endParaRPr lang="de-DE">
              <a:solidFill>
                <a:prstClr val="black">
                  <a:lumMod val="65000"/>
                  <a:lumOff val="35000"/>
                </a:prstClr>
              </a:solidFill>
            </a:endParaRPr>
          </a:p>
        </p:txBody>
      </p:sp>
      <p:sp>
        <p:nvSpPr>
          <p:cNvPr id="5" name="Foliennummernplatzhalter 4"/>
          <p:cNvSpPr>
            <a:spLocks noGrp="1"/>
          </p:cNvSpPr>
          <p:nvPr>
            <p:ph type="sldNum" sz="quarter" idx="12"/>
          </p:nvPr>
        </p:nvSpPr>
        <p:spPr/>
        <p:txBody>
          <a:bodyPr/>
          <a:lstStyle/>
          <a:p>
            <a:fld id="{9DC1E638-3F78-4E0D-883A-B278700C48C0}" type="slidenum">
              <a:rPr lang="de-DE" smtClean="0">
                <a:solidFill>
                  <a:prstClr val="black">
                    <a:lumMod val="65000"/>
                    <a:lumOff val="35000"/>
                  </a:prstClr>
                </a:solidFill>
              </a:rPr>
              <a:pPr/>
              <a:t>‹#›</a:t>
            </a:fld>
            <a:endParaRPr lang="de-DE">
              <a:solidFill>
                <a:prstClr val="black">
                  <a:lumMod val="65000"/>
                  <a:lumOff val="35000"/>
                </a:prstClr>
              </a:solidFill>
            </a:endParaRPr>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a:buNone/>
              <a:defRPr sz="2000"/>
            </a:lvl1pPr>
          </a:lstStyle>
          <a:p>
            <a:pPr lvl="0"/>
            <a:r>
              <a:rPr lang="de-DE" smtClean="0"/>
              <a:t>Textmasterformate durch Klicken bearbeiten</a:t>
            </a:r>
          </a:p>
        </p:txBody>
      </p:sp>
    </p:spTree>
    <p:extLst>
      <p:ext uri="{BB962C8B-B14F-4D97-AF65-F5344CB8AC3E}">
        <p14:creationId xmlns="" xmlns:p14="http://schemas.microsoft.com/office/powerpoint/2010/main" val="310897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B39BDD8-08CA-4588-9C4F-EF85BFB339A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2E2B39E-8C1D-4B48-91EC-A0C38A2687B6}"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0B39BDD8-08CA-4588-9C4F-EF85BFB339A6}"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E2B39E-8C1D-4B48-91EC-A0C38A2687B6}" type="datetimeFigureOut">
              <a:rPr lang="tr-TR" smtClean="0"/>
              <a:t>14.6.2017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9BDD8-08CA-4588-9C4F-EF85BFB339A6}"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Türkiye’de Coğrafi İşaret Uygulamaları</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555 sayılı kanun hükmünde kararname</a:t>
            </a:r>
          </a:p>
          <a:p>
            <a:endParaRPr lang="tr-TR" dirty="0"/>
          </a:p>
          <a:p>
            <a:endParaRPr lang="tr-TR" dirty="0" smtClean="0"/>
          </a:p>
          <a:p>
            <a:endParaRPr lang="tr-TR" dirty="0"/>
          </a:p>
          <a:p>
            <a:endParaRPr lang="tr-TR" dirty="0" smtClean="0"/>
          </a:p>
          <a:p>
            <a:r>
              <a:rPr lang="tr-TR" dirty="0" smtClean="0"/>
              <a:t>Türkiye örnekleri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Coğrafi İşaret Alan Ürün Sayısı</a:t>
            </a:r>
            <a:endParaRPr lang="tr-TR" dirty="0"/>
          </a:p>
        </p:txBody>
      </p:sp>
      <p:sp>
        <p:nvSpPr>
          <p:cNvPr id="3" name="2 İçerik Yer Tutucusu"/>
          <p:cNvSpPr>
            <a:spLocks noGrp="1"/>
          </p:cNvSpPr>
          <p:nvPr>
            <p:ph idx="1"/>
          </p:nvPr>
        </p:nvSpPr>
        <p:spPr/>
        <p:txBody>
          <a:bodyPr>
            <a:normAutofit/>
          </a:bodyPr>
          <a:lstStyle/>
          <a:p>
            <a:r>
              <a:rPr lang="tr-TR" dirty="0" smtClean="0"/>
              <a:t>Toplam </a:t>
            </a:r>
            <a:r>
              <a:rPr lang="tr-TR" dirty="0" smtClean="0">
                <a:solidFill>
                  <a:schemeClr val="tx1"/>
                </a:solidFill>
              </a:rPr>
              <a:t>Yüksek coğrafi işaret potansiyeline rağmen Türkiye’de yaklaşık </a:t>
            </a:r>
            <a:r>
              <a:rPr lang="tr-TR" dirty="0" smtClean="0">
                <a:solidFill>
                  <a:srgbClr val="FF0000"/>
                </a:solidFill>
              </a:rPr>
              <a:t>200 </a:t>
            </a:r>
            <a:r>
              <a:rPr lang="tr-TR" dirty="0" smtClean="0">
                <a:solidFill>
                  <a:schemeClr val="tx1"/>
                </a:solidFill>
              </a:rPr>
              <a:t>ürün için coğrafi işaret tescili alınmıştır. </a:t>
            </a:r>
          </a:p>
          <a:p>
            <a:endParaRPr lang="tr-TR" dirty="0" smtClean="0">
              <a:solidFill>
                <a:schemeClr val="tx1"/>
              </a:solidFill>
            </a:endParaRPr>
          </a:p>
          <a:p>
            <a:endParaRPr lang="tr-TR" dirty="0" smtClean="0">
              <a:solidFill>
                <a:schemeClr val="tx1"/>
              </a:solidFill>
            </a:endParaRPr>
          </a:p>
          <a:p>
            <a:r>
              <a:rPr lang="tr-TR" dirty="0" smtClean="0">
                <a:solidFill>
                  <a:schemeClr val="tx1"/>
                </a:solidFill>
              </a:rPr>
              <a:t>Coğrafi işaret yoluyla koruma sağlanan ürünlere yönelik yapılan sınıflandırmada geleneksel el sanatları ürünleri yaklaşık % 25’lik bir paya sahiptir.  Yani 200 ürünün </a:t>
            </a:r>
            <a:r>
              <a:rPr lang="tr-TR" dirty="0" smtClean="0">
                <a:solidFill>
                  <a:srgbClr val="FF0000"/>
                </a:solidFill>
              </a:rPr>
              <a:t>49</a:t>
            </a:r>
            <a:r>
              <a:rPr lang="tr-TR" dirty="0" smtClean="0">
                <a:solidFill>
                  <a:schemeClr val="tx1"/>
                </a:solidFill>
              </a:rPr>
              <a:t>’u el sanatı ürünüdür. </a:t>
            </a:r>
          </a:p>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latin typeface="Times New Roman"/>
                <a:ea typeface="Times New Roman"/>
              </a:rPr>
              <a:t>Coğrafi işaret belgesi almış 49 el sanatı ürününün 46 tanesi mahreç işaret, 3 tanesi menşei adı olarak tescillenmiştir.</a:t>
            </a:r>
          </a:p>
          <a:p>
            <a:endParaRPr lang="tr-TR" dirty="0" smtClean="0">
              <a:latin typeface="Times New Roman"/>
            </a:endParaRPr>
          </a:p>
          <a:p>
            <a:r>
              <a:rPr lang="tr-TR" dirty="0" smtClean="0">
                <a:latin typeface="Times New Roman"/>
              </a:rPr>
              <a:t>Ayrıca el sanatlarında hammadde olarak kullanılan lüle taşı, </a:t>
            </a:r>
            <a:r>
              <a:rPr lang="tr-TR" dirty="0" err="1" smtClean="0">
                <a:latin typeface="Times New Roman"/>
              </a:rPr>
              <a:t>oltu</a:t>
            </a:r>
            <a:r>
              <a:rPr lang="tr-TR" dirty="0" smtClean="0">
                <a:latin typeface="Times New Roman"/>
              </a:rPr>
              <a:t> taşı gibi taşlar da tescil almış durumdadır. Lüle taşı ve Afyon mermeri gibi hammaddeler menşe işareti, Oltu taşı ise mahreç işareti almıştır. </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Metin Yer Tutucusu"/>
          <p:cNvSpPr>
            <a:spLocks noGrp="1"/>
          </p:cNvSpPr>
          <p:nvPr>
            <p:ph type="body" sz="quarter" idx="13"/>
          </p:nvPr>
        </p:nvSpPr>
        <p:spPr>
          <a:xfrm>
            <a:off x="428596" y="4714884"/>
            <a:ext cx="8496300" cy="336244"/>
          </a:xfrm>
        </p:spPr>
        <p:txBody>
          <a:bodyPr/>
          <a:lstStyle/>
          <a:p>
            <a:r>
              <a:rPr lang="tr-TR" dirty="0" smtClean="0">
                <a:solidFill>
                  <a:schemeClr val="accent5">
                    <a:lumMod val="75000"/>
                  </a:schemeClr>
                </a:solidFill>
              </a:rPr>
              <a:t>     </a:t>
            </a:r>
            <a:r>
              <a:rPr lang="tr-TR" dirty="0" smtClean="0">
                <a:solidFill>
                  <a:schemeClr val="tx2">
                    <a:lumMod val="75000"/>
                  </a:schemeClr>
                </a:solidFill>
              </a:rPr>
              <a:t>2017 Mart ayı itibariyle Coğrafi İşaret tescilini almak için başvuruda bulunan ürün sayısı 300’dür. Bu ürünlerden 28 tanesi el sanatı ürünüdür. Başvuru aşamasında bulunan Ankara Tiftiği life bağlı el sanatları açısından önemli bir hammaddedir </a:t>
            </a:r>
            <a:endParaRPr lang="tr-TR" dirty="0">
              <a:solidFill>
                <a:schemeClr val="tx2">
                  <a:lumMod val="75000"/>
                </a:schemeClr>
              </a:solidFill>
            </a:endParaRPr>
          </a:p>
        </p:txBody>
      </p:sp>
      <p:graphicFrame>
        <p:nvGraphicFramePr>
          <p:cNvPr id="4" name="3 Tablo"/>
          <p:cNvGraphicFramePr>
            <a:graphicFrameLocks noGrp="1"/>
          </p:cNvGraphicFramePr>
          <p:nvPr/>
        </p:nvGraphicFramePr>
        <p:xfrm>
          <a:off x="1214414" y="1714488"/>
          <a:ext cx="6096000" cy="2318776"/>
        </p:xfrm>
        <a:graphic>
          <a:graphicData uri="http://schemas.openxmlformats.org/drawingml/2006/table">
            <a:tbl>
              <a:tblPr firstRow="1" bandRow="1">
                <a:tableStyleId>{5C22544A-7EE6-4342-B048-85BDC9FD1C3A}</a:tableStyleId>
              </a:tblPr>
              <a:tblGrid>
                <a:gridCol w="3048000"/>
                <a:gridCol w="3048000"/>
              </a:tblGrid>
              <a:tr h="1221496">
                <a:tc>
                  <a:txBody>
                    <a:bodyPr/>
                    <a:lstStyle/>
                    <a:p>
                      <a:r>
                        <a:rPr lang="tr-TR" dirty="0" smtClean="0"/>
                        <a:t>Yıllar </a:t>
                      </a:r>
                      <a:endParaRPr lang="tr-TR" dirty="0"/>
                    </a:p>
                  </a:txBody>
                  <a:tcPr/>
                </a:tc>
                <a:tc>
                  <a:txBody>
                    <a:bodyPr/>
                    <a:lstStyle/>
                    <a:p>
                      <a:r>
                        <a:rPr lang="tr-TR" dirty="0" smtClean="0"/>
                        <a:t>Coğrafi işaret tescili almış ve almak </a:t>
                      </a:r>
                      <a:r>
                        <a:rPr lang="tr-TR" baseline="0" dirty="0" smtClean="0"/>
                        <a:t> için başvuruda bulunan el sanatı ürün sayıları</a:t>
                      </a:r>
                      <a:endParaRPr lang="tr-TR" dirty="0"/>
                    </a:p>
                  </a:txBody>
                  <a:tcPr/>
                </a:tc>
              </a:tr>
              <a:tr h="307214">
                <a:tc>
                  <a:txBody>
                    <a:bodyPr/>
                    <a:lstStyle/>
                    <a:p>
                      <a:r>
                        <a:rPr lang="tr-TR" dirty="0" smtClean="0"/>
                        <a:t>2014</a:t>
                      </a:r>
                      <a:endParaRPr lang="tr-TR" dirty="0"/>
                    </a:p>
                  </a:txBody>
                  <a:tcPr/>
                </a:tc>
                <a:tc>
                  <a:txBody>
                    <a:bodyPr/>
                    <a:lstStyle/>
                    <a:p>
                      <a:r>
                        <a:rPr lang="tr-TR" dirty="0" smtClean="0"/>
                        <a:t>58</a:t>
                      </a:r>
                      <a:endParaRPr lang="tr-TR" dirty="0"/>
                    </a:p>
                  </a:txBody>
                  <a:tcPr/>
                </a:tc>
              </a:tr>
              <a:tr h="307214">
                <a:tc>
                  <a:txBody>
                    <a:bodyPr/>
                    <a:lstStyle/>
                    <a:p>
                      <a:r>
                        <a:rPr lang="tr-TR" dirty="0" smtClean="0"/>
                        <a:t>2016</a:t>
                      </a:r>
                      <a:endParaRPr lang="tr-TR" dirty="0"/>
                    </a:p>
                  </a:txBody>
                  <a:tcPr/>
                </a:tc>
                <a:tc>
                  <a:txBody>
                    <a:bodyPr/>
                    <a:lstStyle/>
                    <a:p>
                      <a:r>
                        <a:rPr lang="tr-TR" dirty="0" smtClean="0"/>
                        <a:t>75</a:t>
                      </a:r>
                      <a:endParaRPr lang="tr-TR" dirty="0"/>
                    </a:p>
                  </a:txBody>
                  <a:tcPr/>
                </a:tc>
              </a:tr>
              <a:tr h="307214">
                <a:tc>
                  <a:txBody>
                    <a:bodyPr/>
                    <a:lstStyle/>
                    <a:p>
                      <a:r>
                        <a:rPr lang="tr-TR" dirty="0" smtClean="0"/>
                        <a:t>2017</a:t>
                      </a:r>
                      <a:endParaRPr lang="tr-TR" dirty="0"/>
                    </a:p>
                  </a:txBody>
                  <a:tcPr/>
                </a:tc>
                <a:tc>
                  <a:txBody>
                    <a:bodyPr/>
                    <a:lstStyle/>
                    <a:p>
                      <a:r>
                        <a:rPr lang="tr-TR" dirty="0" smtClean="0"/>
                        <a:t>82</a:t>
                      </a:r>
                      <a:endParaRPr lang="tr-TR"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173</Words>
  <Application>Microsoft Office PowerPoint</Application>
  <PresentationFormat>Ekran Gösterisi (4:3)</PresentationFormat>
  <Paragraphs>25</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Akış</vt:lpstr>
      <vt:lpstr>Türkiye’de Coğrafi İşaret Uygulamaları</vt:lpstr>
      <vt:lpstr>Slayt 2</vt:lpstr>
      <vt:lpstr>Coğrafi İşaret Alan Ürün Sayısı</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Coğrafi İşaret Uygulamaları</dc:title>
  <dc:creator>Kullanıcı123</dc:creator>
  <cp:lastModifiedBy>Kullanıcı123</cp:lastModifiedBy>
  <cp:revision>1</cp:revision>
  <dcterms:created xsi:type="dcterms:W3CDTF">2017-06-14T06:33:57Z</dcterms:created>
  <dcterms:modified xsi:type="dcterms:W3CDTF">2017-06-14T06:38:28Z</dcterms:modified>
</cp:coreProperties>
</file>