
<file path=[Content_Types].xml><?xml version="1.0" encoding="utf-8"?>
<Types xmlns="http://schemas.openxmlformats.org/package/2006/content-types">
  <Override PartName="/ppt/slides/slide5.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1" r:id="rId1"/>
  </p:sldMasterIdLst>
  <p:sldIdLst>
    <p:sldId id="256" r:id="rId2"/>
    <p:sldId id="257" r:id="rId3"/>
    <p:sldId id="258" r:id="rId4"/>
    <p:sldId id="259" r:id="rId5"/>
    <p:sldId id="261" r:id="rId6"/>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86" d="100"/>
          <a:sy n="86" d="100"/>
        </p:scale>
        <p:origin x="-1488"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bg>
      <p:bgRef idx="1002">
        <a:schemeClr val="bg2"/>
      </p:bgRef>
    </p:bg>
    <p:spTree>
      <p:nvGrpSpPr>
        <p:cNvPr id="1" name=""/>
        <p:cNvGrpSpPr/>
        <p:nvPr/>
      </p:nvGrpSpPr>
      <p:grpSpPr>
        <a:xfrm>
          <a:off x="0" y="0"/>
          <a:ext cx="0" cy="0"/>
          <a:chOff x="0" y="0"/>
          <a:chExt cx="0" cy="0"/>
        </a:xfrm>
      </p:grpSpPr>
      <p:sp>
        <p:nvSpPr>
          <p:cNvPr id="9" name="8 Başlık"/>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tr-TR" smtClean="0"/>
              <a:t>Asıl başlık stili için tıklatın</a:t>
            </a:r>
            <a:endParaRPr kumimoji="0" lang="en-US"/>
          </a:p>
        </p:txBody>
      </p:sp>
      <p:sp>
        <p:nvSpPr>
          <p:cNvPr id="17" name="16 Alt Başlık"/>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30" name="29 Veri Yer Tutucusu"/>
          <p:cNvSpPr>
            <a:spLocks noGrp="1"/>
          </p:cNvSpPr>
          <p:nvPr>
            <p:ph type="dt" sz="half" idx="10"/>
          </p:nvPr>
        </p:nvSpPr>
        <p:spPr/>
        <p:txBody>
          <a:bodyPr/>
          <a:lstStyle/>
          <a:p>
            <a:fld id="{72E2B39E-8C1D-4B48-91EC-A0C38A2687B6}" type="datetimeFigureOut">
              <a:rPr lang="tr-TR" smtClean="0"/>
              <a:t>14.6.2017</a:t>
            </a:fld>
            <a:endParaRPr lang="tr-TR"/>
          </a:p>
        </p:txBody>
      </p:sp>
      <p:sp>
        <p:nvSpPr>
          <p:cNvPr id="19" name="18 Altbilgi Yer Tutucusu"/>
          <p:cNvSpPr>
            <a:spLocks noGrp="1"/>
          </p:cNvSpPr>
          <p:nvPr>
            <p:ph type="ftr" sz="quarter" idx="11"/>
          </p:nvPr>
        </p:nvSpPr>
        <p:spPr/>
        <p:txBody>
          <a:bodyPr/>
          <a:lstStyle/>
          <a:p>
            <a:endParaRPr lang="tr-TR"/>
          </a:p>
        </p:txBody>
      </p:sp>
      <p:sp>
        <p:nvSpPr>
          <p:cNvPr id="27" name="26 Slayt Numarası Yer Tutucusu"/>
          <p:cNvSpPr>
            <a:spLocks noGrp="1"/>
          </p:cNvSpPr>
          <p:nvPr>
            <p:ph type="sldNum" sz="quarter" idx="12"/>
          </p:nvPr>
        </p:nvSpPr>
        <p:spPr/>
        <p:txBody>
          <a:bodyPr/>
          <a:lstStyle/>
          <a:p>
            <a:fld id="{0B39BDD8-08CA-4588-9C4F-EF85BFB339A6}" type="slidenum">
              <a:rPr lang="tr-TR" smtClean="0"/>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72E2B39E-8C1D-4B48-91EC-A0C38A2687B6}" type="datetimeFigureOut">
              <a:rPr lang="tr-TR" smtClean="0"/>
              <a:t>14.6.2017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0B39BDD8-08CA-4588-9C4F-EF85BFB339A6}"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914401"/>
            <a:ext cx="2057400" cy="5211763"/>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457200" y="914401"/>
            <a:ext cx="6019800" cy="5211763"/>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72E2B39E-8C1D-4B48-91EC-A0C38A2687B6}" type="datetimeFigureOut">
              <a:rPr lang="tr-TR" smtClean="0"/>
              <a:t>14.6.2017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0B39BDD8-08CA-4588-9C4F-EF85BFB339A6}" type="slidenum">
              <a:rPr lang="tr-TR" smtClean="0"/>
              <a:t>‹#›</a:t>
            </a:fld>
            <a:endParaRPr lang="tr-T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cSld name="12_Nur Titel">
    <p:spTree>
      <p:nvGrpSpPr>
        <p:cNvPr id="1" name=""/>
        <p:cNvGrpSpPr/>
        <p:nvPr/>
      </p:nvGrpSpPr>
      <p:grpSpPr>
        <a:xfrm>
          <a:off x="0" y="0"/>
          <a:ext cx="0" cy="0"/>
          <a:chOff x="0" y="0"/>
          <a:chExt cx="0" cy="0"/>
        </a:xfrm>
      </p:grpSpPr>
      <p:sp>
        <p:nvSpPr>
          <p:cNvPr id="2" name="Titel 1"/>
          <p:cNvSpPr>
            <a:spLocks noGrp="1"/>
          </p:cNvSpPr>
          <p:nvPr>
            <p:ph type="title"/>
          </p:nvPr>
        </p:nvSpPr>
        <p:spPr>
          <a:xfrm>
            <a:off x="323850" y="238539"/>
            <a:ext cx="8497092" cy="616455"/>
          </a:xfrm>
        </p:spPr>
        <p:txBody>
          <a:bodyPr anchor="ctr" anchorCtr="0">
            <a:noAutofit/>
          </a:bodyPr>
          <a:lstStyle>
            <a:lvl1pPr>
              <a:lnSpc>
                <a:spcPct val="100000"/>
              </a:lnSpc>
              <a:defRPr/>
            </a:lvl1pPr>
          </a:lstStyle>
          <a:p>
            <a:r>
              <a:rPr lang="de-DE" smtClean="0"/>
              <a:t>Titelmasterformat durch Klicken bearbeiten</a:t>
            </a:r>
            <a:endParaRPr lang="de-DE" dirty="0"/>
          </a:p>
        </p:txBody>
      </p:sp>
      <p:sp>
        <p:nvSpPr>
          <p:cNvPr id="3" name="Datumsplatzhalter 2"/>
          <p:cNvSpPr>
            <a:spLocks noGrp="1"/>
          </p:cNvSpPr>
          <p:nvPr>
            <p:ph type="dt" sz="half" idx="10"/>
          </p:nvPr>
        </p:nvSpPr>
        <p:spPr/>
        <p:txBody>
          <a:bodyPr/>
          <a:lstStyle/>
          <a:p>
            <a:fld id="{E373F149-83C4-4179-9681-702531CCFDAC}" type="datetimeFigureOut">
              <a:rPr lang="de-DE" smtClean="0">
                <a:solidFill>
                  <a:prstClr val="black">
                    <a:lumMod val="65000"/>
                    <a:lumOff val="35000"/>
                  </a:prstClr>
                </a:solidFill>
              </a:rPr>
              <a:pPr/>
              <a:t>14.06.2017</a:t>
            </a:fld>
            <a:endParaRPr lang="de-DE">
              <a:solidFill>
                <a:prstClr val="black">
                  <a:lumMod val="65000"/>
                  <a:lumOff val="35000"/>
                </a:prstClr>
              </a:solidFill>
            </a:endParaRPr>
          </a:p>
        </p:txBody>
      </p:sp>
      <p:sp>
        <p:nvSpPr>
          <p:cNvPr id="4" name="Fußzeilenplatzhalter 3"/>
          <p:cNvSpPr>
            <a:spLocks noGrp="1"/>
          </p:cNvSpPr>
          <p:nvPr>
            <p:ph type="ftr" sz="quarter" idx="11"/>
          </p:nvPr>
        </p:nvSpPr>
        <p:spPr/>
        <p:txBody>
          <a:bodyPr/>
          <a:lstStyle/>
          <a:p>
            <a:endParaRPr lang="de-DE">
              <a:solidFill>
                <a:prstClr val="black">
                  <a:lumMod val="65000"/>
                  <a:lumOff val="35000"/>
                </a:prstClr>
              </a:solidFill>
            </a:endParaRPr>
          </a:p>
        </p:txBody>
      </p:sp>
      <p:sp>
        <p:nvSpPr>
          <p:cNvPr id="5" name="Foliennummernplatzhalter 4"/>
          <p:cNvSpPr>
            <a:spLocks noGrp="1"/>
          </p:cNvSpPr>
          <p:nvPr>
            <p:ph type="sldNum" sz="quarter" idx="12"/>
          </p:nvPr>
        </p:nvSpPr>
        <p:spPr/>
        <p:txBody>
          <a:bodyPr/>
          <a:lstStyle/>
          <a:p>
            <a:fld id="{9DC1E638-3F78-4E0D-883A-B278700C48C0}" type="slidenum">
              <a:rPr lang="de-DE" smtClean="0">
                <a:solidFill>
                  <a:prstClr val="black">
                    <a:lumMod val="65000"/>
                    <a:lumOff val="35000"/>
                  </a:prstClr>
                </a:solidFill>
              </a:rPr>
              <a:pPr/>
              <a:t>‹#›</a:t>
            </a:fld>
            <a:endParaRPr lang="de-DE">
              <a:solidFill>
                <a:prstClr val="black">
                  <a:lumMod val="65000"/>
                  <a:lumOff val="35000"/>
                </a:prstClr>
              </a:solidFill>
            </a:endParaRPr>
          </a:p>
        </p:txBody>
      </p:sp>
      <p:sp>
        <p:nvSpPr>
          <p:cNvPr id="9" name="Textplatzhalter 7"/>
          <p:cNvSpPr>
            <a:spLocks noGrp="1"/>
          </p:cNvSpPr>
          <p:nvPr>
            <p:ph type="body" sz="quarter" idx="13"/>
          </p:nvPr>
        </p:nvSpPr>
        <p:spPr>
          <a:xfrm>
            <a:off x="323850" y="854994"/>
            <a:ext cx="8496300" cy="336244"/>
          </a:xfrm>
        </p:spPr>
        <p:txBody>
          <a:bodyPr lIns="0" tIns="0" rIns="0" bIns="0" anchor="t" anchorCtr="0">
            <a:noAutofit/>
          </a:bodyPr>
          <a:lstStyle>
            <a:lvl1pPr>
              <a:buNone/>
              <a:defRPr sz="2000"/>
            </a:lvl1pPr>
          </a:lstStyle>
          <a:p>
            <a:pPr lvl="0"/>
            <a:r>
              <a:rPr lang="de-DE" smtClean="0"/>
              <a:t>Textmasterformate durch Klicken bearbeiten</a:t>
            </a:r>
          </a:p>
        </p:txBody>
      </p:sp>
    </p:spTree>
    <p:extLst>
      <p:ext uri="{BB962C8B-B14F-4D97-AF65-F5344CB8AC3E}">
        <p14:creationId xmlns="" xmlns:p14="http://schemas.microsoft.com/office/powerpoint/2010/main" val="31089748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İçerik Yer Tutucusu"/>
          <p:cNvSpPr>
            <a:spLocks noGrp="1"/>
          </p:cNvSpPr>
          <p:nvPr>
            <p:ph idx="1"/>
          </p:nvPr>
        </p:nvSpPr>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72E2B39E-8C1D-4B48-91EC-A0C38A2687B6}" type="datetimeFigureOut">
              <a:rPr lang="tr-TR" smtClean="0"/>
              <a:t>14.6.2017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0B39BDD8-08CA-4588-9C4F-EF85BFB339A6}"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bg>
      <p:bgRef idx="1002">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p:txBody>
          <a:bodyPr/>
          <a:lstStyle/>
          <a:p>
            <a:fld id="{72E2B39E-8C1D-4B48-91EC-A0C38A2687B6}" type="datetimeFigureOut">
              <a:rPr lang="tr-TR" smtClean="0"/>
              <a:t>14.6.2017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0B39BDD8-08CA-4588-9C4F-EF85BFB339A6}" type="slidenum">
              <a:rPr lang="tr-TR" smtClean="0"/>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229600" cy="1143000"/>
          </a:xfrm>
        </p:spPr>
        <p:txBody>
          <a:bodyPr/>
          <a:lstStyle/>
          <a:p>
            <a:r>
              <a:rPr kumimoji="0" lang="tr-TR" smtClean="0"/>
              <a:t>Asıl başlık stili için tıklatın</a:t>
            </a:r>
            <a:endParaRPr kumimoji="0" lang="en-US"/>
          </a:p>
        </p:txBody>
      </p:sp>
      <p:sp>
        <p:nvSpPr>
          <p:cNvPr id="3" name="2 İçerik Yer Tutucusu"/>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İçerik Yer Tutucusu"/>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p>
            <a:fld id="{72E2B39E-8C1D-4B48-91EC-A0C38A2687B6}" type="datetimeFigureOut">
              <a:rPr lang="tr-TR" smtClean="0"/>
              <a:t>14.6.2017</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0B39BDD8-08CA-4588-9C4F-EF85BFB339A6}"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229600" cy="1143000"/>
          </a:xfrm>
        </p:spPr>
        <p:txBody>
          <a:bodyPr tIns="45720" anchor="b"/>
          <a:lstStyle>
            <a:lvl1pPr>
              <a:defRPr/>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4" name="3 Metin Yer Tutucusu"/>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5" name="4 İçerik Yer Tutucusu"/>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6" name="5 İçerik Yer Tutucusu"/>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6 Veri Yer Tutucusu"/>
          <p:cNvSpPr>
            <a:spLocks noGrp="1"/>
          </p:cNvSpPr>
          <p:nvPr>
            <p:ph type="dt" sz="half" idx="10"/>
          </p:nvPr>
        </p:nvSpPr>
        <p:spPr/>
        <p:txBody>
          <a:bodyPr/>
          <a:lstStyle/>
          <a:p>
            <a:fld id="{72E2B39E-8C1D-4B48-91EC-A0C38A2687B6}" type="datetimeFigureOut">
              <a:rPr lang="tr-TR" smtClean="0"/>
              <a:t>14.6.2017</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0B39BDD8-08CA-4588-9C4F-EF85BFB339A6}"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tr-TR" smtClean="0"/>
              <a:t>Asıl başlık stili için tıklatın</a:t>
            </a:r>
            <a:endParaRPr kumimoji="0" lang="en-US"/>
          </a:p>
        </p:txBody>
      </p:sp>
      <p:sp>
        <p:nvSpPr>
          <p:cNvPr id="3" name="2 Veri Yer Tutucusu"/>
          <p:cNvSpPr>
            <a:spLocks noGrp="1"/>
          </p:cNvSpPr>
          <p:nvPr>
            <p:ph type="dt" sz="half" idx="10"/>
          </p:nvPr>
        </p:nvSpPr>
        <p:spPr/>
        <p:txBody>
          <a:bodyPr/>
          <a:lstStyle/>
          <a:p>
            <a:fld id="{72E2B39E-8C1D-4B48-91EC-A0C38A2687B6}" type="datetimeFigureOut">
              <a:rPr lang="tr-TR" smtClean="0"/>
              <a:t>14.6.2017</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0B39BDD8-08CA-4588-9C4F-EF85BFB339A6}"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72E2B39E-8C1D-4B48-91EC-A0C38A2687B6}" type="datetimeFigureOut">
              <a:rPr lang="tr-TR" smtClean="0"/>
              <a:t>14.6.2017</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0B39BDD8-08CA-4588-9C4F-EF85BFB339A6}"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tr-TR" smtClean="0"/>
              <a:t>Asıl metin stillerini düzenlemek için tıklatın</a:t>
            </a:r>
          </a:p>
        </p:txBody>
      </p:sp>
      <p:sp>
        <p:nvSpPr>
          <p:cNvPr id="4" name="3 İçerik Yer Tutucusu"/>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p>
            <a:fld id="{72E2B39E-8C1D-4B48-91EC-A0C38A2687B6}" type="datetimeFigureOut">
              <a:rPr lang="tr-TR" smtClean="0"/>
              <a:t>14.6.2017</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0B39BDD8-08CA-4588-9C4F-EF85BFB339A6}"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9" name="8 Tek Köşesi Kesik ve Yuvarlatılmış Dikdörtgen"/>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11 Dik Üçgen"/>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1 Başlık"/>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tr-TR" smtClean="0"/>
              <a:t>Asıl başlık stili için tıklatın</a:t>
            </a:r>
            <a:endParaRPr kumimoji="0" lang="en-US"/>
          </a:p>
        </p:txBody>
      </p:sp>
      <p:sp>
        <p:nvSpPr>
          <p:cNvPr id="4" name="3 Metin Yer Tutucusu"/>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5" name="4 Veri Yer Tutucusu"/>
          <p:cNvSpPr>
            <a:spLocks noGrp="1"/>
          </p:cNvSpPr>
          <p:nvPr>
            <p:ph type="dt" sz="half" idx="10"/>
          </p:nvPr>
        </p:nvSpPr>
        <p:spPr/>
        <p:txBody>
          <a:bodyPr/>
          <a:lstStyle/>
          <a:p>
            <a:fld id="{72E2B39E-8C1D-4B48-91EC-A0C38A2687B6}" type="datetimeFigureOut">
              <a:rPr lang="tr-TR" smtClean="0"/>
              <a:t>14.6.2017</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a:xfrm>
            <a:off x="8077200" y="6356350"/>
            <a:ext cx="609600" cy="365125"/>
          </a:xfrm>
        </p:spPr>
        <p:txBody>
          <a:bodyPr/>
          <a:lstStyle/>
          <a:p>
            <a:fld id="{0B39BDD8-08CA-4588-9C4F-EF85BFB339A6}" type="slidenum">
              <a:rPr lang="tr-TR" smtClean="0"/>
              <a:t>‹#›</a:t>
            </a:fld>
            <a:endParaRPr lang="tr-TR"/>
          </a:p>
        </p:txBody>
      </p:sp>
      <p:sp>
        <p:nvSpPr>
          <p:cNvPr id="3" name="2 Resim Yer Tutucusu"/>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tr-TR" smtClean="0"/>
              <a:t>Resim eklemek için simgeyi tıklatın</a:t>
            </a:r>
            <a:endParaRPr kumimoji="0" lang="en-US" dirty="0"/>
          </a:p>
        </p:txBody>
      </p:sp>
      <p:sp>
        <p:nvSpPr>
          <p:cNvPr id="10" name="9 Serbest Form"/>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10 Serbest Form"/>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6 Serbest Form"/>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7 Serbest Form"/>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8 Başlık Yer Tutucusu"/>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tr-TR" smtClean="0"/>
              <a:t>Asıl başlık stili için tıklatın</a:t>
            </a:r>
            <a:endParaRPr kumimoji="0" lang="en-US"/>
          </a:p>
        </p:txBody>
      </p:sp>
      <p:sp>
        <p:nvSpPr>
          <p:cNvPr id="30" name="29 Metin Yer Tutucusu"/>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0" name="9 Veri Yer Tutucusu"/>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72E2B39E-8C1D-4B48-91EC-A0C38A2687B6}" type="datetimeFigureOut">
              <a:rPr lang="tr-TR" smtClean="0"/>
              <a:t>14.6.2017</a:t>
            </a:fld>
            <a:endParaRPr lang="tr-TR"/>
          </a:p>
        </p:txBody>
      </p:sp>
      <p:sp>
        <p:nvSpPr>
          <p:cNvPr id="22" name="21 Altbilgi Yer Tutucusu"/>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tr-TR"/>
          </a:p>
        </p:txBody>
      </p:sp>
      <p:sp>
        <p:nvSpPr>
          <p:cNvPr id="18" name="17 Slayt Numarası Yer Tutucusu"/>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0B39BDD8-08CA-4588-9C4F-EF85BFB339A6}" type="slidenum">
              <a:rPr lang="tr-TR" smtClean="0"/>
              <a:t>‹#›</a:t>
            </a:fld>
            <a:endParaRPr lang="tr-TR"/>
          </a:p>
        </p:txBody>
      </p:sp>
      <p:grpSp>
        <p:nvGrpSpPr>
          <p:cNvPr id="2" name="1 Grup"/>
          <p:cNvGrpSpPr/>
          <p:nvPr/>
        </p:nvGrpSpPr>
        <p:grpSpPr>
          <a:xfrm>
            <a:off x="-19017" y="202408"/>
            <a:ext cx="9180548" cy="649224"/>
            <a:chOff x="-19045" y="216550"/>
            <a:chExt cx="9180548" cy="649224"/>
          </a:xfrm>
        </p:grpSpPr>
        <p:sp>
          <p:nvSpPr>
            <p:cNvPr id="12" name="11 Serbest Form"/>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12 Serbest Form"/>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73" r:id="rId12"/>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p:txBody>
          <a:bodyPr/>
          <a:lstStyle/>
          <a:p>
            <a:r>
              <a:rPr lang="tr-TR" dirty="0" smtClean="0"/>
              <a:t>Türkiye’de Coğrafi İşaret Uygulamaları</a:t>
            </a:r>
            <a:endParaRPr lang="tr-TR" dirty="0"/>
          </a:p>
        </p:txBody>
      </p:sp>
      <p:sp>
        <p:nvSpPr>
          <p:cNvPr id="3" name="2 Alt Başlık"/>
          <p:cNvSpPr>
            <a:spLocks noGrp="1"/>
          </p:cNvSpPr>
          <p:nvPr>
            <p:ph type="subTitle" idx="1"/>
          </p:nvPr>
        </p:nvSpPr>
        <p:spPr/>
        <p:txBody>
          <a:bodyPr/>
          <a:lstStyle/>
          <a:p>
            <a:endParaRPr lang="tr-T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r>
              <a:rPr lang="tr-TR" dirty="0" smtClean="0"/>
              <a:t>555 sayılı kanun hükmünde kararname</a:t>
            </a:r>
          </a:p>
          <a:p>
            <a:endParaRPr lang="tr-TR" dirty="0"/>
          </a:p>
          <a:p>
            <a:endParaRPr lang="tr-TR" dirty="0" smtClean="0"/>
          </a:p>
          <a:p>
            <a:endParaRPr lang="tr-TR" dirty="0"/>
          </a:p>
          <a:p>
            <a:endParaRPr lang="tr-TR" dirty="0" smtClean="0"/>
          </a:p>
          <a:p>
            <a:r>
              <a:rPr lang="tr-TR" dirty="0" smtClean="0"/>
              <a:t>Türkiye örnekleri</a:t>
            </a:r>
            <a:endParaRPr lang="tr-T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Coğrafi İşaret Alan Ürün Sayısı</a:t>
            </a:r>
            <a:endParaRPr lang="tr-TR" dirty="0"/>
          </a:p>
        </p:txBody>
      </p:sp>
      <p:sp>
        <p:nvSpPr>
          <p:cNvPr id="3" name="2 İçerik Yer Tutucusu"/>
          <p:cNvSpPr>
            <a:spLocks noGrp="1"/>
          </p:cNvSpPr>
          <p:nvPr>
            <p:ph idx="1"/>
          </p:nvPr>
        </p:nvSpPr>
        <p:spPr/>
        <p:txBody>
          <a:bodyPr>
            <a:normAutofit/>
          </a:bodyPr>
          <a:lstStyle/>
          <a:p>
            <a:r>
              <a:rPr lang="tr-TR" dirty="0" smtClean="0"/>
              <a:t>Toplam </a:t>
            </a:r>
            <a:r>
              <a:rPr lang="tr-TR" dirty="0" smtClean="0">
                <a:solidFill>
                  <a:schemeClr val="tx1"/>
                </a:solidFill>
              </a:rPr>
              <a:t>Yüksek coğrafi işaret potansiyeline rağmen Türkiye’de yaklaşık </a:t>
            </a:r>
            <a:r>
              <a:rPr lang="tr-TR" dirty="0" smtClean="0">
                <a:solidFill>
                  <a:srgbClr val="FF0000"/>
                </a:solidFill>
              </a:rPr>
              <a:t>200 </a:t>
            </a:r>
            <a:r>
              <a:rPr lang="tr-TR" dirty="0" smtClean="0">
                <a:solidFill>
                  <a:schemeClr val="tx1"/>
                </a:solidFill>
              </a:rPr>
              <a:t>ürün için coğrafi işaret tescili alınmıştır. </a:t>
            </a:r>
          </a:p>
          <a:p>
            <a:endParaRPr lang="tr-TR" dirty="0" smtClean="0">
              <a:solidFill>
                <a:schemeClr val="tx1"/>
              </a:solidFill>
            </a:endParaRPr>
          </a:p>
          <a:p>
            <a:endParaRPr lang="tr-TR" dirty="0" smtClean="0">
              <a:solidFill>
                <a:schemeClr val="tx1"/>
              </a:solidFill>
            </a:endParaRPr>
          </a:p>
          <a:p>
            <a:r>
              <a:rPr lang="tr-TR" dirty="0" smtClean="0">
                <a:solidFill>
                  <a:schemeClr val="tx1"/>
                </a:solidFill>
              </a:rPr>
              <a:t>Coğrafi işaret yoluyla koruma sağlanan ürünlere yönelik yapılan sınıflandırmada geleneksel el sanatları ürünleri yaklaşık % 25’lik bir paya sahiptir.  Yani 200 ürünün </a:t>
            </a:r>
            <a:r>
              <a:rPr lang="tr-TR" dirty="0" smtClean="0">
                <a:solidFill>
                  <a:srgbClr val="FF0000"/>
                </a:solidFill>
              </a:rPr>
              <a:t>49</a:t>
            </a:r>
            <a:r>
              <a:rPr lang="tr-TR" dirty="0" smtClean="0">
                <a:solidFill>
                  <a:schemeClr val="tx1"/>
                </a:solidFill>
              </a:rPr>
              <a:t>’u el sanatı ürünüdür. </a:t>
            </a:r>
          </a:p>
          <a:p>
            <a:r>
              <a:rPr lang="tr-TR" dirty="0" smtClean="0"/>
              <a:t> </a:t>
            </a:r>
            <a:endParaRPr lang="tr-T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a:bodyPr>
          <a:lstStyle/>
          <a:p>
            <a:r>
              <a:rPr lang="tr-TR" dirty="0" smtClean="0">
                <a:latin typeface="Times New Roman"/>
                <a:ea typeface="Times New Roman"/>
              </a:rPr>
              <a:t>Coğrafi işaret belgesi almış 49 el sanatı ürününün 46 tanesi mahreç işaret, 3 tanesi menşei adı olarak tescillenmiştir.</a:t>
            </a:r>
          </a:p>
          <a:p>
            <a:endParaRPr lang="tr-TR" dirty="0" smtClean="0">
              <a:latin typeface="Times New Roman"/>
            </a:endParaRPr>
          </a:p>
          <a:p>
            <a:r>
              <a:rPr lang="tr-TR" dirty="0" smtClean="0">
                <a:latin typeface="Times New Roman"/>
              </a:rPr>
              <a:t>Ayrıca el sanatlarında hammadde olarak kullanılan lüle taşı, </a:t>
            </a:r>
            <a:r>
              <a:rPr lang="tr-TR" dirty="0" err="1" smtClean="0">
                <a:latin typeface="Times New Roman"/>
              </a:rPr>
              <a:t>oltu</a:t>
            </a:r>
            <a:r>
              <a:rPr lang="tr-TR" dirty="0" smtClean="0">
                <a:latin typeface="Times New Roman"/>
              </a:rPr>
              <a:t> taşı gibi taşlar da tescil almış durumdadır. Lüle taşı ve Afyon mermeri gibi hammaddeler menşe işareti, Oltu taşı ise mahreç işareti almıştır. </a:t>
            </a:r>
            <a:endParaRPr lang="tr-TR" dirty="0" smtClean="0"/>
          </a:p>
          <a:p>
            <a:endParaRPr lang="tr-T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Metin Yer Tutucusu"/>
          <p:cNvSpPr>
            <a:spLocks noGrp="1"/>
          </p:cNvSpPr>
          <p:nvPr>
            <p:ph type="body" sz="quarter" idx="13"/>
          </p:nvPr>
        </p:nvSpPr>
        <p:spPr>
          <a:xfrm>
            <a:off x="428596" y="4714884"/>
            <a:ext cx="8496300" cy="336244"/>
          </a:xfrm>
        </p:spPr>
        <p:txBody>
          <a:bodyPr/>
          <a:lstStyle/>
          <a:p>
            <a:r>
              <a:rPr lang="tr-TR" dirty="0" smtClean="0">
                <a:solidFill>
                  <a:schemeClr val="accent5">
                    <a:lumMod val="75000"/>
                  </a:schemeClr>
                </a:solidFill>
              </a:rPr>
              <a:t>     </a:t>
            </a:r>
            <a:r>
              <a:rPr lang="tr-TR" dirty="0" smtClean="0">
                <a:solidFill>
                  <a:schemeClr val="tx2">
                    <a:lumMod val="75000"/>
                  </a:schemeClr>
                </a:solidFill>
              </a:rPr>
              <a:t>2017 Mart ayı itibariyle Coğrafi İşaret tescilini almak için başvuruda bulunan ürün sayısı 300’dür. Bu ürünlerden 28 tanesi el sanatı ürünüdür. Başvuru aşamasında bulunan Ankara Tiftiği life bağlı el sanatları açısından önemli bir hammaddedir </a:t>
            </a:r>
            <a:endParaRPr lang="tr-TR" dirty="0">
              <a:solidFill>
                <a:schemeClr val="tx2">
                  <a:lumMod val="75000"/>
                </a:schemeClr>
              </a:solidFill>
            </a:endParaRPr>
          </a:p>
        </p:txBody>
      </p:sp>
      <p:graphicFrame>
        <p:nvGraphicFramePr>
          <p:cNvPr id="4" name="3 Tablo"/>
          <p:cNvGraphicFramePr>
            <a:graphicFrameLocks noGrp="1"/>
          </p:cNvGraphicFramePr>
          <p:nvPr/>
        </p:nvGraphicFramePr>
        <p:xfrm>
          <a:off x="1214414" y="1714488"/>
          <a:ext cx="6096000" cy="2318776"/>
        </p:xfrm>
        <a:graphic>
          <a:graphicData uri="http://schemas.openxmlformats.org/drawingml/2006/table">
            <a:tbl>
              <a:tblPr firstRow="1" bandRow="1">
                <a:tableStyleId>{5C22544A-7EE6-4342-B048-85BDC9FD1C3A}</a:tableStyleId>
              </a:tblPr>
              <a:tblGrid>
                <a:gridCol w="3048000"/>
                <a:gridCol w="3048000"/>
              </a:tblGrid>
              <a:tr h="1221496">
                <a:tc>
                  <a:txBody>
                    <a:bodyPr/>
                    <a:lstStyle/>
                    <a:p>
                      <a:r>
                        <a:rPr lang="tr-TR" dirty="0" smtClean="0"/>
                        <a:t>Yıllar </a:t>
                      </a:r>
                      <a:endParaRPr lang="tr-TR" dirty="0"/>
                    </a:p>
                  </a:txBody>
                  <a:tcPr/>
                </a:tc>
                <a:tc>
                  <a:txBody>
                    <a:bodyPr/>
                    <a:lstStyle/>
                    <a:p>
                      <a:r>
                        <a:rPr lang="tr-TR" dirty="0" smtClean="0"/>
                        <a:t>Coğrafi işaret tescili almış ve almak </a:t>
                      </a:r>
                      <a:r>
                        <a:rPr lang="tr-TR" baseline="0" dirty="0" smtClean="0"/>
                        <a:t> için başvuruda bulunan el sanatı ürün sayıları</a:t>
                      </a:r>
                      <a:endParaRPr lang="tr-TR" dirty="0"/>
                    </a:p>
                  </a:txBody>
                  <a:tcPr/>
                </a:tc>
              </a:tr>
              <a:tr h="307214">
                <a:tc>
                  <a:txBody>
                    <a:bodyPr/>
                    <a:lstStyle/>
                    <a:p>
                      <a:r>
                        <a:rPr lang="tr-TR" dirty="0" smtClean="0"/>
                        <a:t>2014</a:t>
                      </a:r>
                      <a:endParaRPr lang="tr-TR" dirty="0"/>
                    </a:p>
                  </a:txBody>
                  <a:tcPr/>
                </a:tc>
                <a:tc>
                  <a:txBody>
                    <a:bodyPr/>
                    <a:lstStyle/>
                    <a:p>
                      <a:r>
                        <a:rPr lang="tr-TR" dirty="0" smtClean="0"/>
                        <a:t>58</a:t>
                      </a:r>
                      <a:endParaRPr lang="tr-TR" dirty="0"/>
                    </a:p>
                  </a:txBody>
                  <a:tcPr/>
                </a:tc>
              </a:tr>
              <a:tr h="307214">
                <a:tc>
                  <a:txBody>
                    <a:bodyPr/>
                    <a:lstStyle/>
                    <a:p>
                      <a:r>
                        <a:rPr lang="tr-TR" dirty="0" smtClean="0"/>
                        <a:t>2016</a:t>
                      </a:r>
                      <a:endParaRPr lang="tr-TR" dirty="0"/>
                    </a:p>
                  </a:txBody>
                  <a:tcPr/>
                </a:tc>
                <a:tc>
                  <a:txBody>
                    <a:bodyPr/>
                    <a:lstStyle/>
                    <a:p>
                      <a:r>
                        <a:rPr lang="tr-TR" dirty="0" smtClean="0"/>
                        <a:t>75</a:t>
                      </a:r>
                      <a:endParaRPr lang="tr-TR" dirty="0"/>
                    </a:p>
                  </a:txBody>
                  <a:tcPr/>
                </a:tc>
              </a:tr>
              <a:tr h="307214">
                <a:tc>
                  <a:txBody>
                    <a:bodyPr/>
                    <a:lstStyle/>
                    <a:p>
                      <a:r>
                        <a:rPr lang="tr-TR" dirty="0" smtClean="0"/>
                        <a:t>2017</a:t>
                      </a:r>
                      <a:endParaRPr lang="tr-TR" dirty="0"/>
                    </a:p>
                  </a:txBody>
                  <a:tcPr/>
                </a:tc>
                <a:tc>
                  <a:txBody>
                    <a:bodyPr/>
                    <a:lstStyle/>
                    <a:p>
                      <a:r>
                        <a:rPr lang="tr-TR" dirty="0" smtClean="0"/>
                        <a:t>82</a:t>
                      </a:r>
                      <a:endParaRPr lang="tr-TR" dirty="0"/>
                    </a:p>
                  </a:txBody>
                  <a:tcPr/>
                </a:tc>
              </a:tr>
            </a:tbl>
          </a:graphicData>
        </a:graphic>
      </p:graphicFrame>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kış">
  <a:themeElements>
    <a:clrScheme name="Akış">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Akış">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kış">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4</TotalTime>
  <Words>173</Words>
  <Application>Microsoft Office PowerPoint</Application>
  <PresentationFormat>Ekran Gösterisi (4:3)</PresentationFormat>
  <Paragraphs>25</Paragraphs>
  <Slides>5</Slides>
  <Notes>0</Notes>
  <HiddenSlides>0</HiddenSlides>
  <MMClips>0</MMClips>
  <ScaleCrop>false</ScaleCrop>
  <HeadingPairs>
    <vt:vector size="4" baseType="variant">
      <vt:variant>
        <vt:lpstr>Tema</vt:lpstr>
      </vt:variant>
      <vt:variant>
        <vt:i4>1</vt:i4>
      </vt:variant>
      <vt:variant>
        <vt:lpstr>Slayt Başlıkları</vt:lpstr>
      </vt:variant>
      <vt:variant>
        <vt:i4>5</vt:i4>
      </vt:variant>
    </vt:vector>
  </HeadingPairs>
  <TitlesOfParts>
    <vt:vector size="6" baseType="lpstr">
      <vt:lpstr>Akış</vt:lpstr>
      <vt:lpstr>Türkiye’de Coğrafi İşaret Uygulamaları</vt:lpstr>
      <vt:lpstr>Slayt 2</vt:lpstr>
      <vt:lpstr>Coğrafi İşaret Alan Ürün Sayısı</vt:lpstr>
      <vt:lpstr>Slayt 4</vt:lpstr>
      <vt:lpstr>Slayt 5</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Türkiye’de Coğrafi İşaret Uygulamaları</dc:title>
  <dc:creator>Kullanıcı123</dc:creator>
  <cp:lastModifiedBy>Kullanıcı123</cp:lastModifiedBy>
  <cp:revision>1</cp:revision>
  <dcterms:created xsi:type="dcterms:W3CDTF">2017-06-14T06:33:57Z</dcterms:created>
  <dcterms:modified xsi:type="dcterms:W3CDTF">2017-06-14T06:38:28Z</dcterms:modified>
</cp:coreProperties>
</file>