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87" r:id="rId4"/>
    <p:sldId id="281" r:id="rId5"/>
    <p:sldId id="282" r:id="rId6"/>
    <p:sldId id="283" r:id="rId7"/>
    <p:sldId id="286" r:id="rId8"/>
    <p:sldId id="267" r:id="rId9"/>
    <p:sldId id="275" r:id="rId10"/>
    <p:sldId id="276" r:id="rId11"/>
    <p:sldId id="277" r:id="rId12"/>
    <p:sldId id="278" r:id="rId13"/>
    <p:sldId id="279" r:id="rId14"/>
    <p:sldId id="268" r:id="rId15"/>
    <p:sldId id="280" r:id="rId16"/>
    <p:sldId id="284" r:id="rId17"/>
    <p:sldId id="289" r:id="rId18"/>
    <p:sldId id="285" r:id="rId19"/>
    <p:sldId id="290" r:id="rId20"/>
    <p:sldId id="292" r:id="rId21"/>
    <p:sldId id="293" r:id="rId22"/>
    <p:sldId id="294"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3" d="100"/>
          <a:sy n="73" d="100"/>
        </p:scale>
        <p:origin x="-582"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7CFAFCE-F1AB-434F-8081-672950038299}" type="datetimeFigureOut">
              <a:rPr lang="tr-TR" smtClean="0"/>
              <a:pPr/>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8E23A8-BA1E-4C68-AD69-2DF996B59BAE}" type="slidenum">
              <a:rPr lang="tr-TR" smtClean="0"/>
              <a:pPr/>
              <a:t>‹#›</a:t>
            </a:fld>
            <a:endParaRPr lang="tr-TR"/>
          </a:p>
        </p:txBody>
      </p:sp>
    </p:spTree>
    <p:extLst>
      <p:ext uri="{BB962C8B-B14F-4D97-AF65-F5344CB8AC3E}">
        <p14:creationId xmlns="" xmlns:p14="http://schemas.microsoft.com/office/powerpoint/2010/main" val="2058563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7CFAFCE-F1AB-434F-8081-672950038299}" type="datetimeFigureOut">
              <a:rPr lang="tr-TR" smtClean="0"/>
              <a:pPr/>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8E23A8-BA1E-4C68-AD69-2DF996B59BAE}" type="slidenum">
              <a:rPr lang="tr-TR" smtClean="0"/>
              <a:pPr/>
              <a:t>‹#›</a:t>
            </a:fld>
            <a:endParaRPr lang="tr-TR"/>
          </a:p>
        </p:txBody>
      </p:sp>
    </p:spTree>
    <p:extLst>
      <p:ext uri="{BB962C8B-B14F-4D97-AF65-F5344CB8AC3E}">
        <p14:creationId xmlns="" xmlns:p14="http://schemas.microsoft.com/office/powerpoint/2010/main" val="2463780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7CFAFCE-F1AB-434F-8081-672950038299}" type="datetimeFigureOut">
              <a:rPr lang="tr-TR" smtClean="0"/>
              <a:pPr/>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8E23A8-BA1E-4C68-AD69-2DF996B59BAE}" type="slidenum">
              <a:rPr lang="tr-TR" smtClean="0"/>
              <a:pPr/>
              <a:t>‹#›</a:t>
            </a:fld>
            <a:endParaRPr lang="tr-TR"/>
          </a:p>
        </p:txBody>
      </p:sp>
    </p:spTree>
    <p:extLst>
      <p:ext uri="{BB962C8B-B14F-4D97-AF65-F5344CB8AC3E}">
        <p14:creationId xmlns="" xmlns:p14="http://schemas.microsoft.com/office/powerpoint/2010/main" val="3319076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7CFAFCE-F1AB-434F-8081-672950038299}" type="datetimeFigureOut">
              <a:rPr lang="tr-TR" smtClean="0"/>
              <a:pPr/>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8E23A8-BA1E-4C68-AD69-2DF996B59BAE}" type="slidenum">
              <a:rPr lang="tr-TR" smtClean="0"/>
              <a:pPr/>
              <a:t>‹#›</a:t>
            </a:fld>
            <a:endParaRPr lang="tr-TR"/>
          </a:p>
        </p:txBody>
      </p:sp>
    </p:spTree>
    <p:extLst>
      <p:ext uri="{BB962C8B-B14F-4D97-AF65-F5344CB8AC3E}">
        <p14:creationId xmlns="" xmlns:p14="http://schemas.microsoft.com/office/powerpoint/2010/main" val="4041308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7CFAFCE-F1AB-434F-8081-672950038299}" type="datetimeFigureOut">
              <a:rPr lang="tr-TR" smtClean="0"/>
              <a:pPr/>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18E23A8-BA1E-4C68-AD69-2DF996B59BAE}" type="slidenum">
              <a:rPr lang="tr-TR" smtClean="0"/>
              <a:pPr/>
              <a:t>‹#›</a:t>
            </a:fld>
            <a:endParaRPr lang="tr-TR"/>
          </a:p>
        </p:txBody>
      </p:sp>
    </p:spTree>
    <p:extLst>
      <p:ext uri="{BB962C8B-B14F-4D97-AF65-F5344CB8AC3E}">
        <p14:creationId xmlns="" xmlns:p14="http://schemas.microsoft.com/office/powerpoint/2010/main" val="2833104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7CFAFCE-F1AB-434F-8081-672950038299}" type="datetimeFigureOut">
              <a:rPr lang="tr-TR" smtClean="0"/>
              <a:pPr/>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18E23A8-BA1E-4C68-AD69-2DF996B59BAE}" type="slidenum">
              <a:rPr lang="tr-TR" smtClean="0"/>
              <a:pPr/>
              <a:t>‹#›</a:t>
            </a:fld>
            <a:endParaRPr lang="tr-TR"/>
          </a:p>
        </p:txBody>
      </p:sp>
    </p:spTree>
    <p:extLst>
      <p:ext uri="{BB962C8B-B14F-4D97-AF65-F5344CB8AC3E}">
        <p14:creationId xmlns="" xmlns:p14="http://schemas.microsoft.com/office/powerpoint/2010/main" val="3290231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7CFAFCE-F1AB-434F-8081-672950038299}" type="datetimeFigureOut">
              <a:rPr lang="tr-TR" smtClean="0"/>
              <a:pPr/>
              <a:t>18.03.2020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18E23A8-BA1E-4C68-AD69-2DF996B59BAE}" type="slidenum">
              <a:rPr lang="tr-TR" smtClean="0"/>
              <a:pPr/>
              <a:t>‹#›</a:t>
            </a:fld>
            <a:endParaRPr lang="tr-TR"/>
          </a:p>
        </p:txBody>
      </p:sp>
    </p:spTree>
    <p:extLst>
      <p:ext uri="{BB962C8B-B14F-4D97-AF65-F5344CB8AC3E}">
        <p14:creationId xmlns="" xmlns:p14="http://schemas.microsoft.com/office/powerpoint/2010/main" val="3354749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7CFAFCE-F1AB-434F-8081-672950038299}" type="datetimeFigureOut">
              <a:rPr lang="tr-TR" smtClean="0"/>
              <a:pPr/>
              <a:t>18.03.2020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18E23A8-BA1E-4C68-AD69-2DF996B59BAE}" type="slidenum">
              <a:rPr lang="tr-TR" smtClean="0"/>
              <a:pPr/>
              <a:t>‹#›</a:t>
            </a:fld>
            <a:endParaRPr lang="tr-TR"/>
          </a:p>
        </p:txBody>
      </p:sp>
    </p:spTree>
    <p:extLst>
      <p:ext uri="{BB962C8B-B14F-4D97-AF65-F5344CB8AC3E}">
        <p14:creationId xmlns="" xmlns:p14="http://schemas.microsoft.com/office/powerpoint/2010/main" val="3686169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7CFAFCE-F1AB-434F-8081-672950038299}" type="datetimeFigureOut">
              <a:rPr lang="tr-TR" smtClean="0"/>
              <a:pPr/>
              <a:t>18.03.2020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18E23A8-BA1E-4C68-AD69-2DF996B59BAE}" type="slidenum">
              <a:rPr lang="tr-TR" smtClean="0"/>
              <a:pPr/>
              <a:t>‹#›</a:t>
            </a:fld>
            <a:endParaRPr lang="tr-TR"/>
          </a:p>
        </p:txBody>
      </p:sp>
    </p:spTree>
    <p:extLst>
      <p:ext uri="{BB962C8B-B14F-4D97-AF65-F5344CB8AC3E}">
        <p14:creationId xmlns="" xmlns:p14="http://schemas.microsoft.com/office/powerpoint/2010/main" val="1818111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7CFAFCE-F1AB-434F-8081-672950038299}" type="datetimeFigureOut">
              <a:rPr lang="tr-TR" smtClean="0"/>
              <a:pPr/>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18E23A8-BA1E-4C68-AD69-2DF996B59BAE}" type="slidenum">
              <a:rPr lang="tr-TR" smtClean="0"/>
              <a:pPr/>
              <a:t>‹#›</a:t>
            </a:fld>
            <a:endParaRPr lang="tr-TR"/>
          </a:p>
        </p:txBody>
      </p:sp>
    </p:spTree>
    <p:extLst>
      <p:ext uri="{BB962C8B-B14F-4D97-AF65-F5344CB8AC3E}">
        <p14:creationId xmlns="" xmlns:p14="http://schemas.microsoft.com/office/powerpoint/2010/main" val="3194752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7CFAFCE-F1AB-434F-8081-672950038299}" type="datetimeFigureOut">
              <a:rPr lang="tr-TR" smtClean="0"/>
              <a:pPr/>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18E23A8-BA1E-4C68-AD69-2DF996B59BAE}" type="slidenum">
              <a:rPr lang="tr-TR" smtClean="0"/>
              <a:pPr/>
              <a:t>‹#›</a:t>
            </a:fld>
            <a:endParaRPr lang="tr-TR"/>
          </a:p>
        </p:txBody>
      </p:sp>
    </p:spTree>
    <p:extLst>
      <p:ext uri="{BB962C8B-B14F-4D97-AF65-F5344CB8AC3E}">
        <p14:creationId xmlns="" xmlns:p14="http://schemas.microsoft.com/office/powerpoint/2010/main" val="3541869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CFAFCE-F1AB-434F-8081-672950038299}" type="datetimeFigureOut">
              <a:rPr lang="tr-TR" smtClean="0"/>
              <a:pPr/>
              <a:t>18.03.2020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8E23A8-BA1E-4C68-AD69-2DF996B59BAE}" type="slidenum">
              <a:rPr lang="tr-TR" smtClean="0"/>
              <a:pPr/>
              <a:t>‹#›</a:t>
            </a:fld>
            <a:endParaRPr lang="tr-TR"/>
          </a:p>
        </p:txBody>
      </p:sp>
    </p:spTree>
    <p:extLst>
      <p:ext uri="{BB962C8B-B14F-4D97-AF65-F5344CB8AC3E}">
        <p14:creationId xmlns="" xmlns:p14="http://schemas.microsoft.com/office/powerpoint/2010/main" val="38180786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who.int./reproductive-health/gender/sexualhealth.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smtClean="0">
                <a:latin typeface="Times New Roman" panose="02020603050405020304" pitchFamily="18" charset="0"/>
                <a:cs typeface="Times New Roman" panose="02020603050405020304" pitchFamily="18" charset="0"/>
              </a:rPr>
              <a:t>Cinsellik </a:t>
            </a:r>
            <a:endParaRPr lang="tr-TR" b="1"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normAutofit/>
          </a:bodyPr>
          <a:lstStyle/>
          <a:p>
            <a:pPr algn="r"/>
            <a:r>
              <a:rPr lang="tr-TR" sz="2800" dirty="0" smtClean="0">
                <a:latin typeface="Times New Roman" panose="02020603050405020304" pitchFamily="18" charset="0"/>
                <a:cs typeface="Times New Roman" panose="02020603050405020304" pitchFamily="18" charset="0"/>
              </a:rPr>
              <a:t>Öğretim Görevlisi </a:t>
            </a:r>
          </a:p>
          <a:p>
            <a:pPr algn="r"/>
            <a:r>
              <a:rPr lang="tr-TR" sz="2800" dirty="0" smtClean="0">
                <a:latin typeface="Times New Roman" panose="02020603050405020304" pitchFamily="18" charset="0"/>
                <a:cs typeface="Times New Roman" panose="02020603050405020304" pitchFamily="18" charset="0"/>
              </a:rPr>
              <a:t>Meltem ÖZDUYAN KILIÇ</a:t>
            </a: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046237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Times New Roman" panose="02020603050405020304" pitchFamily="18" charset="0"/>
                <a:cs typeface="Times New Roman" panose="02020603050405020304" pitchFamily="18" charset="0"/>
              </a:rPr>
              <a:t>Gelişim Evrelerine Göre Cinsellik Özellikleri</a:t>
            </a:r>
            <a:endParaRPr lang="tr-TR" dirty="0"/>
          </a:p>
        </p:txBody>
      </p:sp>
      <p:sp>
        <p:nvSpPr>
          <p:cNvPr id="4" name="3 İçerik Yer Tutucusu"/>
          <p:cNvSpPr>
            <a:spLocks noGrp="1"/>
          </p:cNvSpPr>
          <p:nvPr>
            <p:ph idx="1"/>
          </p:nvPr>
        </p:nvSpPr>
        <p:spPr/>
        <p:txBody>
          <a:bodyPr>
            <a:normAutofit/>
          </a:bodyPr>
          <a:lstStyle/>
          <a:p>
            <a:pPr algn="just">
              <a:lnSpc>
                <a:spcPct val="150000"/>
              </a:lnSpc>
            </a:pPr>
            <a:r>
              <a:rPr lang="tr-TR" dirty="0" smtClean="0">
                <a:solidFill>
                  <a:srgbClr val="FF0000"/>
                </a:solidFill>
                <a:latin typeface="Times New Roman" pitchFamily="18" charset="0"/>
                <a:cs typeface="Times New Roman" pitchFamily="18" charset="0"/>
              </a:rPr>
              <a:t>Okul öncesi: 4-5 yaş</a:t>
            </a:r>
          </a:p>
          <a:p>
            <a:pPr algn="just">
              <a:lnSpc>
                <a:spcPct val="150000"/>
              </a:lnSpc>
            </a:pPr>
            <a:r>
              <a:rPr lang="tr-TR" dirty="0" smtClean="0">
                <a:latin typeface="Times New Roman" pitchFamily="18" charset="0"/>
                <a:cs typeface="Times New Roman" pitchFamily="18" charset="0"/>
              </a:rPr>
              <a:t>Kendinin farkına varır. </a:t>
            </a:r>
          </a:p>
          <a:p>
            <a:pPr algn="just">
              <a:lnSpc>
                <a:spcPct val="150000"/>
              </a:lnSpc>
            </a:pPr>
            <a:r>
              <a:rPr lang="tr-TR" dirty="0" smtClean="0">
                <a:latin typeface="Times New Roman" pitchFamily="18" charset="0"/>
                <a:cs typeface="Times New Roman" pitchFamily="18" charset="0"/>
              </a:rPr>
              <a:t>Bebeklerin nereden geldiğine dair sorular sorar.</a:t>
            </a:r>
          </a:p>
          <a:p>
            <a:pPr algn="just">
              <a:lnSpc>
                <a:spcPct val="150000"/>
              </a:lnSpc>
            </a:pPr>
            <a:r>
              <a:rPr lang="tr-TR" dirty="0" smtClean="0">
                <a:latin typeface="Times New Roman" pitchFamily="18" charset="0"/>
                <a:cs typeface="Times New Roman" pitchFamily="18" charset="0"/>
              </a:rPr>
              <a:t>Vücut bölümlerinin doğru isimlerini öğrenir.</a:t>
            </a:r>
          </a:p>
          <a:p>
            <a:pPr algn="just">
              <a:lnSpc>
                <a:spcPct val="150000"/>
              </a:lnSpc>
            </a:pPr>
            <a:r>
              <a:rPr lang="tr-TR" dirty="0" smtClean="0">
                <a:latin typeface="Times New Roman" pitchFamily="18" charset="0"/>
                <a:cs typeface="Times New Roman" pitchFamily="18" charset="0"/>
              </a:rPr>
              <a:t>Duygu ve davranışlarını kontrol etmeyi öğrenir. </a:t>
            </a:r>
            <a:endParaRPr lang="tr-TR" dirty="0">
              <a:latin typeface="Times New Roman" pitchFamily="18" charset="0"/>
              <a:cs typeface="Times New Roman" pitchFamily="18" charset="0"/>
            </a:endParaRPr>
          </a:p>
        </p:txBody>
      </p:sp>
    </p:spTree>
    <p:extLst>
      <p:ext uri="{BB962C8B-B14F-4D97-AF65-F5344CB8AC3E}">
        <p14:creationId xmlns="" xmlns:p14="http://schemas.microsoft.com/office/powerpoint/2010/main" val="1242858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Times New Roman" panose="02020603050405020304" pitchFamily="18" charset="0"/>
                <a:cs typeface="Times New Roman" panose="02020603050405020304" pitchFamily="18" charset="0"/>
              </a:rPr>
              <a:t>Gelişim Evrelerine Göre Cinsellik Özellikleri</a:t>
            </a:r>
            <a:endParaRPr lang="tr-TR" dirty="0"/>
          </a:p>
        </p:txBody>
      </p:sp>
      <p:sp>
        <p:nvSpPr>
          <p:cNvPr id="5" name="4 İçerik Yer Tutucusu"/>
          <p:cNvSpPr>
            <a:spLocks noGrp="1"/>
          </p:cNvSpPr>
          <p:nvPr>
            <p:ph idx="1"/>
          </p:nvPr>
        </p:nvSpPr>
        <p:spPr/>
        <p:txBody>
          <a:bodyPr/>
          <a:lstStyle/>
          <a:p>
            <a:pPr algn="just">
              <a:lnSpc>
                <a:spcPct val="150000"/>
              </a:lnSpc>
            </a:pPr>
            <a:r>
              <a:rPr lang="tr-TR" dirty="0" smtClean="0">
                <a:solidFill>
                  <a:srgbClr val="FF0000"/>
                </a:solidFill>
                <a:latin typeface="Times New Roman" pitchFamily="18" charset="0"/>
                <a:cs typeface="Times New Roman" pitchFamily="18" charset="0"/>
              </a:rPr>
              <a:t>Okul dönemi: 6-12 yaş</a:t>
            </a:r>
          </a:p>
          <a:p>
            <a:pPr algn="just">
              <a:lnSpc>
                <a:spcPct val="150000"/>
              </a:lnSpc>
            </a:pPr>
            <a:r>
              <a:rPr lang="tr-TR" dirty="0" smtClean="0">
                <a:latin typeface="Times New Roman" pitchFamily="18" charset="0"/>
                <a:cs typeface="Times New Roman" pitchFamily="18" charset="0"/>
              </a:rPr>
              <a:t>Aynı cinsiyetten ebeveyn ile güçlü bir özdeşleşmesi vardır.</a:t>
            </a:r>
          </a:p>
          <a:p>
            <a:pPr algn="just">
              <a:lnSpc>
                <a:spcPct val="150000"/>
              </a:lnSpc>
            </a:pPr>
            <a:r>
              <a:rPr lang="tr-TR" dirty="0" smtClean="0">
                <a:latin typeface="Times New Roman" pitchFamily="18" charset="0"/>
                <a:cs typeface="Times New Roman" pitchFamily="18" charset="0"/>
              </a:rPr>
              <a:t>Aynı cinsiyetten arkadaş edinme eğilimindedir.</a:t>
            </a:r>
          </a:p>
          <a:p>
            <a:pPr algn="just">
              <a:lnSpc>
                <a:spcPct val="150000"/>
              </a:lnSpc>
            </a:pPr>
            <a:r>
              <a:rPr lang="tr-TR" dirty="0" smtClean="0">
                <a:latin typeface="Times New Roman" pitchFamily="18" charset="0"/>
                <a:cs typeface="Times New Roman" pitchFamily="18" charset="0"/>
              </a:rPr>
              <a:t>Cinsel ilişki, </a:t>
            </a:r>
            <a:r>
              <a:rPr lang="tr-TR" dirty="0" err="1" smtClean="0">
                <a:latin typeface="Times New Roman" pitchFamily="18" charset="0"/>
                <a:cs typeface="Times New Roman" pitchFamily="18" charset="0"/>
              </a:rPr>
              <a:t>menstruasyon</a:t>
            </a:r>
            <a:r>
              <a:rPr lang="tr-TR" dirty="0" smtClean="0">
                <a:latin typeface="Times New Roman" pitchFamily="18" charset="0"/>
                <a:cs typeface="Times New Roman" pitchFamily="18" charset="0"/>
              </a:rPr>
              <a:t> ve üremenin bir parçası olarak kendi cinsiyetinin rolünü ve kavramlarını toplam benlik kavramı ile öğrenir.</a:t>
            </a:r>
          </a:p>
          <a:p>
            <a:pPr algn="just">
              <a:lnSpc>
                <a:spcPct val="150000"/>
              </a:lnSpc>
              <a:buNone/>
            </a:pPr>
            <a:endParaRPr lang="tr-TR" dirty="0">
              <a:latin typeface="Times New Roman" pitchFamily="18" charset="0"/>
              <a:cs typeface="Times New Roman" pitchFamily="18" charset="0"/>
            </a:endParaRPr>
          </a:p>
        </p:txBody>
      </p:sp>
    </p:spTree>
    <p:extLst>
      <p:ext uri="{BB962C8B-B14F-4D97-AF65-F5344CB8AC3E}">
        <p14:creationId xmlns="" xmlns:p14="http://schemas.microsoft.com/office/powerpoint/2010/main" val="12428589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Times New Roman" panose="02020603050405020304" pitchFamily="18" charset="0"/>
                <a:cs typeface="Times New Roman" panose="02020603050405020304" pitchFamily="18" charset="0"/>
              </a:rPr>
              <a:t>Gelişim Evrelerine Göre Cinsellik Özellikleri</a:t>
            </a:r>
            <a:endParaRPr lang="tr-TR" dirty="0"/>
          </a:p>
        </p:txBody>
      </p:sp>
      <p:sp>
        <p:nvSpPr>
          <p:cNvPr id="4" name="3 İçerik Yer Tutucusu"/>
          <p:cNvSpPr>
            <a:spLocks noGrp="1"/>
          </p:cNvSpPr>
          <p:nvPr>
            <p:ph idx="1"/>
          </p:nvPr>
        </p:nvSpPr>
        <p:spPr/>
        <p:txBody>
          <a:bodyPr>
            <a:normAutofit/>
          </a:bodyPr>
          <a:lstStyle/>
          <a:p>
            <a:pPr algn="just"/>
            <a:r>
              <a:rPr lang="tr-TR" dirty="0" err="1" smtClean="0">
                <a:solidFill>
                  <a:srgbClr val="FF0000"/>
                </a:solidFill>
                <a:latin typeface="Times New Roman" pitchFamily="18" charset="0"/>
                <a:cs typeface="Times New Roman" pitchFamily="18" charset="0"/>
              </a:rPr>
              <a:t>Adölesan</a:t>
            </a:r>
            <a:r>
              <a:rPr lang="tr-TR" dirty="0" smtClean="0">
                <a:solidFill>
                  <a:srgbClr val="FF0000"/>
                </a:solidFill>
                <a:latin typeface="Times New Roman" pitchFamily="18" charset="0"/>
                <a:cs typeface="Times New Roman" pitchFamily="18" charset="0"/>
              </a:rPr>
              <a:t>: 12-18 yaş</a:t>
            </a:r>
          </a:p>
          <a:p>
            <a:pPr algn="just"/>
            <a:r>
              <a:rPr lang="tr-TR" dirty="0" err="1" smtClean="0">
                <a:latin typeface="Times New Roman" pitchFamily="18" charset="0"/>
                <a:cs typeface="Times New Roman" pitchFamily="18" charset="0"/>
              </a:rPr>
              <a:t>Primer</a:t>
            </a:r>
            <a:r>
              <a:rPr lang="tr-TR" dirty="0" smtClean="0">
                <a:latin typeface="Times New Roman" pitchFamily="18" charset="0"/>
                <a:cs typeface="Times New Roman" pitchFamily="18" charset="0"/>
              </a:rPr>
              <a:t> ve </a:t>
            </a:r>
            <a:r>
              <a:rPr lang="tr-TR" dirty="0" err="1" smtClean="0">
                <a:latin typeface="Times New Roman" pitchFamily="18" charset="0"/>
                <a:cs typeface="Times New Roman" pitchFamily="18" charset="0"/>
              </a:rPr>
              <a:t>sekonder</a:t>
            </a:r>
            <a:r>
              <a:rPr lang="tr-TR" dirty="0" smtClean="0">
                <a:latin typeface="Times New Roman" pitchFamily="18" charset="0"/>
                <a:cs typeface="Times New Roman" pitchFamily="18" charset="0"/>
              </a:rPr>
              <a:t> seks karakterleri gelişir.</a:t>
            </a:r>
          </a:p>
          <a:p>
            <a:pPr algn="just"/>
            <a:r>
              <a:rPr lang="tr-TR" dirty="0" smtClean="0">
                <a:latin typeface="Times New Roman" pitchFamily="18" charset="0"/>
                <a:cs typeface="Times New Roman" pitchFamily="18" charset="0"/>
              </a:rPr>
              <a:t>Vücudunda yaşanan/yaşanacak değişimler için bilgi ihtiyacı vardır. </a:t>
            </a:r>
          </a:p>
          <a:p>
            <a:pPr algn="just"/>
            <a:r>
              <a:rPr lang="tr-TR" dirty="0" smtClean="0">
                <a:latin typeface="Times New Roman" pitchFamily="18" charset="0"/>
                <a:cs typeface="Times New Roman" pitchFamily="18" charset="0"/>
              </a:rPr>
              <a:t>Mastürbasyon yaygındır.</a:t>
            </a:r>
          </a:p>
          <a:p>
            <a:pPr algn="just"/>
            <a:r>
              <a:rPr lang="tr-TR" dirty="0" smtClean="0">
                <a:latin typeface="Times New Roman" pitchFamily="18" charset="0"/>
                <a:cs typeface="Times New Roman" pitchFamily="18" charset="0"/>
              </a:rPr>
              <a:t>Cinsel birliktelik yaşayabilir.</a:t>
            </a:r>
          </a:p>
          <a:p>
            <a:pPr algn="just"/>
            <a:r>
              <a:rPr lang="tr-TR" dirty="0" smtClean="0">
                <a:latin typeface="Times New Roman" pitchFamily="18" charset="0"/>
                <a:cs typeface="Times New Roman" pitchFamily="18" charset="0"/>
              </a:rPr>
              <a:t>Korunma yolları hakkında bilgi verilmelidir.</a:t>
            </a:r>
          </a:p>
          <a:p>
            <a:pPr algn="just"/>
            <a:r>
              <a:rPr lang="tr-TR" dirty="0" smtClean="0">
                <a:latin typeface="Times New Roman" pitchFamily="18" charset="0"/>
                <a:cs typeface="Times New Roman" pitchFamily="18" charset="0"/>
              </a:rPr>
              <a:t>Gebelik ve CYBH hakkında bilgilendirilmeye ihtiyaçları vardır.</a:t>
            </a:r>
            <a:endParaRPr lang="tr-TR" dirty="0">
              <a:latin typeface="Times New Roman" pitchFamily="18" charset="0"/>
              <a:cs typeface="Times New Roman" pitchFamily="18" charset="0"/>
            </a:endParaRPr>
          </a:p>
        </p:txBody>
      </p:sp>
    </p:spTree>
    <p:extLst>
      <p:ext uri="{BB962C8B-B14F-4D97-AF65-F5344CB8AC3E}">
        <p14:creationId xmlns="" xmlns:p14="http://schemas.microsoft.com/office/powerpoint/2010/main" val="12428589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Times New Roman" panose="02020603050405020304" pitchFamily="18" charset="0"/>
                <a:cs typeface="Times New Roman" panose="02020603050405020304" pitchFamily="18" charset="0"/>
              </a:rPr>
              <a:t>Gelişim Evrelerine Göre Cinsellik Özellikleri</a:t>
            </a:r>
            <a:endParaRPr lang="tr-TR" dirty="0"/>
          </a:p>
        </p:txBody>
      </p:sp>
      <p:sp>
        <p:nvSpPr>
          <p:cNvPr id="5" name="4 İçerik Yer Tutucusu"/>
          <p:cNvSpPr>
            <a:spLocks noGrp="1"/>
          </p:cNvSpPr>
          <p:nvPr>
            <p:ph idx="1"/>
          </p:nvPr>
        </p:nvSpPr>
        <p:spPr/>
        <p:txBody>
          <a:bodyPr>
            <a:normAutofit lnSpcReduction="10000"/>
          </a:bodyPr>
          <a:lstStyle/>
          <a:p>
            <a:pPr algn="just">
              <a:lnSpc>
                <a:spcPct val="150000"/>
              </a:lnSpc>
            </a:pPr>
            <a:r>
              <a:rPr lang="tr-TR" dirty="0" smtClean="0">
                <a:solidFill>
                  <a:srgbClr val="FF0000"/>
                </a:solidFill>
                <a:latin typeface="Times New Roman" pitchFamily="18" charset="0"/>
                <a:cs typeface="Times New Roman" pitchFamily="18" charset="0"/>
              </a:rPr>
              <a:t>Genç yetişkinlik: 19-40 yaş</a:t>
            </a:r>
          </a:p>
          <a:p>
            <a:pPr algn="just">
              <a:lnSpc>
                <a:spcPct val="150000"/>
              </a:lnSpc>
            </a:pPr>
            <a:r>
              <a:rPr lang="tr-TR" dirty="0" smtClean="0">
                <a:latin typeface="Times New Roman" pitchFamily="18" charset="0"/>
                <a:cs typeface="Times New Roman" pitchFamily="18" charset="0"/>
              </a:rPr>
              <a:t>Cinsel aktivite yaygındır.</a:t>
            </a:r>
          </a:p>
          <a:p>
            <a:pPr algn="just">
              <a:lnSpc>
                <a:spcPct val="150000"/>
              </a:lnSpc>
            </a:pPr>
            <a:r>
              <a:rPr lang="tr-TR" dirty="0" smtClean="0">
                <a:latin typeface="Times New Roman" pitchFamily="18" charset="0"/>
                <a:cs typeface="Times New Roman" pitchFamily="18" charset="0"/>
              </a:rPr>
              <a:t>Kendi hayat tarzını ve değerlerini geliştirir.</a:t>
            </a:r>
          </a:p>
          <a:p>
            <a:pPr algn="just">
              <a:lnSpc>
                <a:spcPct val="150000"/>
              </a:lnSpc>
            </a:pPr>
            <a:r>
              <a:rPr lang="tr-TR" dirty="0" smtClean="0">
                <a:latin typeface="Times New Roman" pitchFamily="18" charset="0"/>
                <a:cs typeface="Times New Roman" pitchFamily="18" charset="0"/>
              </a:rPr>
              <a:t>Homoseksüel kimlik genellikle 20’li yaşların ortalarında tanımlanır.</a:t>
            </a:r>
          </a:p>
          <a:p>
            <a:pPr algn="just">
              <a:lnSpc>
                <a:spcPct val="150000"/>
              </a:lnSpc>
            </a:pPr>
            <a:r>
              <a:rPr lang="tr-TR" dirty="0" err="1" smtClean="0">
                <a:latin typeface="Times New Roman" pitchFamily="18" charset="0"/>
                <a:cs typeface="Times New Roman" pitchFamily="18" charset="0"/>
              </a:rPr>
              <a:t>CYBH’dan</a:t>
            </a:r>
            <a:r>
              <a:rPr lang="tr-TR" dirty="0" smtClean="0">
                <a:latin typeface="Times New Roman" pitchFamily="18" charset="0"/>
                <a:cs typeface="Times New Roman" pitchFamily="18" charset="0"/>
              </a:rPr>
              <a:t> korunmak ve istenmeyen gebelikleri önlemek için bilgiye ihtiyacı vardır</a:t>
            </a:r>
            <a:endParaRPr lang="tr-TR" dirty="0">
              <a:latin typeface="Times New Roman" pitchFamily="18" charset="0"/>
              <a:cs typeface="Times New Roman" pitchFamily="18" charset="0"/>
            </a:endParaRPr>
          </a:p>
        </p:txBody>
      </p:sp>
    </p:spTree>
    <p:extLst>
      <p:ext uri="{BB962C8B-B14F-4D97-AF65-F5344CB8AC3E}">
        <p14:creationId xmlns="" xmlns:p14="http://schemas.microsoft.com/office/powerpoint/2010/main" val="12428589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Times New Roman" panose="02020603050405020304" pitchFamily="18" charset="0"/>
                <a:cs typeface="Times New Roman" panose="02020603050405020304" pitchFamily="18" charset="0"/>
              </a:rPr>
              <a:t>Gelişim Evrelerine Göre Cinsellik Özellikleri</a:t>
            </a:r>
            <a:endParaRPr lang="tr-TR" dirty="0"/>
          </a:p>
        </p:txBody>
      </p:sp>
      <p:sp>
        <p:nvSpPr>
          <p:cNvPr id="4" name="3 İçerik Yer Tutucusu"/>
          <p:cNvSpPr>
            <a:spLocks noGrp="1"/>
          </p:cNvSpPr>
          <p:nvPr>
            <p:ph idx="1"/>
          </p:nvPr>
        </p:nvSpPr>
        <p:spPr/>
        <p:txBody>
          <a:bodyPr>
            <a:normAutofit/>
          </a:bodyPr>
          <a:lstStyle/>
          <a:p>
            <a:pPr algn="just">
              <a:lnSpc>
                <a:spcPct val="150000"/>
              </a:lnSpc>
            </a:pPr>
            <a:r>
              <a:rPr lang="tr-TR" dirty="0" smtClean="0">
                <a:solidFill>
                  <a:srgbClr val="FF0000"/>
                </a:solidFill>
                <a:latin typeface="Times New Roman" pitchFamily="18" charset="0"/>
                <a:cs typeface="Times New Roman" pitchFamily="18" charset="0"/>
              </a:rPr>
              <a:t>Yetişkinlik: 40-65 yaş</a:t>
            </a:r>
          </a:p>
          <a:p>
            <a:pPr algn="just">
              <a:lnSpc>
                <a:spcPct val="150000"/>
              </a:lnSpc>
            </a:pPr>
            <a:r>
              <a:rPr lang="tr-TR" dirty="0" smtClean="0">
                <a:latin typeface="Times New Roman" pitchFamily="18" charset="0"/>
                <a:cs typeface="Times New Roman" pitchFamily="18" charset="0"/>
              </a:rPr>
              <a:t>Hormon seviyeleri düşmeye başlar.</a:t>
            </a:r>
          </a:p>
          <a:p>
            <a:pPr algn="just">
              <a:lnSpc>
                <a:spcPct val="150000"/>
              </a:lnSpc>
            </a:pPr>
            <a:r>
              <a:rPr lang="tr-TR" dirty="0" smtClean="0">
                <a:latin typeface="Times New Roman" pitchFamily="18" charset="0"/>
                <a:cs typeface="Times New Roman" pitchFamily="18" charset="0"/>
              </a:rPr>
              <a:t>Kadınlar genellikle menopoza girer.</a:t>
            </a:r>
          </a:p>
          <a:p>
            <a:pPr algn="just">
              <a:lnSpc>
                <a:spcPct val="150000"/>
              </a:lnSpc>
            </a:pPr>
            <a:r>
              <a:rPr lang="tr-TR" dirty="0" smtClean="0">
                <a:latin typeface="Times New Roman" pitchFamily="18" charset="0"/>
                <a:cs typeface="Times New Roman" pitchFamily="18" charset="0"/>
              </a:rPr>
              <a:t>Bireyler bağımsız ahlaki ve etik standartlar belirler. </a:t>
            </a:r>
            <a:endParaRPr lang="tr-TR" dirty="0">
              <a:latin typeface="Times New Roman" pitchFamily="18" charset="0"/>
              <a:cs typeface="Times New Roman" pitchFamily="18" charset="0"/>
            </a:endParaRPr>
          </a:p>
        </p:txBody>
      </p:sp>
    </p:spTree>
    <p:extLst>
      <p:ext uri="{BB962C8B-B14F-4D97-AF65-F5344CB8AC3E}">
        <p14:creationId xmlns="" xmlns:p14="http://schemas.microsoft.com/office/powerpoint/2010/main" val="12948644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Times New Roman" panose="02020603050405020304" pitchFamily="18" charset="0"/>
                <a:cs typeface="Times New Roman" panose="02020603050405020304" pitchFamily="18" charset="0"/>
              </a:rPr>
              <a:t>Gelişim Evrelerine Göre Cinsellik Özellikleri</a:t>
            </a:r>
            <a:endParaRPr lang="tr-TR" dirty="0"/>
          </a:p>
        </p:txBody>
      </p:sp>
      <p:sp>
        <p:nvSpPr>
          <p:cNvPr id="5" name="4 İçerik Yer Tutucusu"/>
          <p:cNvSpPr>
            <a:spLocks noGrp="1"/>
          </p:cNvSpPr>
          <p:nvPr>
            <p:ph idx="1"/>
          </p:nvPr>
        </p:nvSpPr>
        <p:spPr/>
        <p:txBody>
          <a:bodyPr>
            <a:normAutofit lnSpcReduction="10000"/>
          </a:bodyPr>
          <a:lstStyle/>
          <a:p>
            <a:pPr algn="just">
              <a:lnSpc>
                <a:spcPct val="150000"/>
              </a:lnSpc>
            </a:pPr>
            <a:r>
              <a:rPr lang="tr-TR" dirty="0" smtClean="0">
                <a:solidFill>
                  <a:srgbClr val="FF0000"/>
                </a:solidFill>
                <a:latin typeface="Times New Roman" pitchFamily="18" charset="0"/>
                <a:cs typeface="Times New Roman" pitchFamily="18" charset="0"/>
              </a:rPr>
              <a:t>Geç yetişkinlik: 65 yaş üzeri</a:t>
            </a:r>
          </a:p>
          <a:p>
            <a:pPr algn="just">
              <a:lnSpc>
                <a:spcPct val="150000"/>
              </a:lnSpc>
            </a:pPr>
            <a:r>
              <a:rPr lang="tr-TR" dirty="0" smtClean="0">
                <a:latin typeface="Times New Roman" pitchFamily="18" charset="0"/>
                <a:cs typeface="Times New Roman" pitchFamily="18" charset="0"/>
              </a:rPr>
              <a:t>Cinsel aktiviteye ilgi devam eder.</a:t>
            </a:r>
          </a:p>
          <a:p>
            <a:pPr algn="just">
              <a:lnSpc>
                <a:spcPct val="150000"/>
              </a:lnSpc>
            </a:pPr>
            <a:r>
              <a:rPr lang="tr-TR" dirty="0" smtClean="0">
                <a:latin typeface="Times New Roman" pitchFamily="18" charset="0"/>
                <a:cs typeface="Times New Roman" pitchFamily="18" charset="0"/>
              </a:rPr>
              <a:t>Cinsel aktivite sıklığı azalmıştır.</a:t>
            </a:r>
          </a:p>
          <a:p>
            <a:pPr algn="just">
              <a:lnSpc>
                <a:spcPct val="150000"/>
              </a:lnSpc>
            </a:pPr>
            <a:r>
              <a:rPr lang="tr-TR" dirty="0" smtClean="0">
                <a:latin typeface="Times New Roman" pitchFamily="18" charset="0"/>
                <a:cs typeface="Times New Roman" pitchFamily="18" charset="0"/>
              </a:rPr>
              <a:t>Kadınların </a:t>
            </a:r>
            <a:r>
              <a:rPr lang="tr-TR" dirty="0" err="1" smtClean="0">
                <a:latin typeface="Times New Roman" pitchFamily="18" charset="0"/>
                <a:cs typeface="Times New Roman" pitchFamily="18" charset="0"/>
              </a:rPr>
              <a:t>vaginal</a:t>
            </a:r>
            <a:r>
              <a:rPr lang="tr-TR" dirty="0" smtClean="0">
                <a:latin typeface="Times New Roman" pitchFamily="18" charset="0"/>
                <a:cs typeface="Times New Roman" pitchFamily="18" charset="0"/>
              </a:rPr>
              <a:t> sıvıları azalmıştır.</a:t>
            </a:r>
          </a:p>
          <a:p>
            <a:pPr algn="just">
              <a:lnSpc>
                <a:spcPct val="150000"/>
              </a:lnSpc>
            </a:pPr>
            <a:r>
              <a:rPr lang="tr-TR" dirty="0" smtClean="0">
                <a:latin typeface="Times New Roman" pitchFamily="18" charset="0"/>
                <a:cs typeface="Times New Roman" pitchFamily="18" charset="0"/>
              </a:rPr>
              <a:t>Erkekler daha az sperm üretir ve </a:t>
            </a:r>
            <a:r>
              <a:rPr lang="tr-TR" dirty="0" err="1" smtClean="0">
                <a:latin typeface="Times New Roman" pitchFamily="18" charset="0"/>
                <a:cs typeface="Times New Roman" pitchFamily="18" charset="0"/>
              </a:rPr>
              <a:t>ereksiyon</a:t>
            </a:r>
            <a:r>
              <a:rPr lang="tr-TR" dirty="0" smtClean="0">
                <a:latin typeface="Times New Roman" pitchFamily="18" charset="0"/>
                <a:cs typeface="Times New Roman" pitchFamily="18" charset="0"/>
              </a:rPr>
              <a:t> ve </a:t>
            </a:r>
            <a:r>
              <a:rPr lang="tr-TR" dirty="0" err="1" smtClean="0">
                <a:latin typeface="Times New Roman" pitchFamily="18" charset="0"/>
                <a:cs typeface="Times New Roman" pitchFamily="18" charset="0"/>
              </a:rPr>
              <a:t>ejekülasyon</a:t>
            </a:r>
            <a:r>
              <a:rPr lang="tr-TR" dirty="0" smtClean="0">
                <a:latin typeface="Times New Roman" pitchFamily="18" charset="0"/>
                <a:cs typeface="Times New Roman" pitchFamily="18" charset="0"/>
              </a:rPr>
              <a:t> için daha fazla zamana ihtiyaçları vardır.</a:t>
            </a:r>
          </a:p>
          <a:p>
            <a:pPr algn="just">
              <a:lnSpc>
                <a:spcPct val="150000"/>
              </a:lnSpc>
            </a:pPr>
            <a:endParaRPr lang="tr-TR" dirty="0">
              <a:latin typeface="Times New Roman" pitchFamily="18" charset="0"/>
              <a:cs typeface="Times New Roman" pitchFamily="18" charset="0"/>
            </a:endParaRPr>
          </a:p>
        </p:txBody>
      </p:sp>
    </p:spTree>
    <p:extLst>
      <p:ext uri="{BB962C8B-B14F-4D97-AF65-F5344CB8AC3E}">
        <p14:creationId xmlns="" xmlns:p14="http://schemas.microsoft.com/office/powerpoint/2010/main" val="12948644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pPr algn="ctr"/>
            <a:r>
              <a:rPr lang="tr-TR" b="1" dirty="0" smtClean="0">
                <a:latin typeface="Times New Roman" pitchFamily="18" charset="0"/>
                <a:cs typeface="Times New Roman" pitchFamily="18" charset="0"/>
              </a:rPr>
              <a:t>Cinselliğe Etki Eden Faktörler</a:t>
            </a:r>
            <a:endParaRPr lang="tr-TR" dirty="0">
              <a:solidFill>
                <a:srgbClr val="FF0000"/>
              </a:solidFill>
              <a:latin typeface="Times New Roman" pitchFamily="18" charset="0"/>
              <a:cs typeface="Times New Roman" pitchFamily="18" charset="0"/>
            </a:endParaRPr>
          </a:p>
        </p:txBody>
      </p:sp>
      <p:sp>
        <p:nvSpPr>
          <p:cNvPr id="6" name="5 İçerik Yer Tutucusu"/>
          <p:cNvSpPr>
            <a:spLocks noGrp="1"/>
          </p:cNvSpPr>
          <p:nvPr>
            <p:ph idx="1"/>
          </p:nvPr>
        </p:nvSpPr>
        <p:spPr/>
        <p:txBody>
          <a:bodyPr>
            <a:normAutofit lnSpcReduction="10000"/>
          </a:bodyPr>
          <a:lstStyle/>
          <a:p>
            <a:pPr>
              <a:lnSpc>
                <a:spcPct val="200000"/>
              </a:lnSpc>
            </a:pPr>
            <a:r>
              <a:rPr lang="tr-TR" sz="3200" dirty="0" smtClean="0">
                <a:latin typeface="Times New Roman" pitchFamily="18" charset="0"/>
                <a:cs typeface="Times New Roman" pitchFamily="18" charset="0"/>
              </a:rPr>
              <a:t>Aile</a:t>
            </a:r>
          </a:p>
          <a:p>
            <a:pPr>
              <a:lnSpc>
                <a:spcPct val="200000"/>
              </a:lnSpc>
            </a:pPr>
            <a:r>
              <a:rPr lang="tr-TR" sz="3200" dirty="0" smtClean="0">
                <a:latin typeface="Times New Roman" pitchFamily="18" charset="0"/>
                <a:cs typeface="Times New Roman" pitchFamily="18" charset="0"/>
              </a:rPr>
              <a:t>Kültür</a:t>
            </a:r>
          </a:p>
          <a:p>
            <a:pPr>
              <a:lnSpc>
                <a:spcPct val="200000"/>
              </a:lnSpc>
            </a:pPr>
            <a:r>
              <a:rPr lang="tr-TR" sz="3200" dirty="0" smtClean="0">
                <a:latin typeface="Times New Roman" pitchFamily="18" charset="0"/>
                <a:cs typeface="Times New Roman" pitchFamily="18" charset="0"/>
              </a:rPr>
              <a:t>Bölge</a:t>
            </a:r>
          </a:p>
          <a:p>
            <a:pPr>
              <a:lnSpc>
                <a:spcPct val="200000"/>
              </a:lnSpc>
            </a:pPr>
            <a:r>
              <a:rPr lang="tr-TR" sz="3200" dirty="0" smtClean="0">
                <a:latin typeface="Times New Roman" pitchFamily="18" charset="0"/>
                <a:cs typeface="Times New Roman" pitchFamily="18" charset="0"/>
              </a:rPr>
              <a:t>Kişisel Beklentiler ve Etik</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latin typeface="Times New Roman" pitchFamily="18" charset="0"/>
                <a:cs typeface="Times New Roman" pitchFamily="18" charset="0"/>
              </a:rPr>
              <a:t>Cinsel Fonksiyonu Etkileyen Faktörler</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838200" y="1619794"/>
            <a:ext cx="10515600" cy="4557169"/>
          </a:xfrm>
        </p:spPr>
        <p:txBody>
          <a:bodyPr>
            <a:normAutofit fontScale="92500" lnSpcReduction="20000"/>
          </a:bodyPr>
          <a:lstStyle/>
          <a:p>
            <a:pPr algn="just">
              <a:lnSpc>
                <a:spcPct val="150000"/>
              </a:lnSpc>
            </a:pPr>
            <a:r>
              <a:rPr lang="tr-TR" dirty="0" smtClean="0">
                <a:latin typeface="Times New Roman" pitchFamily="18" charset="0"/>
                <a:cs typeface="Times New Roman" pitchFamily="18" charset="0"/>
              </a:rPr>
              <a:t>Sosyokültürel (yaşanan bölge, kültür dayatmaları….)</a:t>
            </a:r>
          </a:p>
          <a:p>
            <a:pPr algn="just">
              <a:lnSpc>
                <a:spcPct val="150000"/>
              </a:lnSpc>
            </a:pPr>
            <a:r>
              <a:rPr lang="tr-TR" dirty="0" smtClean="0">
                <a:latin typeface="Times New Roman" pitchFamily="18" charset="0"/>
                <a:cs typeface="Times New Roman" pitchFamily="18" charset="0"/>
              </a:rPr>
              <a:t>Psikolojik ( korku, </a:t>
            </a:r>
            <a:r>
              <a:rPr lang="tr-TR" dirty="0" err="1" smtClean="0">
                <a:latin typeface="Times New Roman" pitchFamily="18" charset="0"/>
                <a:cs typeface="Times New Roman" pitchFamily="18" charset="0"/>
              </a:rPr>
              <a:t>anksiyete</a:t>
            </a:r>
            <a:r>
              <a:rPr lang="tr-TR" dirty="0" smtClean="0">
                <a:latin typeface="Times New Roman" pitchFamily="18" charset="0"/>
                <a:cs typeface="Times New Roman" pitchFamily="18" charset="0"/>
              </a:rPr>
              <a:t>,…. )</a:t>
            </a:r>
          </a:p>
          <a:p>
            <a:pPr algn="just">
              <a:lnSpc>
                <a:spcPct val="150000"/>
              </a:lnSpc>
            </a:pPr>
            <a:r>
              <a:rPr lang="tr-TR" dirty="0" smtClean="0">
                <a:latin typeface="Times New Roman" pitchFamily="18" charset="0"/>
                <a:cs typeface="Times New Roman" pitchFamily="18" charset="0"/>
              </a:rPr>
              <a:t>Bilişsel </a:t>
            </a:r>
          </a:p>
          <a:p>
            <a:pPr algn="just">
              <a:lnSpc>
                <a:spcPct val="150000"/>
              </a:lnSpc>
            </a:pPr>
            <a:r>
              <a:rPr lang="tr-TR" dirty="0" smtClean="0">
                <a:latin typeface="Times New Roman" pitchFamily="18" charset="0"/>
                <a:cs typeface="Times New Roman" pitchFamily="18" charset="0"/>
              </a:rPr>
              <a:t>Hastalıklar (</a:t>
            </a:r>
            <a:r>
              <a:rPr lang="tr-TR" dirty="0" err="1" smtClean="0">
                <a:latin typeface="Times New Roman" pitchFamily="18" charset="0"/>
                <a:cs typeface="Times New Roman" pitchFamily="18" charset="0"/>
              </a:rPr>
              <a:t>spinal</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kord</a:t>
            </a:r>
            <a:r>
              <a:rPr lang="tr-TR" dirty="0" smtClean="0">
                <a:latin typeface="Times New Roman" pitchFamily="18" charset="0"/>
                <a:cs typeface="Times New Roman" pitchFamily="18" charset="0"/>
              </a:rPr>
              <a:t> yaralanmaları, cerrahi müdahaleler, </a:t>
            </a:r>
            <a:r>
              <a:rPr lang="tr-TR" dirty="0" err="1" smtClean="0">
                <a:latin typeface="Times New Roman" pitchFamily="18" charset="0"/>
                <a:cs typeface="Times New Roman" pitchFamily="18" charset="0"/>
              </a:rPr>
              <a:t>vaginismus</a:t>
            </a:r>
            <a:r>
              <a:rPr lang="tr-TR" dirty="0" smtClean="0">
                <a:latin typeface="Times New Roman" pitchFamily="18" charset="0"/>
                <a:cs typeface="Times New Roman" pitchFamily="18" charset="0"/>
              </a:rPr>
              <a:t>, ….)</a:t>
            </a:r>
          </a:p>
          <a:p>
            <a:pPr algn="just">
              <a:lnSpc>
                <a:spcPct val="150000"/>
              </a:lnSpc>
            </a:pPr>
            <a:r>
              <a:rPr lang="tr-TR" dirty="0" smtClean="0">
                <a:latin typeface="Times New Roman" pitchFamily="18" charset="0"/>
                <a:cs typeface="Times New Roman" pitchFamily="18" charset="0"/>
              </a:rPr>
              <a:t>İlaçlar (</a:t>
            </a:r>
            <a:r>
              <a:rPr lang="tr-TR" dirty="0" err="1" smtClean="0">
                <a:latin typeface="Times New Roman" pitchFamily="18" charset="0"/>
                <a:cs typeface="Times New Roman" pitchFamily="18" charset="0"/>
              </a:rPr>
              <a:t>Antidepresanlar</a:t>
            </a:r>
            <a:r>
              <a:rPr lang="tr-TR" dirty="0" smtClean="0">
                <a:latin typeface="Times New Roman" pitchFamily="18" charset="0"/>
                <a:cs typeface="Times New Roman" pitchFamily="18" charset="0"/>
              </a:rPr>
              <a:t>,…)</a:t>
            </a:r>
          </a:p>
          <a:p>
            <a:pPr algn="just">
              <a:lnSpc>
                <a:spcPct val="150000"/>
              </a:lnSpc>
            </a:pPr>
            <a:r>
              <a:rPr lang="tr-TR" dirty="0" smtClean="0">
                <a:latin typeface="Times New Roman" pitchFamily="18" charset="0"/>
                <a:cs typeface="Times New Roman" pitchFamily="18" charset="0"/>
              </a:rPr>
              <a:t>Beden imajının değişmesi…..</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latin typeface="Times New Roman" pitchFamily="18" charset="0"/>
                <a:cs typeface="Times New Roman" pitchFamily="18" charset="0"/>
              </a:rPr>
              <a:t>Cinsellik ve Hemşirelik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92500"/>
          </a:bodyPr>
          <a:lstStyle/>
          <a:p>
            <a:pPr algn="just">
              <a:lnSpc>
                <a:spcPct val="150000"/>
              </a:lnSpc>
            </a:pPr>
            <a:r>
              <a:rPr lang="tr-TR" dirty="0" smtClean="0">
                <a:latin typeface="Times New Roman" pitchFamily="18" charset="0"/>
                <a:cs typeface="Times New Roman" pitchFamily="18" charset="0"/>
              </a:rPr>
              <a:t>Cinsel olarak aktif misiniz?</a:t>
            </a:r>
          </a:p>
          <a:p>
            <a:pPr algn="just">
              <a:lnSpc>
                <a:spcPct val="150000"/>
              </a:lnSpc>
            </a:pPr>
            <a:r>
              <a:rPr lang="tr-TR" dirty="0" smtClean="0">
                <a:latin typeface="Times New Roman" pitchFamily="18" charset="0"/>
                <a:cs typeface="Times New Roman" pitchFamily="18" charset="0"/>
              </a:rPr>
              <a:t>Tek partneriniz mi var birden fazla mı?</a:t>
            </a:r>
          </a:p>
          <a:p>
            <a:pPr algn="just">
              <a:lnSpc>
                <a:spcPct val="150000"/>
              </a:lnSpc>
            </a:pPr>
            <a:r>
              <a:rPr lang="tr-TR" dirty="0" smtClean="0">
                <a:latin typeface="Times New Roman" pitchFamily="18" charset="0"/>
                <a:cs typeface="Times New Roman" pitchFamily="18" charset="0"/>
              </a:rPr>
              <a:t>Son zamanlarda cinsel organlarınızda bir değişim oldu mu?</a:t>
            </a:r>
          </a:p>
          <a:p>
            <a:pPr algn="just">
              <a:lnSpc>
                <a:spcPct val="150000"/>
              </a:lnSpc>
            </a:pPr>
            <a:r>
              <a:rPr lang="tr-TR" dirty="0" smtClean="0">
                <a:latin typeface="Times New Roman" pitchFamily="18" charset="0"/>
                <a:cs typeface="Times New Roman" pitchFamily="18" charset="0"/>
              </a:rPr>
              <a:t>Cinsel birliktelik sırasında ağrı yaşıyor musunuz?</a:t>
            </a:r>
          </a:p>
          <a:p>
            <a:pPr algn="just">
              <a:lnSpc>
                <a:spcPct val="150000"/>
              </a:lnSpc>
            </a:pPr>
            <a:r>
              <a:rPr lang="tr-TR" dirty="0" smtClean="0">
                <a:latin typeface="Times New Roman" pitchFamily="18" charset="0"/>
                <a:cs typeface="Times New Roman" pitchFamily="18" charset="0"/>
              </a:rPr>
              <a:t>Hastalığınız nedeniyle cinsel işlevinizin değişmesini bekliyor musunuz?</a:t>
            </a:r>
          </a:p>
          <a:p>
            <a:pPr algn="just">
              <a:lnSpc>
                <a:spcPct val="150000"/>
              </a:lnSpc>
            </a:pPr>
            <a:r>
              <a:rPr lang="tr-TR" dirty="0" smtClean="0">
                <a:latin typeface="Times New Roman" pitchFamily="18" charset="0"/>
                <a:cs typeface="Times New Roman" pitchFamily="18" charset="0"/>
              </a:rPr>
              <a:t>Cinsellikle alakalı benim ele almadığım herhangi bir sorunuz var mı?</a:t>
            </a:r>
            <a:endParaRPr lang="tr-TR"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latin typeface="Times New Roman" pitchFamily="18" charset="0"/>
                <a:cs typeface="Times New Roman" pitchFamily="18" charset="0"/>
              </a:rPr>
              <a:t>Cinsellik ve Hemşirelik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nSpc>
                <a:spcPct val="150000"/>
              </a:lnSpc>
              <a:buNone/>
            </a:pPr>
            <a:endParaRPr lang="tr-TR" sz="3600" dirty="0" smtClean="0">
              <a:latin typeface="Times New Roman" pitchFamily="18" charset="0"/>
              <a:cs typeface="Times New Roman" pitchFamily="18" charset="0"/>
            </a:endParaRPr>
          </a:p>
          <a:p>
            <a:pPr algn="just">
              <a:lnSpc>
                <a:spcPct val="150000"/>
              </a:lnSpc>
            </a:pPr>
            <a:r>
              <a:rPr lang="tr-TR" sz="3600" dirty="0" smtClean="0">
                <a:latin typeface="Times New Roman" pitchFamily="18" charset="0"/>
                <a:cs typeface="Times New Roman" pitchFamily="18" charset="0"/>
              </a:rPr>
              <a:t>Cinsel sağlık ve fonksiyonu iyileştirmek için hemşireler eğitim, danışmanlık ve </a:t>
            </a:r>
            <a:r>
              <a:rPr lang="tr-TR" sz="3600" dirty="0" smtClean="0">
                <a:solidFill>
                  <a:srgbClr val="FF0000"/>
                </a:solidFill>
                <a:latin typeface="Times New Roman" pitchFamily="18" charset="0"/>
                <a:cs typeface="Times New Roman" pitchFamily="18" charset="0"/>
              </a:rPr>
              <a:t>savunucu</a:t>
            </a:r>
            <a:r>
              <a:rPr lang="tr-TR" sz="3600" dirty="0" smtClean="0">
                <a:latin typeface="Times New Roman" pitchFamily="18" charset="0"/>
                <a:cs typeface="Times New Roman" pitchFamily="18" charset="0"/>
              </a:rPr>
              <a:t> rollerini kullanmalıdır. </a:t>
            </a:r>
          </a:p>
          <a:p>
            <a:pPr algn="just">
              <a:lnSpc>
                <a:spcPct val="150000"/>
              </a:lnSpc>
            </a:pPr>
            <a:endParaRPr lang="tr-TR" sz="36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992777" y="627017"/>
            <a:ext cx="10672354" cy="5917474"/>
          </a:xfrm>
          <a:prstGeom prst="rect">
            <a:avLst/>
          </a:prstGeom>
          <a:noFill/>
          <a:ln w="9525">
            <a:noFill/>
            <a:miter lim="800000"/>
            <a:headEnd/>
            <a:tailEnd/>
          </a:ln>
        </p:spPr>
      </p:pic>
    </p:spTree>
    <p:extLst>
      <p:ext uri="{BB962C8B-B14F-4D97-AF65-F5344CB8AC3E}">
        <p14:creationId xmlns="" xmlns:p14="http://schemas.microsoft.com/office/powerpoint/2010/main" val="37495433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nSpc>
                <a:spcPct val="200000"/>
              </a:lnSpc>
            </a:pPr>
            <a:r>
              <a:rPr lang="tr-TR" sz="4400" i="1" dirty="0" smtClean="0">
                <a:latin typeface="Times New Roman" pitchFamily="18" charset="0"/>
                <a:cs typeface="Times New Roman" pitchFamily="18" charset="0"/>
              </a:rPr>
              <a:t>Sorular </a:t>
            </a:r>
          </a:p>
          <a:p>
            <a:pPr>
              <a:lnSpc>
                <a:spcPct val="200000"/>
              </a:lnSpc>
            </a:pPr>
            <a:r>
              <a:rPr lang="tr-TR" sz="4400" i="1" dirty="0" smtClean="0">
                <a:latin typeface="Times New Roman" pitchFamily="18" charset="0"/>
                <a:cs typeface="Times New Roman" pitchFamily="18" charset="0"/>
              </a:rPr>
              <a:t>Katkılar </a:t>
            </a:r>
            <a:endParaRPr lang="tr-TR" sz="4400" i="1"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indir.png"/>
          <p:cNvPicPr>
            <a:picLocks noGrp="1" noChangeAspect="1"/>
          </p:cNvPicPr>
          <p:nvPr>
            <p:ph idx="1"/>
          </p:nvPr>
        </p:nvPicPr>
        <p:blipFill>
          <a:blip r:embed="rId2" cstate="print"/>
          <a:stretch>
            <a:fillRect/>
          </a:stretch>
        </p:blipFill>
        <p:spPr>
          <a:xfrm>
            <a:off x="875212" y="444136"/>
            <a:ext cx="10672354" cy="6257109"/>
          </a:xfr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Kaynaklar</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lgn="just"/>
            <a:r>
              <a:rPr lang="tr-TR" dirty="0" err="1" smtClean="0">
                <a:latin typeface="Times New Roman" pitchFamily="18" charset="0"/>
                <a:cs typeface="Times New Roman" pitchFamily="18" charset="0"/>
              </a:rPr>
              <a:t>Berman</a:t>
            </a:r>
            <a:r>
              <a:rPr lang="tr-TR" dirty="0" smtClean="0">
                <a:latin typeface="Times New Roman" pitchFamily="18" charset="0"/>
                <a:cs typeface="Times New Roman" pitchFamily="18" charset="0"/>
              </a:rPr>
              <a:t>, A., </a:t>
            </a:r>
            <a:r>
              <a:rPr lang="tr-TR" dirty="0" err="1" smtClean="0">
                <a:latin typeface="Times New Roman" pitchFamily="18" charset="0"/>
                <a:cs typeface="Times New Roman" pitchFamily="18" charset="0"/>
              </a:rPr>
              <a:t>Snyder</a:t>
            </a:r>
            <a:r>
              <a:rPr lang="tr-TR" dirty="0" smtClean="0">
                <a:latin typeface="Times New Roman" pitchFamily="18" charset="0"/>
                <a:cs typeface="Times New Roman" pitchFamily="18" charset="0"/>
              </a:rPr>
              <a:t>, S. J., </a:t>
            </a:r>
            <a:r>
              <a:rPr lang="tr-TR" dirty="0" err="1" smtClean="0">
                <a:latin typeface="Times New Roman" pitchFamily="18" charset="0"/>
                <a:cs typeface="Times New Roman" pitchFamily="18" charset="0"/>
              </a:rPr>
              <a:t>Kozier</a:t>
            </a:r>
            <a:r>
              <a:rPr lang="tr-TR" dirty="0" smtClean="0">
                <a:latin typeface="Times New Roman" pitchFamily="18" charset="0"/>
                <a:cs typeface="Times New Roman" pitchFamily="18" charset="0"/>
              </a:rPr>
              <a:t>, B., </a:t>
            </a:r>
            <a:r>
              <a:rPr lang="tr-TR" dirty="0" err="1" smtClean="0">
                <a:latin typeface="Times New Roman" pitchFamily="18" charset="0"/>
                <a:cs typeface="Times New Roman" pitchFamily="18" charset="0"/>
              </a:rPr>
              <a:t>Erb</a:t>
            </a:r>
            <a:r>
              <a:rPr lang="tr-TR" dirty="0" smtClean="0">
                <a:latin typeface="Times New Roman" pitchFamily="18" charset="0"/>
                <a:cs typeface="Times New Roman" pitchFamily="18" charset="0"/>
              </a:rPr>
              <a:t>, G. L., </a:t>
            </a:r>
            <a:r>
              <a:rPr lang="tr-TR" dirty="0" err="1" smtClean="0">
                <a:latin typeface="Times New Roman" pitchFamily="18" charset="0"/>
                <a:cs typeface="Times New Roman" pitchFamily="18" charset="0"/>
              </a:rPr>
              <a:t>Levett</a:t>
            </a:r>
            <a:r>
              <a:rPr lang="tr-TR" dirty="0" smtClean="0">
                <a:latin typeface="Times New Roman" pitchFamily="18" charset="0"/>
                <a:cs typeface="Times New Roman" pitchFamily="18" charset="0"/>
              </a:rPr>
              <a:t>-</a:t>
            </a:r>
            <a:r>
              <a:rPr lang="tr-TR" dirty="0" err="1" smtClean="0">
                <a:latin typeface="Times New Roman" pitchFamily="18" charset="0"/>
                <a:cs typeface="Times New Roman" pitchFamily="18" charset="0"/>
              </a:rPr>
              <a:t>Jones</a:t>
            </a:r>
            <a:r>
              <a:rPr lang="tr-TR" dirty="0" smtClean="0">
                <a:latin typeface="Times New Roman" pitchFamily="18" charset="0"/>
                <a:cs typeface="Times New Roman" pitchFamily="18" charset="0"/>
              </a:rPr>
              <a:t>, T., </a:t>
            </a:r>
            <a:r>
              <a:rPr lang="tr-TR" dirty="0" err="1" smtClean="0">
                <a:latin typeface="Times New Roman" pitchFamily="18" charset="0"/>
                <a:cs typeface="Times New Roman" pitchFamily="18" charset="0"/>
              </a:rPr>
              <a:t>Dwyer</a:t>
            </a:r>
            <a:r>
              <a:rPr lang="tr-TR" dirty="0" smtClean="0">
                <a:latin typeface="Times New Roman" pitchFamily="18" charset="0"/>
                <a:cs typeface="Times New Roman" pitchFamily="18" charset="0"/>
              </a:rPr>
              <a:t>, T., ... &amp; </a:t>
            </a:r>
            <a:r>
              <a:rPr lang="tr-TR" dirty="0" err="1" smtClean="0">
                <a:latin typeface="Times New Roman" pitchFamily="18" charset="0"/>
                <a:cs typeface="Times New Roman" pitchFamily="18" charset="0"/>
              </a:rPr>
              <a:t>Parker</a:t>
            </a:r>
            <a:r>
              <a:rPr lang="tr-TR" dirty="0" smtClean="0">
                <a:latin typeface="Times New Roman" pitchFamily="18" charset="0"/>
                <a:cs typeface="Times New Roman" pitchFamily="18" charset="0"/>
              </a:rPr>
              <a:t>, B. (2014). </a:t>
            </a:r>
            <a:r>
              <a:rPr lang="tr-TR" i="1" dirty="0" err="1" smtClean="0">
                <a:latin typeface="Times New Roman" pitchFamily="18" charset="0"/>
                <a:cs typeface="Times New Roman" pitchFamily="18" charset="0"/>
              </a:rPr>
              <a:t>Kozier</a:t>
            </a:r>
            <a:r>
              <a:rPr lang="tr-TR" i="1" dirty="0" smtClean="0">
                <a:latin typeface="Times New Roman" pitchFamily="18" charset="0"/>
                <a:cs typeface="Times New Roman" pitchFamily="18" charset="0"/>
              </a:rPr>
              <a:t> &amp; </a:t>
            </a:r>
            <a:r>
              <a:rPr lang="tr-TR" i="1" dirty="0" err="1" smtClean="0">
                <a:latin typeface="Times New Roman" pitchFamily="18" charset="0"/>
                <a:cs typeface="Times New Roman" pitchFamily="18" charset="0"/>
              </a:rPr>
              <a:t>Erb's</a:t>
            </a:r>
            <a:r>
              <a:rPr lang="tr-TR" i="1" dirty="0" smtClean="0">
                <a:latin typeface="Times New Roman" pitchFamily="18" charset="0"/>
                <a:cs typeface="Times New Roman" pitchFamily="18" charset="0"/>
              </a:rPr>
              <a:t> Fundamentals of </a:t>
            </a:r>
            <a:r>
              <a:rPr lang="tr-TR" i="1" dirty="0" err="1" smtClean="0">
                <a:latin typeface="Times New Roman" pitchFamily="18" charset="0"/>
                <a:cs typeface="Times New Roman" pitchFamily="18" charset="0"/>
              </a:rPr>
              <a:t>Nursing</a:t>
            </a:r>
            <a:r>
              <a:rPr lang="tr-TR" i="1" dirty="0" smtClean="0">
                <a:latin typeface="Times New Roman" pitchFamily="18" charset="0"/>
                <a:cs typeface="Times New Roman" pitchFamily="18" charset="0"/>
              </a:rPr>
              <a:t> </a:t>
            </a:r>
            <a:r>
              <a:rPr lang="tr-TR" i="1" dirty="0" err="1" smtClean="0">
                <a:latin typeface="Times New Roman" pitchFamily="18" charset="0"/>
                <a:cs typeface="Times New Roman" pitchFamily="18" charset="0"/>
              </a:rPr>
              <a:t>Australian</a:t>
            </a:r>
            <a:r>
              <a:rPr lang="tr-TR" i="1" dirty="0" smtClean="0">
                <a:latin typeface="Times New Roman" pitchFamily="18" charset="0"/>
                <a:cs typeface="Times New Roman" pitchFamily="18" charset="0"/>
              </a:rPr>
              <a:t> </a:t>
            </a:r>
            <a:r>
              <a:rPr lang="tr-TR" i="1" dirty="0" err="1" smtClean="0">
                <a:latin typeface="Times New Roman" pitchFamily="18" charset="0"/>
                <a:cs typeface="Times New Roman" pitchFamily="18" charset="0"/>
              </a:rPr>
              <a:t>Edition</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Vol</a:t>
            </a:r>
            <a:r>
              <a:rPr lang="tr-TR" dirty="0" smtClean="0">
                <a:latin typeface="Times New Roman" pitchFamily="18" charset="0"/>
                <a:cs typeface="Times New Roman" pitchFamily="18" charset="0"/>
              </a:rPr>
              <a:t>. 3). </a:t>
            </a:r>
            <a:r>
              <a:rPr lang="tr-TR" dirty="0" err="1" smtClean="0">
                <a:latin typeface="Times New Roman" pitchFamily="18" charset="0"/>
                <a:cs typeface="Times New Roman" pitchFamily="18" charset="0"/>
              </a:rPr>
              <a:t>Pearson</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Higher</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Education</a:t>
            </a:r>
            <a:r>
              <a:rPr lang="tr-TR" dirty="0" smtClean="0">
                <a:latin typeface="Times New Roman" pitchFamily="18" charset="0"/>
                <a:cs typeface="Times New Roman" pitchFamily="18" charset="0"/>
              </a:rPr>
              <a:t> AU.</a:t>
            </a:r>
          </a:p>
          <a:p>
            <a:pPr lvl="0" algn="just"/>
            <a:r>
              <a:rPr lang="tr-TR" dirty="0" err="1" smtClean="0">
                <a:latin typeface="Times New Roman" pitchFamily="18" charset="0"/>
                <a:cs typeface="Times New Roman" pitchFamily="18" charset="0"/>
              </a:rPr>
              <a:t>World</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Health</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Organization</a:t>
            </a:r>
            <a:r>
              <a:rPr lang="tr-TR" dirty="0" smtClean="0">
                <a:latin typeface="Times New Roman" pitchFamily="18" charset="0"/>
                <a:cs typeface="Times New Roman" pitchFamily="18" charset="0"/>
              </a:rPr>
              <a:t>. (2002). </a:t>
            </a:r>
            <a:r>
              <a:rPr lang="tr-TR" dirty="0" err="1" smtClean="0">
                <a:latin typeface="Times New Roman" pitchFamily="18" charset="0"/>
                <a:cs typeface="Times New Roman" pitchFamily="18" charset="0"/>
              </a:rPr>
              <a:t>Sexual</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Health</a:t>
            </a:r>
            <a:r>
              <a:rPr lang="tr-TR" dirty="0" smtClean="0">
                <a:latin typeface="Times New Roman" pitchFamily="18" charset="0"/>
                <a:cs typeface="Times New Roman" pitchFamily="18" charset="0"/>
              </a:rPr>
              <a:t>. </a:t>
            </a:r>
            <a:r>
              <a:rPr lang="tr-TR" u="sng" dirty="0" smtClean="0">
                <a:latin typeface="Times New Roman" pitchFamily="18" charset="0"/>
                <a:cs typeface="Times New Roman" pitchFamily="18" charset="0"/>
                <a:hlinkClick r:id="rId2"/>
              </a:rPr>
              <a:t>http://www.</a:t>
            </a:r>
            <a:r>
              <a:rPr lang="tr-TR" u="sng" dirty="0" err="1" smtClean="0">
                <a:latin typeface="Times New Roman" pitchFamily="18" charset="0"/>
                <a:cs typeface="Times New Roman" pitchFamily="18" charset="0"/>
                <a:hlinkClick r:id="rId2"/>
              </a:rPr>
              <a:t>who</a:t>
            </a:r>
            <a:r>
              <a:rPr lang="tr-TR" u="sng" dirty="0" smtClean="0">
                <a:latin typeface="Times New Roman" pitchFamily="18" charset="0"/>
                <a:cs typeface="Times New Roman" pitchFamily="18" charset="0"/>
                <a:hlinkClick r:id="rId2"/>
              </a:rPr>
              <a:t>.</a:t>
            </a:r>
            <a:r>
              <a:rPr lang="tr-TR" u="sng" dirty="0" err="1" smtClean="0">
                <a:latin typeface="Times New Roman" pitchFamily="18" charset="0"/>
                <a:cs typeface="Times New Roman" pitchFamily="18" charset="0"/>
                <a:hlinkClick r:id="rId2"/>
              </a:rPr>
              <a:t>int</a:t>
            </a:r>
            <a:r>
              <a:rPr lang="tr-TR" u="sng" dirty="0" smtClean="0">
                <a:latin typeface="Times New Roman" pitchFamily="18" charset="0"/>
                <a:cs typeface="Times New Roman" pitchFamily="18" charset="0"/>
                <a:hlinkClick r:id="rId2"/>
              </a:rPr>
              <a:t>./</a:t>
            </a:r>
            <a:r>
              <a:rPr lang="tr-TR" u="sng" dirty="0" err="1" smtClean="0">
                <a:latin typeface="Times New Roman" pitchFamily="18" charset="0"/>
                <a:cs typeface="Times New Roman" pitchFamily="18" charset="0"/>
                <a:hlinkClick r:id="rId2"/>
              </a:rPr>
              <a:t>reproductive</a:t>
            </a:r>
            <a:r>
              <a:rPr lang="tr-TR" u="sng" dirty="0" smtClean="0">
                <a:latin typeface="Times New Roman" pitchFamily="18" charset="0"/>
                <a:cs typeface="Times New Roman" pitchFamily="18" charset="0"/>
                <a:hlinkClick r:id="rId2"/>
              </a:rPr>
              <a:t>-</a:t>
            </a:r>
            <a:r>
              <a:rPr lang="tr-TR" u="sng" dirty="0" err="1" smtClean="0">
                <a:latin typeface="Times New Roman" pitchFamily="18" charset="0"/>
                <a:cs typeface="Times New Roman" pitchFamily="18" charset="0"/>
                <a:hlinkClick r:id="rId2"/>
              </a:rPr>
              <a:t>health</a:t>
            </a:r>
            <a:r>
              <a:rPr lang="tr-TR" u="sng" dirty="0" smtClean="0">
                <a:latin typeface="Times New Roman" pitchFamily="18" charset="0"/>
                <a:cs typeface="Times New Roman" pitchFamily="18" charset="0"/>
                <a:hlinkClick r:id="rId2"/>
              </a:rPr>
              <a:t>/</a:t>
            </a:r>
            <a:r>
              <a:rPr lang="tr-TR" u="sng" dirty="0" err="1" smtClean="0">
                <a:latin typeface="Times New Roman" pitchFamily="18" charset="0"/>
                <a:cs typeface="Times New Roman" pitchFamily="18" charset="0"/>
                <a:hlinkClick r:id="rId2"/>
              </a:rPr>
              <a:t>gender</a:t>
            </a:r>
            <a:r>
              <a:rPr lang="tr-TR" u="sng" dirty="0" smtClean="0">
                <a:latin typeface="Times New Roman" pitchFamily="18" charset="0"/>
                <a:cs typeface="Times New Roman" pitchFamily="18" charset="0"/>
                <a:hlinkClick r:id="rId2"/>
              </a:rPr>
              <a:t>/</a:t>
            </a:r>
            <a:r>
              <a:rPr lang="tr-TR" u="sng" dirty="0" err="1" smtClean="0">
                <a:latin typeface="Times New Roman" pitchFamily="18" charset="0"/>
                <a:cs typeface="Times New Roman" pitchFamily="18" charset="0"/>
                <a:hlinkClick r:id="rId2"/>
              </a:rPr>
              <a:t>sexualhealth</a:t>
            </a:r>
            <a:r>
              <a:rPr lang="tr-TR" u="sng" dirty="0" smtClean="0">
                <a:latin typeface="Times New Roman" pitchFamily="18" charset="0"/>
                <a:cs typeface="Times New Roman" pitchFamily="18" charset="0"/>
                <a:hlinkClick r:id="rId2"/>
              </a:rPr>
              <a:t>.html</a:t>
            </a:r>
            <a:r>
              <a:rPr lang="tr-TR" u="sng" dirty="0" smtClean="0">
                <a:latin typeface="Times New Roman" pitchFamily="18" charset="0"/>
                <a:cs typeface="Times New Roman" pitchFamily="18" charset="0"/>
              </a:rPr>
              <a:t>.</a:t>
            </a:r>
          </a:p>
          <a:p>
            <a:pPr algn="just">
              <a:buNone/>
            </a:pPr>
            <a:endParaRPr lang="tr-TR" dirty="0" smtClean="0">
              <a:latin typeface="Times New Roman" pitchFamily="18" charset="0"/>
              <a:cs typeface="Times New Roman" pitchFamily="18" charset="0"/>
            </a:endParaRPr>
          </a:p>
          <a:p>
            <a:pPr lvl="0" algn="just"/>
            <a:endParaRPr lang="tr-TR"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lnSpc>
                <a:spcPct val="150000"/>
              </a:lnSpc>
            </a:pPr>
            <a:r>
              <a:rPr lang="tr-TR" sz="3200" dirty="0" smtClean="0">
                <a:latin typeface="Times New Roman" pitchFamily="18" charset="0"/>
                <a:cs typeface="Times New Roman" pitchFamily="18" charset="0"/>
              </a:rPr>
              <a:t>Dünya Sağlık Örgütü’ ne göre </a:t>
            </a:r>
            <a:r>
              <a:rPr lang="tr-TR" sz="3200" dirty="0" smtClean="0">
                <a:solidFill>
                  <a:srgbClr val="FF0000"/>
                </a:solidFill>
                <a:latin typeface="Times New Roman" pitchFamily="18" charset="0"/>
                <a:cs typeface="Times New Roman" pitchFamily="18" charset="0"/>
              </a:rPr>
              <a:t>cinsel sağlık</a:t>
            </a:r>
            <a:r>
              <a:rPr lang="tr-TR" sz="3200" dirty="0" smtClean="0">
                <a:latin typeface="Times New Roman" pitchFamily="18" charset="0"/>
                <a:cs typeface="Times New Roman" pitchFamily="18" charset="0"/>
              </a:rPr>
              <a:t>;  cinsel bir varlık olarak insanın sadece bedensel değil; duygusal, düşünsel ve toplumsal bütünlüğü sağlayan, kişilik gelişimi, iletişim ve sevginin paylaşımını olumlu yönde zenginleştiren ve arttıran sağlıklılık halidir. </a:t>
            </a:r>
          </a:p>
          <a:p>
            <a:pPr algn="just">
              <a:lnSpc>
                <a:spcPct val="150000"/>
              </a:lnSpc>
            </a:pPr>
            <a:endParaRPr lang="tr-TR" sz="32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838200" y="679270"/>
            <a:ext cx="10515600" cy="5497694"/>
          </a:xfrm>
        </p:spPr>
        <p:txBody>
          <a:bodyPr/>
          <a:lstStyle/>
          <a:p>
            <a:pPr algn="just">
              <a:lnSpc>
                <a:spcPct val="150000"/>
              </a:lnSpc>
            </a:pPr>
            <a:r>
              <a:rPr lang="tr-TR" dirty="0" smtClean="0">
                <a:solidFill>
                  <a:srgbClr val="FF0000"/>
                </a:solidFill>
                <a:latin typeface="Times New Roman" pitchFamily="18" charset="0"/>
                <a:cs typeface="Times New Roman" pitchFamily="18" charset="0"/>
              </a:rPr>
              <a:t>Cinsel Kimlik</a:t>
            </a:r>
            <a:r>
              <a:rPr lang="tr-TR" dirty="0" smtClean="0">
                <a:latin typeface="Times New Roman" pitchFamily="18" charset="0"/>
                <a:cs typeface="Times New Roman" pitchFamily="18" charset="0"/>
              </a:rPr>
              <a:t>: Kişinin kendini erkek veya kadın olarak algılamasıdır. Cinsel kimliğin biyolojik bileşeni daha fazla olmakla birlikte, sosyal ve kültürel normları da içermektedir</a:t>
            </a:r>
            <a:r>
              <a:rPr lang="tr-TR" dirty="0" smtClean="0"/>
              <a:t>. </a:t>
            </a:r>
          </a:p>
        </p:txBody>
      </p:sp>
      <p:pic>
        <p:nvPicPr>
          <p:cNvPr id="4" name="3 Resim" descr="indir (6).jfif"/>
          <p:cNvPicPr>
            <a:picLocks noChangeAspect="1"/>
          </p:cNvPicPr>
          <p:nvPr/>
        </p:nvPicPr>
        <p:blipFill>
          <a:blip r:embed="rId2" cstate="print"/>
          <a:stretch>
            <a:fillRect/>
          </a:stretch>
        </p:blipFill>
        <p:spPr>
          <a:xfrm>
            <a:off x="2246811" y="3158353"/>
            <a:ext cx="7981405" cy="2915876"/>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838200" y="1476103"/>
            <a:ext cx="10515600" cy="4700859"/>
          </a:xfrm>
        </p:spPr>
        <p:txBody>
          <a:bodyPr>
            <a:normAutofit/>
          </a:bodyPr>
          <a:lstStyle/>
          <a:p>
            <a:pPr algn="just">
              <a:lnSpc>
                <a:spcPct val="150000"/>
              </a:lnSpc>
            </a:pPr>
            <a:r>
              <a:rPr lang="tr-TR" sz="3200" dirty="0" smtClean="0">
                <a:solidFill>
                  <a:srgbClr val="FF0000"/>
                </a:solidFill>
                <a:latin typeface="Times New Roman" pitchFamily="18" charset="0"/>
                <a:cs typeface="Times New Roman" pitchFamily="18" charset="0"/>
              </a:rPr>
              <a:t>Beden İmajı: </a:t>
            </a:r>
            <a:r>
              <a:rPr lang="tr-TR" sz="3200" dirty="0" smtClean="0">
                <a:latin typeface="Times New Roman" pitchFamily="18" charset="0"/>
                <a:cs typeface="Times New Roman" pitchFamily="18" charset="0"/>
              </a:rPr>
              <a:t>Kişinin benliğinin bir parçasıdır ve değişkendir. Gebelik, yaş, travma, hastalık vb. kişinin fonksiyonlarını etkilediği için, beden imajını da etkiler. Kişinin kendi vücudu hakkındaki düşünceleri, cinselliğiyle ilişkilidir. Kişi kendi vücuduyla mutluysa, seksüel aktiviteden de zevk alır.   </a:t>
            </a:r>
            <a:endParaRPr lang="tr-TR"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lnSpc>
                <a:spcPct val="150000"/>
              </a:lnSpc>
            </a:pPr>
            <a:r>
              <a:rPr lang="tr-TR" b="1" dirty="0" smtClean="0">
                <a:solidFill>
                  <a:srgbClr val="FF0000"/>
                </a:solidFill>
                <a:latin typeface="Times New Roman" pitchFamily="18" charset="0"/>
                <a:cs typeface="Times New Roman" pitchFamily="18" charset="0"/>
              </a:rPr>
              <a:t>Cinsiyet Rol Davranışı:</a:t>
            </a:r>
            <a:r>
              <a:rPr lang="tr-TR" dirty="0" smtClean="0">
                <a:solidFill>
                  <a:srgbClr val="FF0000"/>
                </a:solidFill>
                <a:latin typeface="Times New Roman" pitchFamily="18" charset="0"/>
                <a:cs typeface="Times New Roman" pitchFamily="18" charset="0"/>
              </a:rPr>
              <a:t> </a:t>
            </a:r>
            <a:r>
              <a:rPr lang="tr-TR" dirty="0" smtClean="0">
                <a:latin typeface="Times New Roman" pitchFamily="18" charset="0"/>
                <a:cs typeface="Times New Roman" pitchFamily="18" charset="0"/>
              </a:rPr>
              <a:t>Cinsiyete özgü davranışlardır. Her toplum kadın ve erkeklerin rollerini tanımlamakta; erkek çocukları erkeksi (</a:t>
            </a:r>
            <a:r>
              <a:rPr lang="tr-TR" dirty="0" err="1" smtClean="0">
                <a:latin typeface="Times New Roman" pitchFamily="18" charset="0"/>
                <a:cs typeface="Times New Roman" pitchFamily="18" charset="0"/>
              </a:rPr>
              <a:t>maskülen</a:t>
            </a:r>
            <a:r>
              <a:rPr lang="tr-TR" dirty="0" smtClean="0">
                <a:latin typeface="Times New Roman" pitchFamily="18" charset="0"/>
                <a:cs typeface="Times New Roman" pitchFamily="18" charset="0"/>
              </a:rPr>
              <a:t>) davranışlar, kız çocuklarını kadınsı (</a:t>
            </a:r>
            <a:r>
              <a:rPr lang="tr-TR" dirty="0" err="1" smtClean="0">
                <a:latin typeface="Times New Roman" pitchFamily="18" charset="0"/>
                <a:cs typeface="Times New Roman" pitchFamily="18" charset="0"/>
              </a:rPr>
              <a:t>feminen</a:t>
            </a:r>
            <a:r>
              <a:rPr lang="tr-TR" dirty="0" smtClean="0">
                <a:latin typeface="Times New Roman" pitchFamily="18" charset="0"/>
                <a:cs typeface="Times New Roman" pitchFamily="18" charset="0"/>
              </a:rPr>
              <a:t>) davranışlar kazanmaları için desteklemektedir. </a:t>
            </a:r>
          </a:p>
          <a:p>
            <a:pPr algn="just">
              <a:lnSpc>
                <a:spcPct val="150000"/>
              </a:lnSpc>
            </a:pP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838200" y="770709"/>
            <a:ext cx="10515600" cy="5406254"/>
          </a:xfrm>
        </p:spPr>
        <p:txBody>
          <a:bodyPr>
            <a:normAutofit fontScale="85000" lnSpcReduction="10000"/>
          </a:bodyPr>
          <a:lstStyle/>
          <a:p>
            <a:pPr algn="just">
              <a:lnSpc>
                <a:spcPct val="150000"/>
              </a:lnSpc>
              <a:buNone/>
            </a:pPr>
            <a:r>
              <a:rPr lang="tr-TR" b="1" dirty="0" smtClean="0">
                <a:solidFill>
                  <a:srgbClr val="FF0000"/>
                </a:solidFill>
                <a:latin typeface="Times New Roman" pitchFamily="18" charset="0"/>
                <a:cs typeface="Times New Roman" pitchFamily="18" charset="0"/>
              </a:rPr>
              <a:t>Cinsel Yönelim</a:t>
            </a:r>
            <a:r>
              <a:rPr lang="tr-TR" b="1" dirty="0" smtClean="0">
                <a:latin typeface="Times New Roman" pitchFamily="18" charset="0"/>
                <a:cs typeface="Times New Roman" pitchFamily="18" charset="0"/>
              </a:rPr>
              <a:t>:</a:t>
            </a:r>
            <a:r>
              <a:rPr lang="tr-TR" dirty="0" smtClean="0">
                <a:latin typeface="Times New Roman" pitchFamily="18" charset="0"/>
                <a:cs typeface="Times New Roman" pitchFamily="18" charset="0"/>
              </a:rPr>
              <a:t> Diğer insanlara (farklı cinsiyet, aynı cinsiyet ya da her iki cinsiyet) karşı hissedilen duygusal, romantik ve cinsel çekiciliktir. Cinsel yönelim üç şekilde olmaktadır:</a:t>
            </a:r>
          </a:p>
          <a:p>
            <a:pPr lvl="0" algn="just">
              <a:lnSpc>
                <a:spcPct val="150000"/>
              </a:lnSpc>
            </a:pPr>
            <a:r>
              <a:rPr lang="tr-TR" dirty="0" smtClean="0">
                <a:latin typeface="Times New Roman" pitchFamily="18" charset="0"/>
                <a:cs typeface="Times New Roman" pitchFamily="18" charset="0"/>
              </a:rPr>
              <a:t>Heteroseksüellik:  Kişinin karşı cinsiyetten birine yönelmesi.</a:t>
            </a:r>
          </a:p>
          <a:p>
            <a:pPr lvl="0" algn="just">
              <a:lnSpc>
                <a:spcPct val="150000"/>
              </a:lnSpc>
            </a:pPr>
            <a:r>
              <a:rPr lang="tr-TR" dirty="0" smtClean="0">
                <a:latin typeface="Times New Roman" pitchFamily="18" charset="0"/>
                <a:cs typeface="Times New Roman" pitchFamily="18" charset="0"/>
              </a:rPr>
              <a:t>Homoseksüellik (Eşcinsellik):  Kişinin kendi cinsiyetinden birine yönelmesi.</a:t>
            </a:r>
          </a:p>
          <a:p>
            <a:pPr algn="just">
              <a:lnSpc>
                <a:spcPct val="150000"/>
              </a:lnSpc>
            </a:pPr>
            <a:r>
              <a:rPr lang="tr-TR" dirty="0" err="1" smtClean="0">
                <a:latin typeface="Times New Roman" pitchFamily="18" charset="0"/>
                <a:cs typeface="Times New Roman" pitchFamily="18" charset="0"/>
              </a:rPr>
              <a:t>Biseksüellik</a:t>
            </a:r>
            <a:r>
              <a:rPr lang="tr-TR" dirty="0" smtClean="0">
                <a:latin typeface="Times New Roman" pitchFamily="18" charset="0"/>
                <a:cs typeface="Times New Roman" pitchFamily="18" charset="0"/>
              </a:rPr>
              <a:t>:  Kişinin her iki cinsiyete yönelmesi</a:t>
            </a:r>
          </a:p>
          <a:p>
            <a:pPr algn="just">
              <a:lnSpc>
                <a:spcPct val="150000"/>
              </a:lnSpc>
            </a:pPr>
            <a:endParaRPr lang="tr-TR" dirty="0" smtClean="0">
              <a:latin typeface="Times New Roman" pitchFamily="18" charset="0"/>
              <a:cs typeface="Times New Roman" pitchFamily="18" charset="0"/>
            </a:endParaRPr>
          </a:p>
          <a:p>
            <a:pPr algn="just">
              <a:lnSpc>
                <a:spcPct val="150000"/>
              </a:lnSpc>
              <a:buNone/>
            </a:pPr>
            <a:r>
              <a:rPr lang="tr-TR" u="sng" dirty="0" smtClean="0">
                <a:solidFill>
                  <a:srgbClr val="FF0000"/>
                </a:solidFill>
                <a:latin typeface="Times New Roman" pitchFamily="18" charset="0"/>
                <a:cs typeface="Times New Roman" pitchFamily="18" charset="0"/>
              </a:rPr>
              <a:t>Bireyin cinsel yönelimi dikkate alınarak ve önyargısız bir tutumla bakım verilmelidir.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Times New Roman" panose="02020603050405020304" pitchFamily="18" charset="0"/>
                <a:cs typeface="Times New Roman" panose="02020603050405020304" pitchFamily="18" charset="0"/>
              </a:rPr>
              <a:t>Gelişim Evrelerine Göre Cinsellik Özellikleri</a:t>
            </a:r>
            <a:endParaRPr lang="tr-TR" dirty="0"/>
          </a:p>
        </p:txBody>
      </p:sp>
      <p:sp>
        <p:nvSpPr>
          <p:cNvPr id="4" name="3 İçerik Yer Tutucusu"/>
          <p:cNvSpPr>
            <a:spLocks noGrp="1"/>
          </p:cNvSpPr>
          <p:nvPr>
            <p:ph sz="half" idx="1"/>
          </p:nvPr>
        </p:nvSpPr>
        <p:spPr/>
        <p:txBody>
          <a:bodyPr/>
          <a:lstStyle/>
          <a:p>
            <a:pPr>
              <a:lnSpc>
                <a:spcPct val="150000"/>
              </a:lnSpc>
            </a:pPr>
            <a:r>
              <a:rPr lang="tr-TR" dirty="0" smtClean="0">
                <a:solidFill>
                  <a:srgbClr val="FF0000"/>
                </a:solidFill>
                <a:latin typeface="Times New Roman" pitchFamily="18" charset="0"/>
                <a:cs typeface="Times New Roman" pitchFamily="18" charset="0"/>
              </a:rPr>
              <a:t>Bebeklik: Doğum- İlk 18 ay</a:t>
            </a:r>
          </a:p>
          <a:p>
            <a:pPr>
              <a:lnSpc>
                <a:spcPct val="150000"/>
              </a:lnSpc>
            </a:pPr>
            <a:r>
              <a:rPr lang="tr-TR" dirty="0" smtClean="0">
                <a:latin typeface="Times New Roman" pitchFamily="18" charset="0"/>
                <a:cs typeface="Times New Roman" pitchFamily="18" charset="0"/>
              </a:rPr>
              <a:t>Erkek ya da kadın cinsel organlar</a:t>
            </a:r>
          </a:p>
          <a:p>
            <a:pPr>
              <a:lnSpc>
                <a:spcPct val="150000"/>
              </a:lnSpc>
            </a:pPr>
            <a:r>
              <a:rPr lang="tr-TR" dirty="0" smtClean="0">
                <a:latin typeface="Times New Roman" pitchFamily="18" charset="0"/>
                <a:cs typeface="Times New Roman" pitchFamily="18" charset="0"/>
              </a:rPr>
              <a:t>Kendini diğerlerinden ayırt etme</a:t>
            </a:r>
          </a:p>
          <a:p>
            <a:pPr>
              <a:lnSpc>
                <a:spcPct val="150000"/>
              </a:lnSpc>
            </a:pPr>
            <a:r>
              <a:rPr lang="tr-TR" dirty="0" smtClean="0">
                <a:latin typeface="Times New Roman" pitchFamily="18" charset="0"/>
                <a:cs typeface="Times New Roman" pitchFamily="18" charset="0"/>
              </a:rPr>
              <a:t>Dış </a:t>
            </a:r>
            <a:r>
              <a:rPr lang="tr-TR" dirty="0" err="1" smtClean="0">
                <a:latin typeface="Times New Roman" pitchFamily="18" charset="0"/>
                <a:cs typeface="Times New Roman" pitchFamily="18" charset="0"/>
              </a:rPr>
              <a:t>genital</a:t>
            </a:r>
            <a:r>
              <a:rPr lang="tr-TR" dirty="0" smtClean="0">
                <a:latin typeface="Times New Roman" pitchFamily="18" charset="0"/>
                <a:cs typeface="Times New Roman" pitchFamily="18" charset="0"/>
              </a:rPr>
              <a:t> organlar dokunmaya karşı duyarlı (!)</a:t>
            </a:r>
          </a:p>
          <a:p>
            <a:pPr lvl="1"/>
            <a:endParaRPr lang="tr-TR" dirty="0"/>
          </a:p>
        </p:txBody>
      </p:sp>
      <p:pic>
        <p:nvPicPr>
          <p:cNvPr id="6" name="5 İçerik Yer Tutucusu" descr="images.jfif"/>
          <p:cNvPicPr>
            <a:picLocks noGrp="1" noChangeAspect="1"/>
          </p:cNvPicPr>
          <p:nvPr>
            <p:ph sz="half" idx="2"/>
          </p:nvPr>
        </p:nvPicPr>
        <p:blipFill>
          <a:blip r:embed="rId2" cstate="print"/>
          <a:stretch>
            <a:fillRect/>
          </a:stretch>
        </p:blipFill>
        <p:spPr>
          <a:xfrm>
            <a:off x="6492240" y="1854925"/>
            <a:ext cx="5238205" cy="4376057"/>
          </a:xfrm>
        </p:spPr>
      </p:pic>
    </p:spTree>
    <p:extLst>
      <p:ext uri="{BB962C8B-B14F-4D97-AF65-F5344CB8AC3E}">
        <p14:creationId xmlns="" xmlns:p14="http://schemas.microsoft.com/office/powerpoint/2010/main" val="12428589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Times New Roman" panose="02020603050405020304" pitchFamily="18" charset="0"/>
                <a:cs typeface="Times New Roman" panose="02020603050405020304" pitchFamily="18" charset="0"/>
              </a:rPr>
              <a:t>Gelişim Evrelerine Göre Cinsellik Özellikleri</a:t>
            </a:r>
            <a:endParaRPr lang="tr-TR" dirty="0"/>
          </a:p>
        </p:txBody>
      </p:sp>
      <p:sp>
        <p:nvSpPr>
          <p:cNvPr id="5" name="4 İçerik Yer Tutucusu"/>
          <p:cNvSpPr>
            <a:spLocks noGrp="1"/>
          </p:cNvSpPr>
          <p:nvPr>
            <p:ph idx="1"/>
          </p:nvPr>
        </p:nvSpPr>
        <p:spPr/>
        <p:txBody>
          <a:bodyPr>
            <a:normAutofit/>
          </a:bodyPr>
          <a:lstStyle/>
          <a:p>
            <a:pPr>
              <a:lnSpc>
                <a:spcPct val="150000"/>
              </a:lnSpc>
            </a:pPr>
            <a:r>
              <a:rPr lang="tr-TR" dirty="0" smtClean="0">
                <a:solidFill>
                  <a:srgbClr val="FF0000"/>
                </a:solidFill>
                <a:latin typeface="Times New Roman" pitchFamily="18" charset="0"/>
                <a:cs typeface="Times New Roman" pitchFamily="18" charset="0"/>
              </a:rPr>
              <a:t>1-3 Yaş</a:t>
            </a:r>
          </a:p>
          <a:p>
            <a:pPr>
              <a:lnSpc>
                <a:spcPct val="150000"/>
              </a:lnSpc>
            </a:pPr>
            <a:r>
              <a:rPr lang="tr-TR" dirty="0" smtClean="0">
                <a:latin typeface="Times New Roman" pitchFamily="18" charset="0"/>
                <a:cs typeface="Times New Roman" pitchFamily="18" charset="0"/>
              </a:rPr>
              <a:t>Cinsel kimlik gelişimi devam eder.</a:t>
            </a:r>
          </a:p>
          <a:p>
            <a:pPr>
              <a:lnSpc>
                <a:spcPct val="150000"/>
              </a:lnSpc>
            </a:pPr>
            <a:r>
              <a:rPr lang="tr-TR" dirty="0" smtClean="0">
                <a:latin typeface="Times New Roman" pitchFamily="18" charset="0"/>
                <a:cs typeface="Times New Roman" pitchFamily="18" charset="0"/>
              </a:rPr>
              <a:t>Vücudunu araştırması ve </a:t>
            </a:r>
            <a:r>
              <a:rPr lang="tr-TR" dirty="0" err="1" smtClean="0">
                <a:latin typeface="Times New Roman" pitchFamily="18" charset="0"/>
                <a:cs typeface="Times New Roman" pitchFamily="18" charset="0"/>
              </a:rPr>
              <a:t>genital</a:t>
            </a:r>
            <a:r>
              <a:rPr lang="tr-TR" dirty="0" smtClean="0">
                <a:latin typeface="Times New Roman" pitchFamily="18" charset="0"/>
                <a:cs typeface="Times New Roman" pitchFamily="18" charset="0"/>
              </a:rPr>
              <a:t> organları okşaması normaldir.</a:t>
            </a:r>
          </a:p>
          <a:p>
            <a:pPr>
              <a:lnSpc>
                <a:spcPct val="150000"/>
              </a:lnSpc>
            </a:pPr>
            <a:r>
              <a:rPr lang="tr-TR" dirty="0" smtClean="0">
                <a:latin typeface="Times New Roman" pitchFamily="18" charset="0"/>
                <a:cs typeface="Times New Roman" pitchFamily="18" charset="0"/>
              </a:rPr>
              <a:t>Kendi cinselliğini ifade etmeye çalışır.</a:t>
            </a:r>
            <a:endParaRPr lang="tr-TR" dirty="0">
              <a:latin typeface="Times New Roman" pitchFamily="18" charset="0"/>
              <a:cs typeface="Times New Roman" pitchFamily="18" charset="0"/>
            </a:endParaRPr>
          </a:p>
        </p:txBody>
      </p:sp>
    </p:spTree>
    <p:extLst>
      <p:ext uri="{BB962C8B-B14F-4D97-AF65-F5344CB8AC3E}">
        <p14:creationId xmlns="" xmlns:p14="http://schemas.microsoft.com/office/powerpoint/2010/main" val="124285893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221</TotalTime>
  <Words>675</Words>
  <Application>Microsoft Office PowerPoint</Application>
  <PresentationFormat>Özel</PresentationFormat>
  <Paragraphs>86</Paragraphs>
  <Slides>22</Slides>
  <Notes>0</Notes>
  <HiddenSlides>0</HiddenSlides>
  <MMClips>0</MMClips>
  <ScaleCrop>false</ScaleCrop>
  <HeadingPairs>
    <vt:vector size="4" baseType="variant">
      <vt:variant>
        <vt:lpstr>Tema</vt:lpstr>
      </vt:variant>
      <vt:variant>
        <vt:i4>1</vt:i4>
      </vt:variant>
      <vt:variant>
        <vt:lpstr>Slayt Başlıkları</vt:lpstr>
      </vt:variant>
      <vt:variant>
        <vt:i4>22</vt:i4>
      </vt:variant>
    </vt:vector>
  </HeadingPairs>
  <TitlesOfParts>
    <vt:vector size="23" baseType="lpstr">
      <vt:lpstr>Office Teması</vt:lpstr>
      <vt:lpstr>Cinsellik </vt:lpstr>
      <vt:lpstr>Slayt 2</vt:lpstr>
      <vt:lpstr>Slayt 3</vt:lpstr>
      <vt:lpstr>Slayt 4</vt:lpstr>
      <vt:lpstr>Slayt 5</vt:lpstr>
      <vt:lpstr>Slayt 6</vt:lpstr>
      <vt:lpstr>Slayt 7</vt:lpstr>
      <vt:lpstr>Gelişim Evrelerine Göre Cinsellik Özellikleri</vt:lpstr>
      <vt:lpstr>Gelişim Evrelerine Göre Cinsellik Özellikleri</vt:lpstr>
      <vt:lpstr>Gelişim Evrelerine Göre Cinsellik Özellikleri</vt:lpstr>
      <vt:lpstr>Gelişim Evrelerine Göre Cinsellik Özellikleri</vt:lpstr>
      <vt:lpstr>Gelişim Evrelerine Göre Cinsellik Özellikleri</vt:lpstr>
      <vt:lpstr>Gelişim Evrelerine Göre Cinsellik Özellikleri</vt:lpstr>
      <vt:lpstr>Gelişim Evrelerine Göre Cinsellik Özellikleri</vt:lpstr>
      <vt:lpstr>Gelişim Evrelerine Göre Cinsellik Özellikleri</vt:lpstr>
      <vt:lpstr>Cinselliğe Etki Eden Faktörler</vt:lpstr>
      <vt:lpstr>Cinsel Fonksiyonu Etkileyen Faktörler</vt:lpstr>
      <vt:lpstr>Cinsellik ve Hemşirelik </vt:lpstr>
      <vt:lpstr>Cinsellik ve Hemşirelik </vt:lpstr>
      <vt:lpstr>Slayt 20</vt:lpstr>
      <vt:lpstr>Slayt 21</vt:lpstr>
      <vt:lpstr>Kaynaklar</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Temel İnsan Gereksinimleri ve Cinsellik</dc:title>
  <dc:creator>HEMŞİRELİK FK</dc:creator>
  <cp:lastModifiedBy>Kemal Toprak KILIÇ</cp:lastModifiedBy>
  <cp:revision>13</cp:revision>
  <dcterms:created xsi:type="dcterms:W3CDTF">2020-02-07T08:57:43Z</dcterms:created>
  <dcterms:modified xsi:type="dcterms:W3CDTF">2020-03-18T19:49:20Z</dcterms:modified>
</cp:coreProperties>
</file>