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1"/>
  </p:notesMasterIdLst>
  <p:sldIdLst>
    <p:sldId id="435" r:id="rId2"/>
    <p:sldId id="438" r:id="rId3"/>
    <p:sldId id="439" r:id="rId4"/>
    <p:sldId id="443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9" r:id="rId20"/>
    <p:sldId id="280" r:id="rId21"/>
    <p:sldId id="282" r:id="rId22"/>
    <p:sldId id="284" r:id="rId23"/>
    <p:sldId id="286" r:id="rId24"/>
    <p:sldId id="287" r:id="rId25"/>
    <p:sldId id="288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446" r:id="rId35"/>
    <p:sldId id="444" r:id="rId36"/>
    <p:sldId id="300" r:id="rId37"/>
    <p:sldId id="301" r:id="rId38"/>
    <p:sldId id="302" r:id="rId39"/>
    <p:sldId id="303" r:id="rId40"/>
    <p:sldId id="305" r:id="rId41"/>
    <p:sldId id="307" r:id="rId42"/>
    <p:sldId id="308" r:id="rId43"/>
    <p:sldId id="310" r:id="rId44"/>
    <p:sldId id="311" r:id="rId45"/>
    <p:sldId id="315" r:id="rId46"/>
    <p:sldId id="316" r:id="rId47"/>
    <p:sldId id="326" r:id="rId48"/>
    <p:sldId id="327" r:id="rId49"/>
    <p:sldId id="331" r:id="rId50"/>
    <p:sldId id="332" r:id="rId51"/>
    <p:sldId id="334" r:id="rId52"/>
    <p:sldId id="335" r:id="rId53"/>
    <p:sldId id="336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5" r:id="rId70"/>
    <p:sldId id="356" r:id="rId71"/>
    <p:sldId id="357" r:id="rId72"/>
    <p:sldId id="358" r:id="rId73"/>
    <p:sldId id="359" r:id="rId74"/>
    <p:sldId id="360" r:id="rId75"/>
    <p:sldId id="362" r:id="rId76"/>
    <p:sldId id="363" r:id="rId77"/>
    <p:sldId id="365" r:id="rId78"/>
    <p:sldId id="366" r:id="rId79"/>
    <p:sldId id="367" r:id="rId80"/>
    <p:sldId id="370" r:id="rId81"/>
    <p:sldId id="371" r:id="rId82"/>
    <p:sldId id="372" r:id="rId83"/>
    <p:sldId id="374" r:id="rId84"/>
    <p:sldId id="375" r:id="rId85"/>
    <p:sldId id="376" r:id="rId86"/>
    <p:sldId id="377" r:id="rId87"/>
    <p:sldId id="378" r:id="rId88"/>
    <p:sldId id="379" r:id="rId89"/>
    <p:sldId id="380" r:id="rId90"/>
    <p:sldId id="381" r:id="rId91"/>
    <p:sldId id="383" r:id="rId92"/>
    <p:sldId id="384" r:id="rId93"/>
    <p:sldId id="385" r:id="rId94"/>
    <p:sldId id="386" r:id="rId95"/>
    <p:sldId id="387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400" r:id="rId107"/>
    <p:sldId id="401" r:id="rId108"/>
    <p:sldId id="402" r:id="rId109"/>
    <p:sldId id="447" r:id="rId110"/>
    <p:sldId id="403" r:id="rId111"/>
    <p:sldId id="404" r:id="rId112"/>
    <p:sldId id="405" r:id="rId113"/>
    <p:sldId id="406" r:id="rId114"/>
    <p:sldId id="408" r:id="rId115"/>
    <p:sldId id="409" r:id="rId116"/>
    <p:sldId id="410" r:id="rId117"/>
    <p:sldId id="411" r:id="rId118"/>
    <p:sldId id="412" r:id="rId119"/>
    <p:sldId id="413" r:id="rId120"/>
    <p:sldId id="414" r:id="rId121"/>
    <p:sldId id="415" r:id="rId122"/>
    <p:sldId id="416" r:id="rId123"/>
    <p:sldId id="417" r:id="rId124"/>
    <p:sldId id="418" r:id="rId125"/>
    <p:sldId id="419" r:id="rId126"/>
    <p:sldId id="420" r:id="rId127"/>
    <p:sldId id="421" r:id="rId128"/>
    <p:sldId id="423" r:id="rId129"/>
    <p:sldId id="424" r:id="rId130"/>
    <p:sldId id="425" r:id="rId131"/>
    <p:sldId id="426" r:id="rId132"/>
    <p:sldId id="427" r:id="rId133"/>
    <p:sldId id="428" r:id="rId134"/>
    <p:sldId id="429" r:id="rId135"/>
    <p:sldId id="430" r:id="rId136"/>
    <p:sldId id="431" r:id="rId137"/>
    <p:sldId id="432" r:id="rId138"/>
    <p:sldId id="433" r:id="rId139"/>
    <p:sldId id="442" r:id="rId1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D0D0D0"/>
    <a:srgbClr val="CFCFCF"/>
    <a:srgbClr val="70876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notesMaster" Target="notesMasters/notesMaster1.xml"/><Relationship Id="rId142" Type="http://schemas.openxmlformats.org/officeDocument/2006/relationships/presProps" Target="presProps.xml"/><Relationship Id="rId143" Type="http://schemas.openxmlformats.org/officeDocument/2006/relationships/viewProps" Target="viewProps.xml"/><Relationship Id="rId144" Type="http://schemas.openxmlformats.org/officeDocument/2006/relationships/theme" Target="theme/theme1.xml"/><Relationship Id="rId1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7CA6C-F05A-43C8-9356-2ECE39CDA1C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642BD4-387D-4618-8E84-ADEC3A627263}">
      <dgm:prSet phldrT="[Metin]"/>
      <dgm:spPr/>
      <dgm:t>
        <a:bodyPr/>
        <a:lstStyle/>
        <a:p>
          <a:r>
            <a:rPr lang="tr-TR" dirty="0" smtClean="0"/>
            <a:t>Öğrenme</a:t>
          </a:r>
          <a:endParaRPr lang="tr-TR" dirty="0"/>
        </a:p>
      </dgm:t>
    </dgm:pt>
    <dgm:pt modelId="{5CBF9B1C-3506-4F65-8066-B7DA8185804E}" type="parTrans" cxnId="{F319628D-6A63-4C87-833B-34B315797D96}">
      <dgm:prSet/>
      <dgm:spPr/>
      <dgm:t>
        <a:bodyPr/>
        <a:lstStyle/>
        <a:p>
          <a:endParaRPr lang="tr-TR"/>
        </a:p>
      </dgm:t>
    </dgm:pt>
    <dgm:pt modelId="{BEB3487D-D703-46C7-83B0-215CFE66DAE7}" type="sibTrans" cxnId="{F319628D-6A63-4C87-833B-34B315797D96}">
      <dgm:prSet/>
      <dgm:spPr/>
      <dgm:t>
        <a:bodyPr/>
        <a:lstStyle/>
        <a:p>
          <a:endParaRPr lang="tr-TR"/>
        </a:p>
      </dgm:t>
    </dgm:pt>
    <dgm:pt modelId="{D0841973-4275-4B4A-B18F-40D7093CBE3C}">
      <dgm:prSet phldrT="[Metin]"/>
      <dgm:spPr/>
      <dgm:t>
        <a:bodyPr/>
        <a:lstStyle/>
        <a:p>
          <a:r>
            <a:rPr lang="tr-TR" dirty="0" smtClean="0"/>
            <a:t>Sosyal Etkileşim</a:t>
          </a:r>
          <a:endParaRPr lang="tr-TR" dirty="0"/>
        </a:p>
      </dgm:t>
    </dgm:pt>
    <dgm:pt modelId="{762E2594-AFC2-41C4-955B-917915EB97BF}" type="parTrans" cxnId="{116F7F25-E1A6-4008-A594-0822A5D2BE31}">
      <dgm:prSet/>
      <dgm:spPr/>
      <dgm:t>
        <a:bodyPr/>
        <a:lstStyle/>
        <a:p>
          <a:endParaRPr lang="tr-TR"/>
        </a:p>
      </dgm:t>
    </dgm:pt>
    <dgm:pt modelId="{AA375C2E-C0BD-4518-9B2E-C848A6580A09}" type="sibTrans" cxnId="{116F7F25-E1A6-4008-A594-0822A5D2BE31}">
      <dgm:prSet/>
      <dgm:spPr/>
      <dgm:t>
        <a:bodyPr/>
        <a:lstStyle/>
        <a:p>
          <a:endParaRPr lang="tr-TR"/>
        </a:p>
      </dgm:t>
    </dgm:pt>
    <dgm:pt modelId="{6E21E37C-C9ED-4342-84D7-F0BB12C76A77}">
      <dgm:prSet phldrT="[Metin]"/>
      <dgm:spPr/>
      <dgm:t>
        <a:bodyPr/>
        <a:lstStyle/>
        <a:p>
          <a:r>
            <a:rPr lang="tr-TR" dirty="0" smtClean="0"/>
            <a:t>Güvenlik </a:t>
          </a:r>
          <a:endParaRPr lang="tr-TR" dirty="0"/>
        </a:p>
      </dgm:t>
    </dgm:pt>
    <dgm:pt modelId="{9EDA2224-08C2-4171-BBC5-699DBD2376E7}" type="parTrans" cxnId="{F2923C50-09F8-4CA3-AE4E-F1F8F4892850}">
      <dgm:prSet/>
      <dgm:spPr/>
      <dgm:t>
        <a:bodyPr/>
        <a:lstStyle/>
        <a:p>
          <a:endParaRPr lang="tr-TR"/>
        </a:p>
      </dgm:t>
    </dgm:pt>
    <dgm:pt modelId="{22644B9E-A87A-4265-B20C-10E53F54B9D3}" type="sibTrans" cxnId="{F2923C50-09F8-4CA3-AE4E-F1F8F4892850}">
      <dgm:prSet/>
      <dgm:spPr/>
      <dgm:t>
        <a:bodyPr/>
        <a:lstStyle/>
        <a:p>
          <a:endParaRPr lang="tr-TR"/>
        </a:p>
      </dgm:t>
    </dgm:pt>
    <dgm:pt modelId="{1FB13AA2-CEED-4170-A4A2-C50B7DFE5085}" type="pres">
      <dgm:prSet presAssocID="{D4A7CA6C-F05A-43C8-9356-2ECE39CDA1C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70AE5CF-E2D1-48C9-AD34-148A5BC59232}" type="pres">
      <dgm:prSet presAssocID="{FF642BD4-387D-4618-8E84-ADEC3A627263}" presName="Accent1" presStyleCnt="0"/>
      <dgm:spPr/>
    </dgm:pt>
    <dgm:pt modelId="{5C9A4D74-815E-47BA-B440-5D48ECE77F71}" type="pres">
      <dgm:prSet presAssocID="{FF642BD4-387D-4618-8E84-ADEC3A627263}" presName="Accent" presStyleLbl="node1" presStyleIdx="0" presStyleCnt="3"/>
      <dgm:spPr>
        <a:solidFill>
          <a:schemeClr val="accent6">
            <a:lumMod val="75000"/>
          </a:schemeClr>
        </a:solidFill>
      </dgm:spPr>
    </dgm:pt>
    <dgm:pt modelId="{21BFE375-51FA-4858-AE9B-781CBAB11E14}" type="pres">
      <dgm:prSet presAssocID="{FF642BD4-387D-4618-8E84-ADEC3A62726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930C9-31E9-4356-BCBE-9C2F171B63B6}" type="pres">
      <dgm:prSet presAssocID="{D0841973-4275-4B4A-B18F-40D7093CBE3C}" presName="Accent2" presStyleCnt="0"/>
      <dgm:spPr/>
    </dgm:pt>
    <dgm:pt modelId="{5139AAF3-E20C-46B1-ABBF-254477CF6183}" type="pres">
      <dgm:prSet presAssocID="{D0841973-4275-4B4A-B18F-40D7093CBE3C}" presName="Accent" presStyleLbl="node1" presStyleIdx="1" presStyleCnt="3"/>
      <dgm:spPr>
        <a:solidFill>
          <a:schemeClr val="accent3">
            <a:lumMod val="75000"/>
          </a:schemeClr>
        </a:solidFill>
      </dgm:spPr>
    </dgm:pt>
    <dgm:pt modelId="{FA43A8B0-44DE-46CF-B91A-277B06854ECF}" type="pres">
      <dgm:prSet presAssocID="{D0841973-4275-4B4A-B18F-40D7093CBE3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3660C7-819D-40C4-B513-1A7A78435799}" type="pres">
      <dgm:prSet presAssocID="{6E21E37C-C9ED-4342-84D7-F0BB12C76A77}" presName="Accent3" presStyleCnt="0"/>
      <dgm:spPr/>
    </dgm:pt>
    <dgm:pt modelId="{D638C6D5-E116-4A12-9126-17ADDC95626C}" type="pres">
      <dgm:prSet presAssocID="{6E21E37C-C9ED-4342-84D7-F0BB12C76A77}" presName="Accent" presStyleLbl="node1" presStyleIdx="2" presStyleCnt="3"/>
      <dgm:spPr>
        <a:solidFill>
          <a:schemeClr val="accent4">
            <a:lumMod val="75000"/>
          </a:schemeClr>
        </a:solidFill>
      </dgm:spPr>
    </dgm:pt>
    <dgm:pt modelId="{72D8D5A4-C825-4BDC-812B-2413D38F83A7}" type="pres">
      <dgm:prSet presAssocID="{6E21E37C-C9ED-4342-84D7-F0BB12C76A7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6F7F25-E1A6-4008-A594-0822A5D2BE31}" srcId="{D4A7CA6C-F05A-43C8-9356-2ECE39CDA1CA}" destId="{D0841973-4275-4B4A-B18F-40D7093CBE3C}" srcOrd="1" destOrd="0" parTransId="{762E2594-AFC2-41C4-955B-917915EB97BF}" sibTransId="{AA375C2E-C0BD-4518-9B2E-C848A6580A09}"/>
    <dgm:cxn modelId="{988C7C37-D2DA-47A6-A354-6DA9E932AB98}" type="presOf" srcId="{6E21E37C-C9ED-4342-84D7-F0BB12C76A77}" destId="{72D8D5A4-C825-4BDC-812B-2413D38F83A7}" srcOrd="0" destOrd="0" presId="urn:microsoft.com/office/officeart/2009/layout/CircleArrowProcess"/>
    <dgm:cxn modelId="{B4C749F7-CA9E-4246-B7E3-75507DD6515B}" type="presOf" srcId="{D0841973-4275-4B4A-B18F-40D7093CBE3C}" destId="{FA43A8B0-44DE-46CF-B91A-277B06854ECF}" srcOrd="0" destOrd="0" presId="urn:microsoft.com/office/officeart/2009/layout/CircleArrowProcess"/>
    <dgm:cxn modelId="{1FEDA323-D079-4B04-A822-480FC59AB27B}" type="presOf" srcId="{FF642BD4-387D-4618-8E84-ADEC3A627263}" destId="{21BFE375-51FA-4858-AE9B-781CBAB11E14}" srcOrd="0" destOrd="0" presId="urn:microsoft.com/office/officeart/2009/layout/CircleArrowProcess"/>
    <dgm:cxn modelId="{F2923C50-09F8-4CA3-AE4E-F1F8F4892850}" srcId="{D4A7CA6C-F05A-43C8-9356-2ECE39CDA1CA}" destId="{6E21E37C-C9ED-4342-84D7-F0BB12C76A77}" srcOrd="2" destOrd="0" parTransId="{9EDA2224-08C2-4171-BBC5-699DBD2376E7}" sibTransId="{22644B9E-A87A-4265-B20C-10E53F54B9D3}"/>
    <dgm:cxn modelId="{F319628D-6A63-4C87-833B-34B315797D96}" srcId="{D4A7CA6C-F05A-43C8-9356-2ECE39CDA1CA}" destId="{FF642BD4-387D-4618-8E84-ADEC3A627263}" srcOrd="0" destOrd="0" parTransId="{5CBF9B1C-3506-4F65-8066-B7DA8185804E}" sibTransId="{BEB3487D-D703-46C7-83B0-215CFE66DAE7}"/>
    <dgm:cxn modelId="{CFA27142-5372-4E9A-B727-D8217BB12407}" type="presOf" srcId="{D4A7CA6C-F05A-43C8-9356-2ECE39CDA1CA}" destId="{1FB13AA2-CEED-4170-A4A2-C50B7DFE5085}" srcOrd="0" destOrd="0" presId="urn:microsoft.com/office/officeart/2009/layout/CircleArrowProcess"/>
    <dgm:cxn modelId="{F7C692CB-11E5-4DA1-A669-B7E78A37E82C}" type="presParOf" srcId="{1FB13AA2-CEED-4170-A4A2-C50B7DFE5085}" destId="{870AE5CF-E2D1-48C9-AD34-148A5BC59232}" srcOrd="0" destOrd="0" presId="urn:microsoft.com/office/officeart/2009/layout/CircleArrowProcess"/>
    <dgm:cxn modelId="{E94E1B4C-7AEA-4C53-B835-F380A015003C}" type="presParOf" srcId="{870AE5CF-E2D1-48C9-AD34-148A5BC59232}" destId="{5C9A4D74-815E-47BA-B440-5D48ECE77F71}" srcOrd="0" destOrd="0" presId="urn:microsoft.com/office/officeart/2009/layout/CircleArrowProcess"/>
    <dgm:cxn modelId="{9B579014-DDD6-4997-84A5-FDECC85D5811}" type="presParOf" srcId="{1FB13AA2-CEED-4170-A4A2-C50B7DFE5085}" destId="{21BFE375-51FA-4858-AE9B-781CBAB11E14}" srcOrd="1" destOrd="0" presId="urn:microsoft.com/office/officeart/2009/layout/CircleArrowProcess"/>
    <dgm:cxn modelId="{560D7689-DE95-43D5-80DA-134FFA06D7EC}" type="presParOf" srcId="{1FB13AA2-CEED-4170-A4A2-C50B7DFE5085}" destId="{FEF930C9-31E9-4356-BCBE-9C2F171B63B6}" srcOrd="2" destOrd="0" presId="urn:microsoft.com/office/officeart/2009/layout/CircleArrowProcess"/>
    <dgm:cxn modelId="{DE90BBD3-5410-4A4C-BEF2-AB9AA2D44789}" type="presParOf" srcId="{FEF930C9-31E9-4356-BCBE-9C2F171B63B6}" destId="{5139AAF3-E20C-46B1-ABBF-254477CF6183}" srcOrd="0" destOrd="0" presId="urn:microsoft.com/office/officeart/2009/layout/CircleArrowProcess"/>
    <dgm:cxn modelId="{A1AB8362-D2B2-4CF3-8AAB-042183D3FA37}" type="presParOf" srcId="{1FB13AA2-CEED-4170-A4A2-C50B7DFE5085}" destId="{FA43A8B0-44DE-46CF-B91A-277B06854ECF}" srcOrd="3" destOrd="0" presId="urn:microsoft.com/office/officeart/2009/layout/CircleArrowProcess"/>
    <dgm:cxn modelId="{F31DC66E-0B24-4C71-83F7-95465A72F22B}" type="presParOf" srcId="{1FB13AA2-CEED-4170-A4A2-C50B7DFE5085}" destId="{6E3660C7-819D-40C4-B513-1A7A78435799}" srcOrd="4" destOrd="0" presId="urn:microsoft.com/office/officeart/2009/layout/CircleArrowProcess"/>
    <dgm:cxn modelId="{7E1F15F4-9364-4A03-9AB4-A216F6234DEB}" type="presParOf" srcId="{6E3660C7-819D-40C4-B513-1A7A78435799}" destId="{D638C6D5-E116-4A12-9126-17ADDC95626C}" srcOrd="0" destOrd="0" presId="urn:microsoft.com/office/officeart/2009/layout/CircleArrowProcess"/>
    <dgm:cxn modelId="{9F438BE0-387B-4E9B-B17A-1BE1AF160869}" type="presParOf" srcId="{1FB13AA2-CEED-4170-A4A2-C50B7DFE5085}" destId="{72D8D5A4-C825-4BDC-812B-2413D38F83A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E5CB8-5695-4707-9316-98479BDF03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482F15-71DE-42BB-AC27-CD4F0B5DCEE2}">
      <dgm:prSet phldrT="[Metin]"/>
      <dgm:spPr/>
      <dgm:t>
        <a:bodyPr/>
        <a:lstStyle/>
        <a:p>
          <a:r>
            <a:rPr lang="tr-TR" dirty="0" smtClean="0">
              <a:solidFill>
                <a:schemeClr val="tx2"/>
              </a:solidFill>
            </a:rPr>
            <a:t>Sosyal beceri eksikliği</a:t>
          </a:r>
          <a:endParaRPr lang="tr-TR" dirty="0">
            <a:solidFill>
              <a:schemeClr val="tx2"/>
            </a:solidFill>
          </a:endParaRPr>
        </a:p>
      </dgm:t>
    </dgm:pt>
    <dgm:pt modelId="{07DA7350-7A54-46D2-A104-AB7D15FC2FF8}" type="parTrans" cxnId="{C182E5B5-26D8-430E-8247-86D321186544}">
      <dgm:prSet/>
      <dgm:spPr/>
      <dgm:t>
        <a:bodyPr/>
        <a:lstStyle/>
        <a:p>
          <a:endParaRPr lang="tr-TR"/>
        </a:p>
      </dgm:t>
    </dgm:pt>
    <dgm:pt modelId="{AA908520-FB35-4A27-9FB8-E4E45B761F8F}" type="sibTrans" cxnId="{C182E5B5-26D8-430E-8247-86D321186544}">
      <dgm:prSet/>
      <dgm:spPr/>
      <dgm:t>
        <a:bodyPr/>
        <a:lstStyle/>
        <a:p>
          <a:endParaRPr lang="tr-TR"/>
        </a:p>
      </dgm:t>
    </dgm:pt>
    <dgm:pt modelId="{214BD17E-B0F9-4461-A4D1-DFC19CEA3DB2}">
      <dgm:prSet phldrT="[Metin]"/>
      <dgm:spPr/>
      <dgm:t>
        <a:bodyPr/>
        <a:lstStyle/>
        <a:p>
          <a:r>
            <a:rPr lang="tr-TR" dirty="0" smtClean="0">
              <a:solidFill>
                <a:schemeClr val="accent2"/>
              </a:solidFill>
            </a:rPr>
            <a:t>Ekonomik sorun</a:t>
          </a:r>
          <a:endParaRPr lang="tr-TR" dirty="0">
            <a:solidFill>
              <a:schemeClr val="accent2"/>
            </a:solidFill>
          </a:endParaRPr>
        </a:p>
      </dgm:t>
    </dgm:pt>
    <dgm:pt modelId="{A5FE1C3D-CE6A-48CA-A3F1-B314A127B820}" type="parTrans" cxnId="{E69598CB-1344-452E-80EC-FB5E3F5EF8F5}">
      <dgm:prSet/>
      <dgm:spPr/>
      <dgm:t>
        <a:bodyPr/>
        <a:lstStyle/>
        <a:p>
          <a:endParaRPr lang="tr-TR"/>
        </a:p>
      </dgm:t>
    </dgm:pt>
    <dgm:pt modelId="{98211A24-6419-40BB-B641-3BDC04CF7505}" type="sibTrans" cxnId="{E69598CB-1344-452E-80EC-FB5E3F5EF8F5}">
      <dgm:prSet/>
      <dgm:spPr/>
      <dgm:t>
        <a:bodyPr/>
        <a:lstStyle/>
        <a:p>
          <a:endParaRPr lang="tr-TR"/>
        </a:p>
      </dgm:t>
    </dgm:pt>
    <dgm:pt modelId="{C3299A68-32FA-418D-83F0-15672089D81D}">
      <dgm:prSet phldrT="[Metin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chemeClr val="accent4"/>
              </a:solidFill>
            </a:rPr>
            <a:t>Okul ve sınıf ile ilgili nedenler </a:t>
          </a:r>
          <a:endParaRPr lang="tr-TR" sz="2800" b="1" dirty="0">
            <a:solidFill>
              <a:schemeClr val="accent4"/>
            </a:solidFill>
          </a:endParaRPr>
        </a:p>
      </dgm:t>
    </dgm:pt>
    <dgm:pt modelId="{6D5C68DD-FA70-4772-A042-D013A700EF0F}" type="parTrans" cxnId="{9E798D42-0862-4A99-AF69-73659241562A}">
      <dgm:prSet/>
      <dgm:spPr/>
      <dgm:t>
        <a:bodyPr/>
        <a:lstStyle/>
        <a:p>
          <a:endParaRPr lang="tr-TR"/>
        </a:p>
      </dgm:t>
    </dgm:pt>
    <dgm:pt modelId="{468B058C-8E44-461E-8877-8BB13D389150}" type="sibTrans" cxnId="{9E798D42-0862-4A99-AF69-73659241562A}">
      <dgm:prSet/>
      <dgm:spPr/>
      <dgm:t>
        <a:bodyPr/>
        <a:lstStyle/>
        <a:p>
          <a:endParaRPr lang="tr-TR"/>
        </a:p>
      </dgm:t>
    </dgm:pt>
    <dgm:pt modelId="{1B016555-71C7-4062-83F0-5185FD087EE1}">
      <dgm:prSet phldrT="[Metin]"/>
      <dgm:spPr/>
      <dgm:t>
        <a:bodyPr/>
        <a:lstStyle/>
        <a:p>
          <a:r>
            <a:rPr lang="tr-TR" dirty="0" smtClean="0">
              <a:solidFill>
                <a:schemeClr val="accent4"/>
              </a:solidFill>
            </a:rPr>
            <a:t>Sınıf mevcudu</a:t>
          </a:r>
          <a:endParaRPr lang="tr-TR" dirty="0">
            <a:solidFill>
              <a:schemeClr val="accent4"/>
            </a:solidFill>
          </a:endParaRPr>
        </a:p>
      </dgm:t>
    </dgm:pt>
    <dgm:pt modelId="{F372EE34-B53F-4391-806F-4E9B7ECF961B}" type="parTrans" cxnId="{47E2B38B-68A6-43D5-9F2C-2E720B062BF2}">
      <dgm:prSet/>
      <dgm:spPr/>
      <dgm:t>
        <a:bodyPr/>
        <a:lstStyle/>
        <a:p>
          <a:endParaRPr lang="tr-TR"/>
        </a:p>
      </dgm:t>
    </dgm:pt>
    <dgm:pt modelId="{0798DED4-156C-4378-A0E7-9BF2B6919656}" type="sibTrans" cxnId="{47E2B38B-68A6-43D5-9F2C-2E720B062BF2}">
      <dgm:prSet/>
      <dgm:spPr/>
      <dgm:t>
        <a:bodyPr/>
        <a:lstStyle/>
        <a:p>
          <a:endParaRPr lang="tr-TR"/>
        </a:p>
      </dgm:t>
    </dgm:pt>
    <dgm:pt modelId="{D02EE2A8-28F9-4A78-8353-36F77EF740C7}">
      <dgm:prSet phldrT="[Metin]"/>
      <dgm:spPr/>
      <dgm:t>
        <a:bodyPr/>
        <a:lstStyle/>
        <a:p>
          <a:r>
            <a:rPr lang="tr-TR" dirty="0" smtClean="0">
              <a:solidFill>
                <a:schemeClr val="accent4"/>
              </a:solidFill>
            </a:rPr>
            <a:t>Öğretim içeriği</a:t>
          </a:r>
          <a:endParaRPr lang="tr-TR" dirty="0">
            <a:solidFill>
              <a:schemeClr val="accent4"/>
            </a:solidFill>
          </a:endParaRPr>
        </a:p>
      </dgm:t>
    </dgm:pt>
    <dgm:pt modelId="{4BEBD1D8-6FE1-40D2-93A1-13EF9F8CFE1E}" type="parTrans" cxnId="{6FA74B1A-6024-4679-8F3B-B9B137E30475}">
      <dgm:prSet/>
      <dgm:spPr/>
      <dgm:t>
        <a:bodyPr/>
        <a:lstStyle/>
        <a:p>
          <a:endParaRPr lang="tr-TR"/>
        </a:p>
      </dgm:t>
    </dgm:pt>
    <dgm:pt modelId="{D5974E00-EB14-48C8-8AF6-A3D865C2BCE0}" type="sibTrans" cxnId="{6FA74B1A-6024-4679-8F3B-B9B137E30475}">
      <dgm:prSet/>
      <dgm:spPr/>
      <dgm:t>
        <a:bodyPr/>
        <a:lstStyle/>
        <a:p>
          <a:endParaRPr lang="tr-TR"/>
        </a:p>
      </dgm:t>
    </dgm:pt>
    <dgm:pt modelId="{8FF2748B-02B8-41EB-AF9F-E0683408273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rgbClr val="00B050"/>
              </a:solidFill>
            </a:rPr>
            <a:t>Çevresel olaylar ile ilgili nedenler</a:t>
          </a:r>
          <a:endParaRPr lang="tr-TR" sz="2800" b="1" dirty="0">
            <a:solidFill>
              <a:srgbClr val="00B050"/>
            </a:solidFill>
          </a:endParaRPr>
        </a:p>
      </dgm:t>
    </dgm:pt>
    <dgm:pt modelId="{7F913944-CCB1-4F22-B2F5-EBF99818C3EA}" type="parTrans" cxnId="{6047A9E1-BB13-4FC6-8628-F2FC7DEB215E}">
      <dgm:prSet/>
      <dgm:spPr/>
      <dgm:t>
        <a:bodyPr/>
        <a:lstStyle/>
        <a:p>
          <a:endParaRPr lang="tr-TR"/>
        </a:p>
      </dgm:t>
    </dgm:pt>
    <dgm:pt modelId="{E7B1A92D-F042-46CF-8AF0-D1746CE81DE0}" type="sibTrans" cxnId="{6047A9E1-BB13-4FC6-8628-F2FC7DEB215E}">
      <dgm:prSet/>
      <dgm:spPr/>
      <dgm:t>
        <a:bodyPr/>
        <a:lstStyle/>
        <a:p>
          <a:endParaRPr lang="tr-TR"/>
        </a:p>
      </dgm:t>
    </dgm:pt>
    <dgm:pt modelId="{9BC32CE3-D968-4BD2-B028-3E39F93A39E7}">
      <dgm:prSet phldrT="[Metin]"/>
      <dgm:spPr/>
      <dgm:t>
        <a:bodyPr/>
        <a:lstStyle/>
        <a:p>
          <a:r>
            <a:rPr lang="tr-TR" dirty="0" smtClean="0">
              <a:solidFill>
                <a:schemeClr val="tx2"/>
              </a:solidFill>
            </a:rPr>
            <a:t>Yetersizlik</a:t>
          </a:r>
          <a:endParaRPr lang="tr-TR" dirty="0">
            <a:solidFill>
              <a:schemeClr val="tx2"/>
            </a:solidFill>
          </a:endParaRPr>
        </a:p>
      </dgm:t>
    </dgm:pt>
    <dgm:pt modelId="{DB173608-BF09-494F-A0C6-12816FFBE44B}" type="parTrans" cxnId="{0C5CF4B1-1D7C-4E91-BD6F-8B664AD838FD}">
      <dgm:prSet/>
      <dgm:spPr/>
      <dgm:t>
        <a:bodyPr/>
        <a:lstStyle/>
        <a:p>
          <a:endParaRPr lang="tr-TR"/>
        </a:p>
      </dgm:t>
    </dgm:pt>
    <dgm:pt modelId="{D5FFF342-CFAC-46FA-9324-82ED90BDC252}" type="sibTrans" cxnId="{0C5CF4B1-1D7C-4E91-BD6F-8B664AD838FD}">
      <dgm:prSet/>
      <dgm:spPr/>
      <dgm:t>
        <a:bodyPr/>
        <a:lstStyle/>
        <a:p>
          <a:endParaRPr lang="tr-TR"/>
        </a:p>
      </dgm:t>
    </dgm:pt>
    <dgm:pt modelId="{DD0CB6AD-7F7C-4E5E-A362-014BC2FA071B}">
      <dgm:prSet phldrT="[Metin]"/>
      <dgm:spPr/>
      <dgm:t>
        <a:bodyPr/>
        <a:lstStyle/>
        <a:p>
          <a:r>
            <a:rPr lang="tr-TR" dirty="0" smtClean="0">
              <a:solidFill>
                <a:schemeClr val="accent2"/>
              </a:solidFill>
            </a:rPr>
            <a:t>Bağımlılık</a:t>
          </a:r>
          <a:endParaRPr lang="tr-TR" dirty="0">
            <a:solidFill>
              <a:schemeClr val="accent2"/>
            </a:solidFill>
          </a:endParaRPr>
        </a:p>
      </dgm:t>
    </dgm:pt>
    <dgm:pt modelId="{FA1F5CCF-DD75-466F-8E14-E484E9FBA97F}" type="parTrans" cxnId="{B126C59B-9C42-4DA3-BA45-653886571B98}">
      <dgm:prSet/>
      <dgm:spPr/>
      <dgm:t>
        <a:bodyPr/>
        <a:lstStyle/>
        <a:p>
          <a:endParaRPr lang="tr-TR"/>
        </a:p>
      </dgm:t>
    </dgm:pt>
    <dgm:pt modelId="{DF76BF8E-0BB5-4BDA-B9C3-791CD59ADD51}" type="sibTrans" cxnId="{B126C59B-9C42-4DA3-BA45-653886571B98}">
      <dgm:prSet/>
      <dgm:spPr/>
      <dgm:t>
        <a:bodyPr/>
        <a:lstStyle/>
        <a:p>
          <a:endParaRPr lang="tr-TR"/>
        </a:p>
      </dgm:t>
    </dgm:pt>
    <dgm:pt modelId="{87B02078-9A3B-4D77-811A-D7C475E7E744}">
      <dgm:prSet phldrT="[Metin]"/>
      <dgm:spPr/>
      <dgm:t>
        <a:bodyPr/>
        <a:lstStyle/>
        <a:p>
          <a:r>
            <a:rPr lang="tr-TR" dirty="0" smtClean="0">
              <a:solidFill>
                <a:schemeClr val="accent2"/>
              </a:solidFill>
            </a:rPr>
            <a:t>Hastalık</a:t>
          </a:r>
          <a:endParaRPr lang="tr-TR" dirty="0">
            <a:solidFill>
              <a:schemeClr val="accent2"/>
            </a:solidFill>
          </a:endParaRPr>
        </a:p>
      </dgm:t>
    </dgm:pt>
    <dgm:pt modelId="{88643F01-9CF5-4BFF-AB6C-24A460F6B48F}" type="parTrans" cxnId="{DD4336A5-82D8-40A3-9BE0-EAC7D171EF1A}">
      <dgm:prSet/>
      <dgm:spPr/>
      <dgm:t>
        <a:bodyPr/>
        <a:lstStyle/>
        <a:p>
          <a:endParaRPr lang="tr-TR"/>
        </a:p>
      </dgm:t>
    </dgm:pt>
    <dgm:pt modelId="{29595223-E661-4311-8785-53F0894D9029}" type="sibTrans" cxnId="{DD4336A5-82D8-40A3-9BE0-EAC7D171EF1A}">
      <dgm:prSet/>
      <dgm:spPr/>
      <dgm:t>
        <a:bodyPr/>
        <a:lstStyle/>
        <a:p>
          <a:endParaRPr lang="tr-TR"/>
        </a:p>
      </dgm:t>
    </dgm:pt>
    <dgm:pt modelId="{3412A497-96E7-47F3-9E91-B5C19EA3B322}">
      <dgm:prSet phldrT="[Metin]"/>
      <dgm:spPr/>
      <dgm:t>
        <a:bodyPr/>
        <a:lstStyle/>
        <a:p>
          <a:r>
            <a:rPr lang="tr-TR" dirty="0" smtClean="0">
              <a:solidFill>
                <a:schemeClr val="accent4"/>
              </a:solidFill>
            </a:rPr>
            <a:t>Personelin eğitimi</a:t>
          </a:r>
          <a:endParaRPr lang="tr-TR" dirty="0">
            <a:solidFill>
              <a:schemeClr val="accent4"/>
            </a:solidFill>
          </a:endParaRPr>
        </a:p>
      </dgm:t>
    </dgm:pt>
    <dgm:pt modelId="{03467908-F0A1-44C0-8496-C27ECA9BA050}" type="parTrans" cxnId="{8EBAF3A3-B134-4698-8EE5-645EBDBD860D}">
      <dgm:prSet/>
      <dgm:spPr/>
      <dgm:t>
        <a:bodyPr/>
        <a:lstStyle/>
        <a:p>
          <a:endParaRPr lang="tr-TR"/>
        </a:p>
      </dgm:t>
    </dgm:pt>
    <dgm:pt modelId="{24499E7D-A48E-4D0E-B975-E09182DDA68E}" type="sibTrans" cxnId="{8EBAF3A3-B134-4698-8EE5-645EBDBD860D}">
      <dgm:prSet/>
      <dgm:spPr/>
      <dgm:t>
        <a:bodyPr/>
        <a:lstStyle/>
        <a:p>
          <a:endParaRPr lang="tr-TR"/>
        </a:p>
      </dgm:t>
    </dgm:pt>
    <dgm:pt modelId="{22784E12-A870-45B0-824A-ED424CE12117}">
      <dgm:prSet phldrT="[Metin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chemeClr val="accent2"/>
              </a:solidFill>
            </a:rPr>
            <a:t>Ev ve aile yaşantısı ile ilgili nedenler</a:t>
          </a:r>
          <a:endParaRPr lang="tr-TR" sz="2800" b="1" dirty="0">
            <a:solidFill>
              <a:schemeClr val="accent2"/>
            </a:solidFill>
          </a:endParaRPr>
        </a:p>
      </dgm:t>
    </dgm:pt>
    <dgm:pt modelId="{421CDC29-E440-4243-A7F2-8212DA6042B1}" type="sibTrans" cxnId="{4A2A95C9-B83C-409B-97E9-FFC8350AB4B8}">
      <dgm:prSet/>
      <dgm:spPr/>
      <dgm:t>
        <a:bodyPr/>
        <a:lstStyle/>
        <a:p>
          <a:endParaRPr lang="tr-TR"/>
        </a:p>
      </dgm:t>
    </dgm:pt>
    <dgm:pt modelId="{8E13C67B-58B4-45A2-BD18-61F845E8DDE7}" type="parTrans" cxnId="{4A2A95C9-B83C-409B-97E9-FFC8350AB4B8}">
      <dgm:prSet/>
      <dgm:spPr/>
      <dgm:t>
        <a:bodyPr/>
        <a:lstStyle/>
        <a:p>
          <a:endParaRPr lang="tr-TR"/>
        </a:p>
      </dgm:t>
    </dgm:pt>
    <dgm:pt modelId="{AA9F82FF-8677-4786-919C-236062DB1448}">
      <dgm:prSet phldrT="[Metin]"/>
      <dgm:spPr/>
      <dgm:t>
        <a:bodyPr/>
        <a:lstStyle/>
        <a:p>
          <a:r>
            <a:rPr lang="tr-TR" dirty="0" smtClean="0">
              <a:solidFill>
                <a:schemeClr val="tx2"/>
              </a:solidFill>
            </a:rPr>
            <a:t>Sağlık</a:t>
          </a:r>
          <a:endParaRPr lang="tr-TR" dirty="0">
            <a:solidFill>
              <a:schemeClr val="tx2"/>
            </a:solidFill>
          </a:endParaRPr>
        </a:p>
      </dgm:t>
    </dgm:pt>
    <dgm:pt modelId="{BD736E2F-647F-4E06-B1BE-010C7688BA42}" type="sibTrans" cxnId="{53EA811C-93C1-4949-A305-11C6B80B29BF}">
      <dgm:prSet/>
      <dgm:spPr/>
      <dgm:t>
        <a:bodyPr/>
        <a:lstStyle/>
        <a:p>
          <a:endParaRPr lang="tr-TR"/>
        </a:p>
      </dgm:t>
    </dgm:pt>
    <dgm:pt modelId="{FAF39D22-DDCD-45FD-A051-96187D26E6C5}" type="parTrans" cxnId="{53EA811C-93C1-4949-A305-11C6B80B29BF}">
      <dgm:prSet/>
      <dgm:spPr/>
      <dgm:t>
        <a:bodyPr/>
        <a:lstStyle/>
        <a:p>
          <a:endParaRPr lang="tr-TR"/>
        </a:p>
      </dgm:t>
    </dgm:pt>
    <dgm:pt modelId="{1CAD0CA8-DA34-4588-8284-DFAC79BBD41D}">
      <dgm:prSet phldrT="[Metin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chemeClr val="tx2"/>
              </a:solidFill>
            </a:rPr>
            <a:t>Çocuğun kendisi ile ilgili nedenle</a:t>
          </a:r>
          <a:r>
            <a:rPr lang="tr-TR" sz="2900" b="1" dirty="0" smtClean="0">
              <a:solidFill>
                <a:schemeClr val="tx2"/>
              </a:solidFill>
            </a:rPr>
            <a:t>r</a:t>
          </a:r>
          <a:endParaRPr lang="tr-TR" sz="2900" b="1" dirty="0">
            <a:solidFill>
              <a:schemeClr val="tx2"/>
            </a:solidFill>
          </a:endParaRPr>
        </a:p>
      </dgm:t>
    </dgm:pt>
    <dgm:pt modelId="{2CC8E939-C252-41EB-A126-E58C359FE5E1}" type="sibTrans" cxnId="{783B5292-3ECC-45A5-A5D3-7FBF29F15B93}">
      <dgm:prSet/>
      <dgm:spPr/>
      <dgm:t>
        <a:bodyPr/>
        <a:lstStyle/>
        <a:p>
          <a:endParaRPr lang="tr-TR"/>
        </a:p>
      </dgm:t>
    </dgm:pt>
    <dgm:pt modelId="{46014207-93DE-41BF-A0B8-B214F4BC9954}" type="parTrans" cxnId="{783B5292-3ECC-45A5-A5D3-7FBF29F15B93}">
      <dgm:prSet/>
      <dgm:spPr/>
      <dgm:t>
        <a:bodyPr/>
        <a:lstStyle/>
        <a:p>
          <a:endParaRPr lang="tr-TR"/>
        </a:p>
      </dgm:t>
    </dgm:pt>
    <dgm:pt modelId="{159EBCD0-6610-43B2-9F3D-40079E23046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000" b="0" dirty="0" smtClean="0">
              <a:solidFill>
                <a:srgbClr val="00B050"/>
              </a:solidFill>
            </a:rPr>
            <a:t>İstenmeyen görev</a:t>
          </a:r>
          <a:endParaRPr lang="tr-TR" sz="2000" b="0" dirty="0">
            <a:solidFill>
              <a:srgbClr val="00B050"/>
            </a:solidFill>
          </a:endParaRPr>
        </a:p>
      </dgm:t>
    </dgm:pt>
    <dgm:pt modelId="{0505FE76-2495-4C25-BA5F-32F1553B0B03}" type="parTrans" cxnId="{DBDEB721-F85D-42AA-9C05-9668B73BD2A2}">
      <dgm:prSet/>
      <dgm:spPr/>
      <dgm:t>
        <a:bodyPr/>
        <a:lstStyle/>
        <a:p>
          <a:endParaRPr lang="tr-TR"/>
        </a:p>
      </dgm:t>
    </dgm:pt>
    <dgm:pt modelId="{DCE69468-0F13-4514-A1E6-0767B49A70F4}" type="sibTrans" cxnId="{DBDEB721-F85D-42AA-9C05-9668B73BD2A2}">
      <dgm:prSet/>
      <dgm:spPr/>
      <dgm:t>
        <a:bodyPr/>
        <a:lstStyle/>
        <a:p>
          <a:endParaRPr lang="tr-TR"/>
        </a:p>
      </dgm:t>
    </dgm:pt>
    <dgm:pt modelId="{04409194-74A4-4B4F-A8A8-07B47F9A08E4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000" b="0" dirty="0" smtClean="0">
              <a:solidFill>
                <a:srgbClr val="00B050"/>
              </a:solidFill>
            </a:rPr>
            <a:t>Hoşa giden ilgi</a:t>
          </a:r>
          <a:endParaRPr lang="tr-TR" sz="2000" b="0" dirty="0">
            <a:solidFill>
              <a:srgbClr val="00B050"/>
            </a:solidFill>
          </a:endParaRPr>
        </a:p>
      </dgm:t>
    </dgm:pt>
    <dgm:pt modelId="{1E894AAE-1CE4-4BD3-8C66-9B6C1F7DB303}" type="parTrans" cxnId="{ABDCF6BE-2FF8-4952-8899-C45146C26010}">
      <dgm:prSet/>
      <dgm:spPr/>
      <dgm:t>
        <a:bodyPr/>
        <a:lstStyle/>
        <a:p>
          <a:endParaRPr lang="tr-TR"/>
        </a:p>
      </dgm:t>
    </dgm:pt>
    <dgm:pt modelId="{D2BE79D9-A118-471D-B512-6457B91EB52F}" type="sibTrans" cxnId="{ABDCF6BE-2FF8-4952-8899-C45146C26010}">
      <dgm:prSet/>
      <dgm:spPr/>
      <dgm:t>
        <a:bodyPr/>
        <a:lstStyle/>
        <a:p>
          <a:endParaRPr lang="tr-TR"/>
        </a:p>
      </dgm:t>
    </dgm:pt>
    <dgm:pt modelId="{470DB75F-B7AB-4070-902B-98DF51811F8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000" b="0" dirty="0" smtClean="0">
              <a:solidFill>
                <a:srgbClr val="00B050"/>
              </a:solidFill>
            </a:rPr>
            <a:t>Talep edilen nesne</a:t>
          </a:r>
          <a:endParaRPr lang="tr-TR" sz="2000" b="0" dirty="0">
            <a:solidFill>
              <a:srgbClr val="00B050"/>
            </a:solidFill>
          </a:endParaRPr>
        </a:p>
      </dgm:t>
    </dgm:pt>
    <dgm:pt modelId="{75607913-0246-4195-ABC4-F9912B735996}" type="parTrans" cxnId="{28E08922-CAA8-4147-A675-763597CDA5DF}">
      <dgm:prSet/>
      <dgm:spPr/>
      <dgm:t>
        <a:bodyPr/>
        <a:lstStyle/>
        <a:p>
          <a:endParaRPr lang="tr-TR"/>
        </a:p>
      </dgm:t>
    </dgm:pt>
    <dgm:pt modelId="{4E3C1307-EE54-48AA-B6CC-E9CF3C90001A}" type="sibTrans" cxnId="{28E08922-CAA8-4147-A675-763597CDA5DF}">
      <dgm:prSet/>
      <dgm:spPr/>
      <dgm:t>
        <a:bodyPr/>
        <a:lstStyle/>
        <a:p>
          <a:endParaRPr lang="tr-TR"/>
        </a:p>
      </dgm:t>
    </dgm:pt>
    <dgm:pt modelId="{1D95BE7B-F367-4854-AE92-FDD7E2A5D88B}" type="pres">
      <dgm:prSet presAssocID="{20FE5CB8-5695-4707-9316-98479BDF03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853C31-02A9-4B84-8833-CF985A831A33}" type="pres">
      <dgm:prSet presAssocID="{1CAD0CA8-DA34-4588-8284-DFAC79BBD41D}" presName="circle1" presStyleLbl="node1" presStyleIdx="0" presStyleCnt="4"/>
      <dgm:spPr>
        <a:solidFill>
          <a:schemeClr val="accent3">
            <a:lumMod val="75000"/>
          </a:schemeClr>
        </a:solidFill>
      </dgm:spPr>
    </dgm:pt>
    <dgm:pt modelId="{8B2AA6E9-C53D-4183-AE97-4DFDFBBE3518}" type="pres">
      <dgm:prSet presAssocID="{1CAD0CA8-DA34-4588-8284-DFAC79BBD41D}" presName="space" presStyleCnt="0"/>
      <dgm:spPr/>
    </dgm:pt>
    <dgm:pt modelId="{5EB528F4-C875-46E1-97E7-C29ACB66424D}" type="pres">
      <dgm:prSet presAssocID="{1CAD0CA8-DA34-4588-8284-DFAC79BBD41D}" presName="rect1" presStyleLbl="alignAcc1" presStyleIdx="0" presStyleCnt="4" custScaleY="106061" custLinFactNeighborX="-224" custLinFactNeighborY="0"/>
      <dgm:spPr/>
      <dgm:t>
        <a:bodyPr/>
        <a:lstStyle/>
        <a:p>
          <a:endParaRPr lang="tr-TR"/>
        </a:p>
      </dgm:t>
    </dgm:pt>
    <dgm:pt modelId="{79023867-C268-4E12-8396-E89763405080}" type="pres">
      <dgm:prSet presAssocID="{22784E12-A870-45B0-824A-ED424CE12117}" presName="vertSpace2" presStyleLbl="node1" presStyleIdx="0" presStyleCnt="4"/>
      <dgm:spPr/>
    </dgm:pt>
    <dgm:pt modelId="{12F88E74-04A5-4112-9F14-ACAE1D8D062B}" type="pres">
      <dgm:prSet presAssocID="{22784E12-A870-45B0-824A-ED424CE12117}" presName="circle2" presStyleLbl="node1" presStyleIdx="1" presStyleCnt="4"/>
      <dgm:spPr>
        <a:solidFill>
          <a:schemeClr val="accent2">
            <a:lumMod val="75000"/>
          </a:schemeClr>
        </a:solidFill>
      </dgm:spPr>
    </dgm:pt>
    <dgm:pt modelId="{F4D58827-246B-4CB1-93EC-201DAB15612A}" type="pres">
      <dgm:prSet presAssocID="{22784E12-A870-45B0-824A-ED424CE12117}" presName="rect2" presStyleLbl="alignAcc1" presStyleIdx="1" presStyleCnt="4"/>
      <dgm:spPr/>
      <dgm:t>
        <a:bodyPr/>
        <a:lstStyle/>
        <a:p>
          <a:endParaRPr lang="tr-TR"/>
        </a:p>
      </dgm:t>
    </dgm:pt>
    <dgm:pt modelId="{B7F26A26-CA05-4334-BECB-AB774E32D437}" type="pres">
      <dgm:prSet presAssocID="{C3299A68-32FA-418D-83F0-15672089D81D}" presName="vertSpace3" presStyleLbl="node1" presStyleIdx="1" presStyleCnt="4"/>
      <dgm:spPr/>
    </dgm:pt>
    <dgm:pt modelId="{F5B71B40-FDC4-44D6-88BD-C01C5DBDCF70}" type="pres">
      <dgm:prSet presAssocID="{C3299A68-32FA-418D-83F0-15672089D81D}" presName="circle3" presStyleLbl="node1" presStyleIdx="2" presStyleCnt="4"/>
      <dgm:spPr>
        <a:solidFill>
          <a:schemeClr val="accent4">
            <a:lumMod val="75000"/>
          </a:schemeClr>
        </a:solidFill>
      </dgm:spPr>
    </dgm:pt>
    <dgm:pt modelId="{C0269D6F-6027-41DA-82DC-E5068454D8A1}" type="pres">
      <dgm:prSet presAssocID="{C3299A68-32FA-418D-83F0-15672089D81D}" presName="rect3" presStyleLbl="alignAcc1" presStyleIdx="2" presStyleCnt="4"/>
      <dgm:spPr/>
      <dgm:t>
        <a:bodyPr/>
        <a:lstStyle/>
        <a:p>
          <a:endParaRPr lang="tr-TR"/>
        </a:p>
      </dgm:t>
    </dgm:pt>
    <dgm:pt modelId="{D0535197-A28B-4F99-B72F-0E9EE91B4C60}" type="pres">
      <dgm:prSet presAssocID="{8FF2748B-02B8-41EB-AF9F-E0683408273B}" presName="vertSpace4" presStyleLbl="node1" presStyleIdx="2" presStyleCnt="4"/>
      <dgm:spPr/>
    </dgm:pt>
    <dgm:pt modelId="{35367D0C-5E27-484A-A03E-D2F76E1EFEAC}" type="pres">
      <dgm:prSet presAssocID="{8FF2748B-02B8-41EB-AF9F-E0683408273B}" presName="circle4" presStyleLbl="node1" presStyleIdx="3" presStyleCnt="4"/>
      <dgm:spPr>
        <a:solidFill>
          <a:schemeClr val="accent6">
            <a:lumMod val="75000"/>
          </a:schemeClr>
        </a:solidFill>
      </dgm:spPr>
    </dgm:pt>
    <dgm:pt modelId="{B56F52C0-AC83-4E89-B6D7-648EB20A7050}" type="pres">
      <dgm:prSet presAssocID="{8FF2748B-02B8-41EB-AF9F-E0683408273B}" presName="rect4" presStyleLbl="alignAcc1" presStyleIdx="3" presStyleCnt="4"/>
      <dgm:spPr/>
      <dgm:t>
        <a:bodyPr/>
        <a:lstStyle/>
        <a:p>
          <a:endParaRPr lang="tr-TR"/>
        </a:p>
      </dgm:t>
    </dgm:pt>
    <dgm:pt modelId="{4FA8AB3F-DC31-4AF6-8FBC-3BDB21519C37}" type="pres">
      <dgm:prSet presAssocID="{1CAD0CA8-DA34-4588-8284-DFAC79BBD41D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C00817-7B50-4526-9472-8C5335224CC1}" type="pres">
      <dgm:prSet presAssocID="{1CAD0CA8-DA34-4588-8284-DFAC79BBD41D}" presName="rect1ChTx" presStyleLbl="alignAcc1" presStyleIdx="3" presStyleCnt="4" custLinFactNeighborY="-207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AA6658-3412-46F3-BB42-57DE5512649A}" type="pres">
      <dgm:prSet presAssocID="{22784E12-A870-45B0-824A-ED424CE12117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6998E3-4EAE-4947-9250-C80CD68F7F69}" type="pres">
      <dgm:prSet presAssocID="{22784E12-A870-45B0-824A-ED424CE12117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DFA3AF-B2BB-42A0-9543-7B39AB6BCAD0}" type="pres">
      <dgm:prSet presAssocID="{C3299A68-32FA-418D-83F0-15672089D81D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99EDC6-B966-4CDB-B9DF-51F9E46ACD5E}" type="pres">
      <dgm:prSet presAssocID="{C3299A68-32FA-418D-83F0-15672089D81D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1E119D-FE99-4BB7-B2C8-F2475CB7A123}" type="pres">
      <dgm:prSet presAssocID="{8FF2748B-02B8-41EB-AF9F-E0683408273B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F340CE-237A-497A-9215-9118C4331523}" type="pres">
      <dgm:prSet presAssocID="{8FF2748B-02B8-41EB-AF9F-E0683408273B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9432971-D6C4-45EF-AB56-9838385F864A}" type="presOf" srcId="{87B02078-9A3B-4D77-811A-D7C475E7E744}" destId="{4A6998E3-4EAE-4947-9250-C80CD68F7F69}" srcOrd="0" destOrd="2" presId="urn:microsoft.com/office/officeart/2005/8/layout/target3"/>
    <dgm:cxn modelId="{E69598CB-1344-452E-80EC-FB5E3F5EF8F5}" srcId="{22784E12-A870-45B0-824A-ED424CE12117}" destId="{214BD17E-B0F9-4461-A4D1-DFC19CEA3DB2}" srcOrd="0" destOrd="0" parTransId="{A5FE1C3D-CE6A-48CA-A3F1-B314A127B820}" sibTransId="{98211A24-6419-40BB-B641-3BDC04CF7505}"/>
    <dgm:cxn modelId="{7FAED548-536E-4C1F-950D-E952F9257597}" type="presOf" srcId="{C3299A68-32FA-418D-83F0-15672089D81D}" destId="{ABDFA3AF-B2BB-42A0-9543-7B39AB6BCAD0}" srcOrd="1" destOrd="0" presId="urn:microsoft.com/office/officeart/2005/8/layout/target3"/>
    <dgm:cxn modelId="{1F36A90C-0D77-49C3-90DE-600C11BCDC05}" type="presOf" srcId="{1B016555-71C7-4062-83F0-5185FD087EE1}" destId="{6E99EDC6-B966-4CDB-B9DF-51F9E46ACD5E}" srcOrd="0" destOrd="0" presId="urn:microsoft.com/office/officeart/2005/8/layout/target3"/>
    <dgm:cxn modelId="{5EABB687-83DD-46AD-853B-F3E598EA694A}" type="presOf" srcId="{8FF2748B-02B8-41EB-AF9F-E0683408273B}" destId="{631E119D-FE99-4BB7-B2C8-F2475CB7A123}" srcOrd="1" destOrd="0" presId="urn:microsoft.com/office/officeart/2005/8/layout/target3"/>
    <dgm:cxn modelId="{1E9A3549-E110-4EC0-89C3-BAB934695C72}" type="presOf" srcId="{1CAD0CA8-DA34-4588-8284-DFAC79BBD41D}" destId="{5EB528F4-C875-46E1-97E7-C29ACB66424D}" srcOrd="0" destOrd="0" presId="urn:microsoft.com/office/officeart/2005/8/layout/target3"/>
    <dgm:cxn modelId="{53EA811C-93C1-4949-A305-11C6B80B29BF}" srcId="{1CAD0CA8-DA34-4588-8284-DFAC79BBD41D}" destId="{AA9F82FF-8677-4786-919C-236062DB1448}" srcOrd="0" destOrd="0" parTransId="{FAF39D22-DDCD-45FD-A051-96187D26E6C5}" sibTransId="{BD736E2F-647F-4E06-B1BE-010C7688BA42}"/>
    <dgm:cxn modelId="{783B5292-3ECC-45A5-A5D3-7FBF29F15B93}" srcId="{20FE5CB8-5695-4707-9316-98479BDF03A9}" destId="{1CAD0CA8-DA34-4588-8284-DFAC79BBD41D}" srcOrd="0" destOrd="0" parTransId="{46014207-93DE-41BF-A0B8-B214F4BC9954}" sibTransId="{2CC8E939-C252-41EB-A126-E58C359FE5E1}"/>
    <dgm:cxn modelId="{4A2A95C9-B83C-409B-97E9-FFC8350AB4B8}" srcId="{20FE5CB8-5695-4707-9316-98479BDF03A9}" destId="{22784E12-A870-45B0-824A-ED424CE12117}" srcOrd="1" destOrd="0" parTransId="{8E13C67B-58B4-45A2-BD18-61F845E8DDE7}" sibTransId="{421CDC29-E440-4243-A7F2-8212DA6042B1}"/>
    <dgm:cxn modelId="{8EBAF3A3-B134-4698-8EE5-645EBDBD860D}" srcId="{C3299A68-32FA-418D-83F0-15672089D81D}" destId="{3412A497-96E7-47F3-9E91-B5C19EA3B322}" srcOrd="1" destOrd="0" parTransId="{03467908-F0A1-44C0-8496-C27ECA9BA050}" sibTransId="{24499E7D-A48E-4D0E-B975-E09182DDA68E}"/>
    <dgm:cxn modelId="{D5FCD034-56D8-4434-B5CD-CC01242B8F69}" type="presOf" srcId="{8FF2748B-02B8-41EB-AF9F-E0683408273B}" destId="{B56F52C0-AC83-4E89-B6D7-648EB20A7050}" srcOrd="0" destOrd="0" presId="urn:microsoft.com/office/officeart/2005/8/layout/target3"/>
    <dgm:cxn modelId="{DD4336A5-82D8-40A3-9BE0-EAC7D171EF1A}" srcId="{22784E12-A870-45B0-824A-ED424CE12117}" destId="{87B02078-9A3B-4D77-811A-D7C475E7E744}" srcOrd="2" destOrd="0" parTransId="{88643F01-9CF5-4BFF-AB6C-24A460F6B48F}" sibTransId="{29595223-E661-4311-8785-53F0894D9029}"/>
    <dgm:cxn modelId="{C182E5B5-26D8-430E-8247-86D321186544}" srcId="{1CAD0CA8-DA34-4588-8284-DFAC79BBD41D}" destId="{AA482F15-71DE-42BB-AC27-CD4F0B5DCEE2}" srcOrd="2" destOrd="0" parTransId="{07DA7350-7A54-46D2-A104-AB7D15FC2FF8}" sibTransId="{AA908520-FB35-4A27-9FB8-E4E45B761F8F}"/>
    <dgm:cxn modelId="{6FCCC657-632B-4FEA-B595-58C628DD97E6}" type="presOf" srcId="{470DB75F-B7AB-4070-902B-98DF51811F87}" destId="{85F340CE-237A-497A-9215-9118C4331523}" srcOrd="0" destOrd="2" presId="urn:microsoft.com/office/officeart/2005/8/layout/target3"/>
    <dgm:cxn modelId="{488A7D4D-C4D1-444D-A35E-84C9BA6EA33D}" type="presOf" srcId="{20FE5CB8-5695-4707-9316-98479BDF03A9}" destId="{1D95BE7B-F367-4854-AE92-FDD7E2A5D88B}" srcOrd="0" destOrd="0" presId="urn:microsoft.com/office/officeart/2005/8/layout/target3"/>
    <dgm:cxn modelId="{B790F993-B08A-4613-9890-8C7AA038D09A}" type="presOf" srcId="{22784E12-A870-45B0-824A-ED424CE12117}" destId="{F4D58827-246B-4CB1-93EC-201DAB15612A}" srcOrd="0" destOrd="0" presId="urn:microsoft.com/office/officeart/2005/8/layout/target3"/>
    <dgm:cxn modelId="{D89E9932-DCDC-4D45-91C9-FBCE03A1FF6A}" type="presOf" srcId="{C3299A68-32FA-418D-83F0-15672089D81D}" destId="{C0269D6F-6027-41DA-82DC-E5068454D8A1}" srcOrd="0" destOrd="0" presId="urn:microsoft.com/office/officeart/2005/8/layout/target3"/>
    <dgm:cxn modelId="{9E798D42-0862-4A99-AF69-73659241562A}" srcId="{20FE5CB8-5695-4707-9316-98479BDF03A9}" destId="{C3299A68-32FA-418D-83F0-15672089D81D}" srcOrd="2" destOrd="0" parTransId="{6D5C68DD-FA70-4772-A042-D013A700EF0F}" sibTransId="{468B058C-8E44-461E-8877-8BB13D389150}"/>
    <dgm:cxn modelId="{6FA74B1A-6024-4679-8F3B-B9B137E30475}" srcId="{C3299A68-32FA-418D-83F0-15672089D81D}" destId="{D02EE2A8-28F9-4A78-8353-36F77EF740C7}" srcOrd="2" destOrd="0" parTransId="{4BEBD1D8-6FE1-40D2-93A1-13EF9F8CFE1E}" sibTransId="{D5974E00-EB14-48C8-8AF6-A3D865C2BCE0}"/>
    <dgm:cxn modelId="{DBDEB721-F85D-42AA-9C05-9668B73BD2A2}" srcId="{8FF2748B-02B8-41EB-AF9F-E0683408273B}" destId="{159EBCD0-6610-43B2-9F3D-40079E230463}" srcOrd="0" destOrd="0" parTransId="{0505FE76-2495-4C25-BA5F-32F1553B0B03}" sibTransId="{DCE69468-0F13-4514-A1E6-0767B49A70F4}"/>
    <dgm:cxn modelId="{28E08922-CAA8-4147-A675-763597CDA5DF}" srcId="{8FF2748B-02B8-41EB-AF9F-E0683408273B}" destId="{470DB75F-B7AB-4070-902B-98DF51811F87}" srcOrd="2" destOrd="0" parTransId="{75607913-0246-4195-ABC4-F9912B735996}" sibTransId="{4E3C1307-EE54-48AA-B6CC-E9CF3C90001A}"/>
    <dgm:cxn modelId="{06C87945-D076-4255-8ACD-2B1AFD702F06}" type="presOf" srcId="{DD0CB6AD-7F7C-4E5E-A362-014BC2FA071B}" destId="{4A6998E3-4EAE-4947-9250-C80CD68F7F69}" srcOrd="0" destOrd="1" presId="urn:microsoft.com/office/officeart/2005/8/layout/target3"/>
    <dgm:cxn modelId="{ABDCF6BE-2FF8-4952-8899-C45146C26010}" srcId="{8FF2748B-02B8-41EB-AF9F-E0683408273B}" destId="{04409194-74A4-4B4F-A8A8-07B47F9A08E4}" srcOrd="1" destOrd="0" parTransId="{1E894AAE-1CE4-4BD3-8C66-9B6C1F7DB303}" sibTransId="{D2BE79D9-A118-471D-B512-6457B91EB52F}"/>
    <dgm:cxn modelId="{9BC5E9BA-5BAB-4CEA-97DC-AD536D168119}" type="presOf" srcId="{D02EE2A8-28F9-4A78-8353-36F77EF740C7}" destId="{6E99EDC6-B966-4CDB-B9DF-51F9E46ACD5E}" srcOrd="0" destOrd="2" presId="urn:microsoft.com/office/officeart/2005/8/layout/target3"/>
    <dgm:cxn modelId="{B126C59B-9C42-4DA3-BA45-653886571B98}" srcId="{22784E12-A870-45B0-824A-ED424CE12117}" destId="{DD0CB6AD-7F7C-4E5E-A362-014BC2FA071B}" srcOrd="1" destOrd="0" parTransId="{FA1F5CCF-DD75-466F-8E14-E484E9FBA97F}" sibTransId="{DF76BF8E-0BB5-4BDA-B9C3-791CD59ADD51}"/>
    <dgm:cxn modelId="{305D77F7-9DC0-43B0-86F9-5564E1883CA6}" type="presOf" srcId="{214BD17E-B0F9-4461-A4D1-DFC19CEA3DB2}" destId="{4A6998E3-4EAE-4947-9250-C80CD68F7F69}" srcOrd="0" destOrd="0" presId="urn:microsoft.com/office/officeart/2005/8/layout/target3"/>
    <dgm:cxn modelId="{3C0CAD1D-52B7-4E4C-9A96-ED9498340128}" type="presOf" srcId="{1CAD0CA8-DA34-4588-8284-DFAC79BBD41D}" destId="{4FA8AB3F-DC31-4AF6-8FBC-3BDB21519C37}" srcOrd="1" destOrd="0" presId="urn:microsoft.com/office/officeart/2005/8/layout/target3"/>
    <dgm:cxn modelId="{FF63A55C-D0E0-4C72-8ABD-A0361AF59D07}" type="presOf" srcId="{3412A497-96E7-47F3-9E91-B5C19EA3B322}" destId="{6E99EDC6-B966-4CDB-B9DF-51F9E46ACD5E}" srcOrd="0" destOrd="1" presId="urn:microsoft.com/office/officeart/2005/8/layout/target3"/>
    <dgm:cxn modelId="{923D4744-3BEB-42AD-A6C5-43690C51BCD3}" type="presOf" srcId="{AA482F15-71DE-42BB-AC27-CD4F0B5DCEE2}" destId="{08C00817-7B50-4526-9472-8C5335224CC1}" srcOrd="0" destOrd="2" presId="urn:microsoft.com/office/officeart/2005/8/layout/target3"/>
    <dgm:cxn modelId="{B95C3609-CC20-494E-90BE-14A3DBAC6D6F}" type="presOf" srcId="{22784E12-A870-45B0-824A-ED424CE12117}" destId="{3CAA6658-3412-46F3-BB42-57DE5512649A}" srcOrd="1" destOrd="0" presId="urn:microsoft.com/office/officeart/2005/8/layout/target3"/>
    <dgm:cxn modelId="{4D545DDD-5C9B-475A-9159-364643BD65B9}" type="presOf" srcId="{AA9F82FF-8677-4786-919C-236062DB1448}" destId="{08C00817-7B50-4526-9472-8C5335224CC1}" srcOrd="0" destOrd="0" presId="urn:microsoft.com/office/officeart/2005/8/layout/target3"/>
    <dgm:cxn modelId="{57BF8C45-6740-450C-9587-E0A45F130F91}" type="presOf" srcId="{04409194-74A4-4B4F-A8A8-07B47F9A08E4}" destId="{85F340CE-237A-497A-9215-9118C4331523}" srcOrd="0" destOrd="1" presId="urn:microsoft.com/office/officeart/2005/8/layout/target3"/>
    <dgm:cxn modelId="{A4B636B5-A88D-4671-B649-93E191084EE7}" type="presOf" srcId="{159EBCD0-6610-43B2-9F3D-40079E230463}" destId="{85F340CE-237A-497A-9215-9118C4331523}" srcOrd="0" destOrd="0" presId="urn:microsoft.com/office/officeart/2005/8/layout/target3"/>
    <dgm:cxn modelId="{47E2B38B-68A6-43D5-9F2C-2E720B062BF2}" srcId="{C3299A68-32FA-418D-83F0-15672089D81D}" destId="{1B016555-71C7-4062-83F0-5185FD087EE1}" srcOrd="0" destOrd="0" parTransId="{F372EE34-B53F-4391-806F-4E9B7ECF961B}" sibTransId="{0798DED4-156C-4378-A0E7-9BF2B6919656}"/>
    <dgm:cxn modelId="{6047A9E1-BB13-4FC6-8628-F2FC7DEB215E}" srcId="{20FE5CB8-5695-4707-9316-98479BDF03A9}" destId="{8FF2748B-02B8-41EB-AF9F-E0683408273B}" srcOrd="3" destOrd="0" parTransId="{7F913944-CCB1-4F22-B2F5-EBF99818C3EA}" sibTransId="{E7B1A92D-F042-46CF-8AF0-D1746CE81DE0}"/>
    <dgm:cxn modelId="{0C5CF4B1-1D7C-4E91-BD6F-8B664AD838FD}" srcId="{1CAD0CA8-DA34-4588-8284-DFAC79BBD41D}" destId="{9BC32CE3-D968-4BD2-B028-3E39F93A39E7}" srcOrd="1" destOrd="0" parTransId="{DB173608-BF09-494F-A0C6-12816FFBE44B}" sibTransId="{D5FFF342-CFAC-46FA-9324-82ED90BDC252}"/>
    <dgm:cxn modelId="{FAAC3DFC-4115-48AA-93AF-27F5BAC118B0}" type="presOf" srcId="{9BC32CE3-D968-4BD2-B028-3E39F93A39E7}" destId="{08C00817-7B50-4526-9472-8C5335224CC1}" srcOrd="0" destOrd="1" presId="urn:microsoft.com/office/officeart/2005/8/layout/target3"/>
    <dgm:cxn modelId="{D11CF813-C103-42A2-A62F-6C85998D1020}" type="presParOf" srcId="{1D95BE7B-F367-4854-AE92-FDD7E2A5D88B}" destId="{5D853C31-02A9-4B84-8833-CF985A831A33}" srcOrd="0" destOrd="0" presId="urn:microsoft.com/office/officeart/2005/8/layout/target3"/>
    <dgm:cxn modelId="{07C4775B-B5B0-41F9-9D29-EE6FC7763028}" type="presParOf" srcId="{1D95BE7B-F367-4854-AE92-FDD7E2A5D88B}" destId="{8B2AA6E9-C53D-4183-AE97-4DFDFBBE3518}" srcOrd="1" destOrd="0" presId="urn:microsoft.com/office/officeart/2005/8/layout/target3"/>
    <dgm:cxn modelId="{DD0470E1-2E3B-49E9-AD6E-4BAEDD9AF5CE}" type="presParOf" srcId="{1D95BE7B-F367-4854-AE92-FDD7E2A5D88B}" destId="{5EB528F4-C875-46E1-97E7-C29ACB66424D}" srcOrd="2" destOrd="0" presId="urn:microsoft.com/office/officeart/2005/8/layout/target3"/>
    <dgm:cxn modelId="{FFDD961F-3A26-4F25-82B7-36E28E7D4463}" type="presParOf" srcId="{1D95BE7B-F367-4854-AE92-FDD7E2A5D88B}" destId="{79023867-C268-4E12-8396-E89763405080}" srcOrd="3" destOrd="0" presId="urn:microsoft.com/office/officeart/2005/8/layout/target3"/>
    <dgm:cxn modelId="{8D4167B2-FA7E-45B8-935A-ACE907B9BAB1}" type="presParOf" srcId="{1D95BE7B-F367-4854-AE92-FDD7E2A5D88B}" destId="{12F88E74-04A5-4112-9F14-ACAE1D8D062B}" srcOrd="4" destOrd="0" presId="urn:microsoft.com/office/officeart/2005/8/layout/target3"/>
    <dgm:cxn modelId="{58A1E193-1FEF-468F-ACD3-8598C2CA82C8}" type="presParOf" srcId="{1D95BE7B-F367-4854-AE92-FDD7E2A5D88B}" destId="{F4D58827-246B-4CB1-93EC-201DAB15612A}" srcOrd="5" destOrd="0" presId="urn:microsoft.com/office/officeart/2005/8/layout/target3"/>
    <dgm:cxn modelId="{3CEF9A3F-4377-4079-913D-C4D90991D093}" type="presParOf" srcId="{1D95BE7B-F367-4854-AE92-FDD7E2A5D88B}" destId="{B7F26A26-CA05-4334-BECB-AB774E32D437}" srcOrd="6" destOrd="0" presId="urn:microsoft.com/office/officeart/2005/8/layout/target3"/>
    <dgm:cxn modelId="{94F8D7DD-C52B-48F5-A7DC-718E6D805936}" type="presParOf" srcId="{1D95BE7B-F367-4854-AE92-FDD7E2A5D88B}" destId="{F5B71B40-FDC4-44D6-88BD-C01C5DBDCF70}" srcOrd="7" destOrd="0" presId="urn:microsoft.com/office/officeart/2005/8/layout/target3"/>
    <dgm:cxn modelId="{2E51577D-ADEA-47D6-A067-ABF964D45BD8}" type="presParOf" srcId="{1D95BE7B-F367-4854-AE92-FDD7E2A5D88B}" destId="{C0269D6F-6027-41DA-82DC-E5068454D8A1}" srcOrd="8" destOrd="0" presId="urn:microsoft.com/office/officeart/2005/8/layout/target3"/>
    <dgm:cxn modelId="{87B2F659-3E97-4B6C-8815-4ECC85823D9B}" type="presParOf" srcId="{1D95BE7B-F367-4854-AE92-FDD7E2A5D88B}" destId="{D0535197-A28B-4F99-B72F-0E9EE91B4C60}" srcOrd="9" destOrd="0" presId="urn:microsoft.com/office/officeart/2005/8/layout/target3"/>
    <dgm:cxn modelId="{9370368B-A815-4402-B6F7-C92BFFEBA436}" type="presParOf" srcId="{1D95BE7B-F367-4854-AE92-FDD7E2A5D88B}" destId="{35367D0C-5E27-484A-A03E-D2F76E1EFEAC}" srcOrd="10" destOrd="0" presId="urn:microsoft.com/office/officeart/2005/8/layout/target3"/>
    <dgm:cxn modelId="{B37FF578-0392-40B5-9759-FFC3189C6E3A}" type="presParOf" srcId="{1D95BE7B-F367-4854-AE92-FDD7E2A5D88B}" destId="{B56F52C0-AC83-4E89-B6D7-648EB20A7050}" srcOrd="11" destOrd="0" presId="urn:microsoft.com/office/officeart/2005/8/layout/target3"/>
    <dgm:cxn modelId="{5B36924D-5340-49F5-9036-882983C83528}" type="presParOf" srcId="{1D95BE7B-F367-4854-AE92-FDD7E2A5D88B}" destId="{4FA8AB3F-DC31-4AF6-8FBC-3BDB21519C37}" srcOrd="12" destOrd="0" presId="urn:microsoft.com/office/officeart/2005/8/layout/target3"/>
    <dgm:cxn modelId="{477E5FA9-AC50-4A17-8909-74E6BEE27D31}" type="presParOf" srcId="{1D95BE7B-F367-4854-AE92-FDD7E2A5D88B}" destId="{08C00817-7B50-4526-9472-8C5335224CC1}" srcOrd="13" destOrd="0" presId="urn:microsoft.com/office/officeart/2005/8/layout/target3"/>
    <dgm:cxn modelId="{821738D4-8771-4B9F-9F89-DB5BE81A9B26}" type="presParOf" srcId="{1D95BE7B-F367-4854-AE92-FDD7E2A5D88B}" destId="{3CAA6658-3412-46F3-BB42-57DE5512649A}" srcOrd="14" destOrd="0" presId="urn:microsoft.com/office/officeart/2005/8/layout/target3"/>
    <dgm:cxn modelId="{8694D33F-43D1-4A24-949B-B6BAEE7EA98E}" type="presParOf" srcId="{1D95BE7B-F367-4854-AE92-FDD7E2A5D88B}" destId="{4A6998E3-4EAE-4947-9250-C80CD68F7F69}" srcOrd="15" destOrd="0" presId="urn:microsoft.com/office/officeart/2005/8/layout/target3"/>
    <dgm:cxn modelId="{99723F98-54B1-4663-9FAC-D57330E219F0}" type="presParOf" srcId="{1D95BE7B-F367-4854-AE92-FDD7E2A5D88B}" destId="{ABDFA3AF-B2BB-42A0-9543-7B39AB6BCAD0}" srcOrd="16" destOrd="0" presId="urn:microsoft.com/office/officeart/2005/8/layout/target3"/>
    <dgm:cxn modelId="{1912A7A9-A7C3-4C3F-BD56-78C26D4AD135}" type="presParOf" srcId="{1D95BE7B-F367-4854-AE92-FDD7E2A5D88B}" destId="{6E99EDC6-B966-4CDB-B9DF-51F9E46ACD5E}" srcOrd="17" destOrd="0" presId="urn:microsoft.com/office/officeart/2005/8/layout/target3"/>
    <dgm:cxn modelId="{D4C7247E-59CE-4816-915C-0CE57AD346B1}" type="presParOf" srcId="{1D95BE7B-F367-4854-AE92-FDD7E2A5D88B}" destId="{631E119D-FE99-4BB7-B2C8-F2475CB7A123}" srcOrd="18" destOrd="0" presId="urn:microsoft.com/office/officeart/2005/8/layout/target3"/>
    <dgm:cxn modelId="{068CFEAA-2B34-4C4D-A4B6-6AA943D236D6}" type="presParOf" srcId="{1D95BE7B-F367-4854-AE92-FDD7E2A5D88B}" destId="{85F340CE-237A-497A-9215-9118C433152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68AC9-5EF7-4D54-997C-D4BCA4E61D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96D324-2C7F-4E06-8A4F-BF054D4480C5}">
      <dgm:prSet phldrT="[Metin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b="1" dirty="0" smtClean="0"/>
            <a:t>Davranışa Zemin Hazırlayan Uyaranlar</a:t>
          </a:r>
          <a:endParaRPr lang="tr-TR" b="1" dirty="0"/>
        </a:p>
      </dgm:t>
    </dgm:pt>
    <dgm:pt modelId="{6246D741-70F5-46A3-8990-C84A32DA6155}" type="parTrans" cxnId="{E3726B26-32A9-4141-B228-C751D174364B}">
      <dgm:prSet/>
      <dgm:spPr/>
      <dgm:t>
        <a:bodyPr/>
        <a:lstStyle/>
        <a:p>
          <a:endParaRPr lang="tr-TR"/>
        </a:p>
      </dgm:t>
    </dgm:pt>
    <dgm:pt modelId="{9C9B81B4-9438-4EF9-BBD6-0BFCB8982916}" type="sibTrans" cxnId="{E3726B26-32A9-4141-B228-C751D174364B}">
      <dgm:prSet/>
      <dgm:spPr/>
      <dgm:t>
        <a:bodyPr/>
        <a:lstStyle/>
        <a:p>
          <a:endParaRPr lang="tr-TR"/>
        </a:p>
      </dgm:t>
    </dgm:pt>
    <dgm:pt modelId="{88EF33DB-1170-4DFC-89DF-1F2461CA74B2}">
      <dgm:prSet phldrT="[Metin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Açlık, susuzluk, hastalık, yalnızlık, uykusuzluk gibi problem davranışın ortaya çıkmasından daha önce ya da problem davranışla birlikte gerçekleşen olaylar ya da durumlardır. </a:t>
          </a:r>
          <a:endParaRPr lang="tr-TR" dirty="0"/>
        </a:p>
      </dgm:t>
    </dgm:pt>
    <dgm:pt modelId="{4292C6B2-7DCA-482F-B591-6892F745D36B}" type="parTrans" cxnId="{6A21D2BD-3F3A-41B4-BA3E-CD612FF389A9}">
      <dgm:prSet/>
      <dgm:spPr/>
      <dgm:t>
        <a:bodyPr/>
        <a:lstStyle/>
        <a:p>
          <a:endParaRPr lang="tr-TR"/>
        </a:p>
      </dgm:t>
    </dgm:pt>
    <dgm:pt modelId="{7274AE78-614B-44AD-A163-6CF1775BD27D}" type="sibTrans" cxnId="{6A21D2BD-3F3A-41B4-BA3E-CD612FF389A9}">
      <dgm:prSet/>
      <dgm:spPr/>
      <dgm:t>
        <a:bodyPr/>
        <a:lstStyle/>
        <a:p>
          <a:endParaRPr lang="tr-TR"/>
        </a:p>
      </dgm:t>
    </dgm:pt>
    <dgm:pt modelId="{9FB3B0F7-9FD4-4943-B34A-A9F50C844067}">
      <dgm:prSet phldrT="[Metin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 smtClean="0"/>
            <a:t>Öncüller</a:t>
          </a:r>
          <a:endParaRPr lang="tr-TR" b="1" dirty="0"/>
        </a:p>
      </dgm:t>
    </dgm:pt>
    <dgm:pt modelId="{F61A35A9-4155-4B15-B541-C8DA28B2D54B}" type="parTrans" cxnId="{9D0C411E-51A5-4C12-92B8-23BB760B5EF9}">
      <dgm:prSet/>
      <dgm:spPr/>
      <dgm:t>
        <a:bodyPr/>
        <a:lstStyle/>
        <a:p>
          <a:endParaRPr lang="tr-TR"/>
        </a:p>
      </dgm:t>
    </dgm:pt>
    <dgm:pt modelId="{FAD13AE5-402F-43DE-A24D-5CFDD3C968C9}" type="sibTrans" cxnId="{9D0C411E-51A5-4C12-92B8-23BB760B5EF9}">
      <dgm:prSet/>
      <dgm:spPr/>
      <dgm:t>
        <a:bodyPr/>
        <a:lstStyle/>
        <a:p>
          <a:endParaRPr lang="tr-TR"/>
        </a:p>
      </dgm:t>
    </dgm:pt>
    <dgm:pt modelId="{FD22412E-A8AF-4919-8547-B018CF67BFA0}">
      <dgm:prSet phldrT="[Metin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Belirli bir zaman dilimi, belirli etkinlikler ya da belirli zamanlar gibi problem davranışın ortaya çıkmasına neden olan ve problem davranıştan hemen önce gerçekleşen durum ya da uyaranlardır. </a:t>
          </a:r>
          <a:endParaRPr lang="tr-TR" dirty="0"/>
        </a:p>
      </dgm:t>
    </dgm:pt>
    <dgm:pt modelId="{C704AB4E-6B48-445A-8112-A824B1B50EB7}" type="parTrans" cxnId="{137BCBBD-6E3F-49D2-89FB-5EEA2319F281}">
      <dgm:prSet/>
      <dgm:spPr/>
      <dgm:t>
        <a:bodyPr/>
        <a:lstStyle/>
        <a:p>
          <a:endParaRPr lang="tr-TR"/>
        </a:p>
      </dgm:t>
    </dgm:pt>
    <dgm:pt modelId="{2221A816-7F78-412E-AA07-722FA08D9E26}" type="sibTrans" cxnId="{137BCBBD-6E3F-49D2-89FB-5EEA2319F281}">
      <dgm:prSet/>
      <dgm:spPr/>
      <dgm:t>
        <a:bodyPr/>
        <a:lstStyle/>
        <a:p>
          <a:endParaRPr lang="tr-TR"/>
        </a:p>
      </dgm:t>
    </dgm:pt>
    <dgm:pt modelId="{A0B428C0-77AB-4178-80FB-84E910D86266}">
      <dgm:prSet phldrT="[Metin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tr-TR" b="1" dirty="0" smtClean="0"/>
            <a:t>Sonuçlar</a:t>
          </a:r>
          <a:endParaRPr lang="tr-TR" b="1" dirty="0"/>
        </a:p>
      </dgm:t>
    </dgm:pt>
    <dgm:pt modelId="{4109DD3F-79C9-4323-B1DD-E73B2BEA173F}" type="parTrans" cxnId="{C5A396F1-A870-4A5C-9F14-0EEEE8EE9F5C}">
      <dgm:prSet/>
      <dgm:spPr/>
      <dgm:t>
        <a:bodyPr/>
        <a:lstStyle/>
        <a:p>
          <a:endParaRPr lang="tr-TR"/>
        </a:p>
      </dgm:t>
    </dgm:pt>
    <dgm:pt modelId="{EA4631A3-9552-49EB-805E-EB13BAB86CA5}" type="sibTrans" cxnId="{C5A396F1-A870-4A5C-9F14-0EEEE8EE9F5C}">
      <dgm:prSet/>
      <dgm:spPr/>
      <dgm:t>
        <a:bodyPr/>
        <a:lstStyle/>
        <a:p>
          <a:endParaRPr lang="tr-TR"/>
        </a:p>
      </dgm:t>
    </dgm:pt>
    <dgm:pt modelId="{2805802D-A066-44D4-B2B6-93F265A4750E}">
      <dgm:prSet phldrT="[Metin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Gülümseme, çikolata, oyuncak gibi davranış ortaya çıktıktan sonra davranışı takip eden durum ya da uyaranlardır. </a:t>
          </a:r>
          <a:endParaRPr lang="tr-TR" dirty="0"/>
        </a:p>
      </dgm:t>
    </dgm:pt>
    <dgm:pt modelId="{6536C407-E5D7-46D0-AB39-A1B069912D33}" type="parTrans" cxnId="{051A88D1-C313-49CF-98FD-04A03E56DE28}">
      <dgm:prSet/>
      <dgm:spPr/>
      <dgm:t>
        <a:bodyPr/>
        <a:lstStyle/>
        <a:p>
          <a:endParaRPr lang="tr-TR"/>
        </a:p>
      </dgm:t>
    </dgm:pt>
    <dgm:pt modelId="{7981E57F-EBE2-455D-885B-96D2179B389E}" type="sibTrans" cxnId="{051A88D1-C313-49CF-98FD-04A03E56DE28}">
      <dgm:prSet/>
      <dgm:spPr/>
      <dgm:t>
        <a:bodyPr/>
        <a:lstStyle/>
        <a:p>
          <a:endParaRPr lang="tr-TR"/>
        </a:p>
      </dgm:t>
    </dgm:pt>
    <dgm:pt modelId="{267D726C-F281-40BD-BAB4-C2D41C4B3E76}" type="pres">
      <dgm:prSet presAssocID="{90968AC9-5EF7-4D54-997C-D4BCA4E61D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0701AAC-2965-42D5-A43B-042309E30D56}" type="pres">
      <dgm:prSet presAssocID="{1896D324-2C7F-4E06-8A4F-BF054D4480C5}" presName="composite" presStyleCnt="0"/>
      <dgm:spPr/>
    </dgm:pt>
    <dgm:pt modelId="{3AE9BF61-6CCD-4E41-8820-59DD0DE2054C}" type="pres">
      <dgm:prSet presAssocID="{1896D324-2C7F-4E06-8A4F-BF054D4480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D15CA4-DC79-44A7-8BB3-0E9DBA83659C}" type="pres">
      <dgm:prSet presAssocID="{1896D324-2C7F-4E06-8A4F-BF054D4480C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18489F-877B-4FDD-8016-B8F1A1348C02}" type="pres">
      <dgm:prSet presAssocID="{9C9B81B4-9438-4EF9-BBD6-0BFCB8982916}" presName="space" presStyleCnt="0"/>
      <dgm:spPr/>
    </dgm:pt>
    <dgm:pt modelId="{DDCB5587-59B3-46A3-9913-B4BAF80EC840}" type="pres">
      <dgm:prSet presAssocID="{9FB3B0F7-9FD4-4943-B34A-A9F50C844067}" presName="composite" presStyleCnt="0"/>
      <dgm:spPr/>
    </dgm:pt>
    <dgm:pt modelId="{4F847A87-4DE8-45D3-B1CC-D2445318A956}" type="pres">
      <dgm:prSet presAssocID="{9FB3B0F7-9FD4-4943-B34A-A9F50C8440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C20DC-00E8-4865-B008-38CCC1C8D550}" type="pres">
      <dgm:prSet presAssocID="{9FB3B0F7-9FD4-4943-B34A-A9F50C84406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376D82-0601-4759-9A33-D82143D7B3BE}" type="pres">
      <dgm:prSet presAssocID="{FAD13AE5-402F-43DE-A24D-5CFDD3C968C9}" presName="space" presStyleCnt="0"/>
      <dgm:spPr/>
    </dgm:pt>
    <dgm:pt modelId="{D7F52A5E-A51E-4C67-AD6B-F20B236CA82B}" type="pres">
      <dgm:prSet presAssocID="{A0B428C0-77AB-4178-80FB-84E910D86266}" presName="composite" presStyleCnt="0"/>
      <dgm:spPr/>
    </dgm:pt>
    <dgm:pt modelId="{2997D996-EB42-48DB-86EF-E8A0C1096065}" type="pres">
      <dgm:prSet presAssocID="{A0B428C0-77AB-4178-80FB-84E910D862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ABDF84-B219-4B4D-ABEB-B287E446E161}" type="pres">
      <dgm:prSet presAssocID="{A0B428C0-77AB-4178-80FB-84E910D862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1A88D1-C313-49CF-98FD-04A03E56DE28}" srcId="{A0B428C0-77AB-4178-80FB-84E910D86266}" destId="{2805802D-A066-44D4-B2B6-93F265A4750E}" srcOrd="0" destOrd="0" parTransId="{6536C407-E5D7-46D0-AB39-A1B069912D33}" sibTransId="{7981E57F-EBE2-455D-885B-96D2179B389E}"/>
    <dgm:cxn modelId="{437BEFB5-7DB8-4766-AB96-A0DE981E3874}" type="presOf" srcId="{FD22412E-A8AF-4919-8547-B018CF67BFA0}" destId="{6D6C20DC-00E8-4865-B008-38CCC1C8D550}" srcOrd="0" destOrd="0" presId="urn:microsoft.com/office/officeart/2005/8/layout/hList1"/>
    <dgm:cxn modelId="{C5A396F1-A870-4A5C-9F14-0EEEE8EE9F5C}" srcId="{90968AC9-5EF7-4D54-997C-D4BCA4E61D13}" destId="{A0B428C0-77AB-4178-80FB-84E910D86266}" srcOrd="2" destOrd="0" parTransId="{4109DD3F-79C9-4323-B1DD-E73B2BEA173F}" sibTransId="{EA4631A3-9552-49EB-805E-EB13BAB86CA5}"/>
    <dgm:cxn modelId="{B790470A-1167-4CA8-99D2-7F2DE2C87CF6}" type="presOf" srcId="{A0B428C0-77AB-4178-80FB-84E910D86266}" destId="{2997D996-EB42-48DB-86EF-E8A0C1096065}" srcOrd="0" destOrd="0" presId="urn:microsoft.com/office/officeart/2005/8/layout/hList1"/>
    <dgm:cxn modelId="{E3726B26-32A9-4141-B228-C751D174364B}" srcId="{90968AC9-5EF7-4D54-997C-D4BCA4E61D13}" destId="{1896D324-2C7F-4E06-8A4F-BF054D4480C5}" srcOrd="0" destOrd="0" parTransId="{6246D741-70F5-46A3-8990-C84A32DA6155}" sibTransId="{9C9B81B4-9438-4EF9-BBD6-0BFCB8982916}"/>
    <dgm:cxn modelId="{E1DEBEE7-2FD5-41E8-A39A-8E0314F92D14}" type="presOf" srcId="{2805802D-A066-44D4-B2B6-93F265A4750E}" destId="{81ABDF84-B219-4B4D-ABEB-B287E446E161}" srcOrd="0" destOrd="0" presId="urn:microsoft.com/office/officeart/2005/8/layout/hList1"/>
    <dgm:cxn modelId="{1A34D514-9B0B-4EE7-8EEB-6D5E377746A2}" type="presOf" srcId="{90968AC9-5EF7-4D54-997C-D4BCA4E61D13}" destId="{267D726C-F281-40BD-BAB4-C2D41C4B3E76}" srcOrd="0" destOrd="0" presId="urn:microsoft.com/office/officeart/2005/8/layout/hList1"/>
    <dgm:cxn modelId="{9D0C411E-51A5-4C12-92B8-23BB760B5EF9}" srcId="{90968AC9-5EF7-4D54-997C-D4BCA4E61D13}" destId="{9FB3B0F7-9FD4-4943-B34A-A9F50C844067}" srcOrd="1" destOrd="0" parTransId="{F61A35A9-4155-4B15-B541-C8DA28B2D54B}" sibTransId="{FAD13AE5-402F-43DE-A24D-5CFDD3C968C9}"/>
    <dgm:cxn modelId="{2DCF80F3-1191-4B72-BA16-9282515B3524}" type="presOf" srcId="{9FB3B0F7-9FD4-4943-B34A-A9F50C844067}" destId="{4F847A87-4DE8-45D3-B1CC-D2445318A956}" srcOrd="0" destOrd="0" presId="urn:microsoft.com/office/officeart/2005/8/layout/hList1"/>
    <dgm:cxn modelId="{C8C88543-4C3D-4CA5-B773-D0BC0FBCE549}" type="presOf" srcId="{88EF33DB-1170-4DFC-89DF-1F2461CA74B2}" destId="{86D15CA4-DC79-44A7-8BB3-0E9DBA83659C}" srcOrd="0" destOrd="0" presId="urn:microsoft.com/office/officeart/2005/8/layout/hList1"/>
    <dgm:cxn modelId="{137BCBBD-6E3F-49D2-89FB-5EEA2319F281}" srcId="{9FB3B0F7-9FD4-4943-B34A-A9F50C844067}" destId="{FD22412E-A8AF-4919-8547-B018CF67BFA0}" srcOrd="0" destOrd="0" parTransId="{C704AB4E-6B48-445A-8112-A824B1B50EB7}" sibTransId="{2221A816-7F78-412E-AA07-722FA08D9E26}"/>
    <dgm:cxn modelId="{A3559DF5-5262-4E19-89C4-C8EA4DDA2594}" type="presOf" srcId="{1896D324-2C7F-4E06-8A4F-BF054D4480C5}" destId="{3AE9BF61-6CCD-4E41-8820-59DD0DE2054C}" srcOrd="0" destOrd="0" presId="urn:microsoft.com/office/officeart/2005/8/layout/hList1"/>
    <dgm:cxn modelId="{6A21D2BD-3F3A-41B4-BA3E-CD612FF389A9}" srcId="{1896D324-2C7F-4E06-8A4F-BF054D4480C5}" destId="{88EF33DB-1170-4DFC-89DF-1F2461CA74B2}" srcOrd="0" destOrd="0" parTransId="{4292C6B2-7DCA-482F-B591-6892F745D36B}" sibTransId="{7274AE78-614B-44AD-A163-6CF1775BD27D}"/>
    <dgm:cxn modelId="{08011053-5DB7-4F3A-9D46-1548F70E0B61}" type="presParOf" srcId="{267D726C-F281-40BD-BAB4-C2D41C4B3E76}" destId="{50701AAC-2965-42D5-A43B-042309E30D56}" srcOrd="0" destOrd="0" presId="urn:microsoft.com/office/officeart/2005/8/layout/hList1"/>
    <dgm:cxn modelId="{BD0CCED3-59EA-478E-93E3-52D9814547C6}" type="presParOf" srcId="{50701AAC-2965-42D5-A43B-042309E30D56}" destId="{3AE9BF61-6CCD-4E41-8820-59DD0DE2054C}" srcOrd="0" destOrd="0" presId="urn:microsoft.com/office/officeart/2005/8/layout/hList1"/>
    <dgm:cxn modelId="{3266F19D-4FFA-406C-ADB9-0591807A151A}" type="presParOf" srcId="{50701AAC-2965-42D5-A43B-042309E30D56}" destId="{86D15CA4-DC79-44A7-8BB3-0E9DBA83659C}" srcOrd="1" destOrd="0" presId="urn:microsoft.com/office/officeart/2005/8/layout/hList1"/>
    <dgm:cxn modelId="{A38E5499-1112-48EE-9805-86E879905EA6}" type="presParOf" srcId="{267D726C-F281-40BD-BAB4-C2D41C4B3E76}" destId="{4F18489F-877B-4FDD-8016-B8F1A1348C02}" srcOrd="1" destOrd="0" presId="urn:microsoft.com/office/officeart/2005/8/layout/hList1"/>
    <dgm:cxn modelId="{E50A7529-4067-4CEA-BF71-4D644ABAC5AC}" type="presParOf" srcId="{267D726C-F281-40BD-BAB4-C2D41C4B3E76}" destId="{DDCB5587-59B3-46A3-9913-B4BAF80EC840}" srcOrd="2" destOrd="0" presId="urn:microsoft.com/office/officeart/2005/8/layout/hList1"/>
    <dgm:cxn modelId="{79FDE6FF-2A5F-49C5-A77F-8A0F94EACE72}" type="presParOf" srcId="{DDCB5587-59B3-46A3-9913-B4BAF80EC840}" destId="{4F847A87-4DE8-45D3-B1CC-D2445318A956}" srcOrd="0" destOrd="0" presId="urn:microsoft.com/office/officeart/2005/8/layout/hList1"/>
    <dgm:cxn modelId="{9A87F58C-E7C4-44CC-898F-D9535D59812E}" type="presParOf" srcId="{DDCB5587-59B3-46A3-9913-B4BAF80EC840}" destId="{6D6C20DC-00E8-4865-B008-38CCC1C8D550}" srcOrd="1" destOrd="0" presId="urn:microsoft.com/office/officeart/2005/8/layout/hList1"/>
    <dgm:cxn modelId="{C412B69D-76EB-4BB9-ABD3-051274A4DCF7}" type="presParOf" srcId="{267D726C-F281-40BD-BAB4-C2D41C4B3E76}" destId="{21376D82-0601-4759-9A33-D82143D7B3BE}" srcOrd="3" destOrd="0" presId="urn:microsoft.com/office/officeart/2005/8/layout/hList1"/>
    <dgm:cxn modelId="{05C30FCC-2F02-45D0-95AF-9FB5199CC42D}" type="presParOf" srcId="{267D726C-F281-40BD-BAB4-C2D41C4B3E76}" destId="{D7F52A5E-A51E-4C67-AD6B-F20B236CA82B}" srcOrd="4" destOrd="0" presId="urn:microsoft.com/office/officeart/2005/8/layout/hList1"/>
    <dgm:cxn modelId="{18EE5AD0-F450-476C-8E76-7866280FCDD7}" type="presParOf" srcId="{D7F52A5E-A51E-4C67-AD6B-F20B236CA82B}" destId="{2997D996-EB42-48DB-86EF-E8A0C1096065}" srcOrd="0" destOrd="0" presId="urn:microsoft.com/office/officeart/2005/8/layout/hList1"/>
    <dgm:cxn modelId="{EAE45FE4-54FF-4098-BAE4-6BF68F08B49C}" type="presParOf" srcId="{D7F52A5E-A51E-4C67-AD6B-F20B236CA82B}" destId="{81ABDF84-B219-4B4D-ABEB-B287E446E1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A4D74-815E-47BA-B440-5D48ECE77F71}">
      <dsp:nvSpPr>
        <dsp:cNvPr id="0" name=""/>
        <dsp:cNvSpPr/>
      </dsp:nvSpPr>
      <dsp:spPr>
        <a:xfrm>
          <a:off x="3151035" y="0"/>
          <a:ext cx="2668771" cy="26691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FE375-51FA-4858-AE9B-781CBAB11E14}">
      <dsp:nvSpPr>
        <dsp:cNvPr id="0" name=""/>
        <dsp:cNvSpPr/>
      </dsp:nvSpPr>
      <dsp:spPr>
        <a:xfrm>
          <a:off x="3740921" y="963654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Öğrenme</a:t>
          </a:r>
          <a:endParaRPr lang="tr-TR" sz="2500" kern="1200" dirty="0"/>
        </a:p>
      </dsp:txBody>
      <dsp:txXfrm>
        <a:off x="3740921" y="963654"/>
        <a:ext cx="1482985" cy="741315"/>
      </dsp:txXfrm>
    </dsp:sp>
    <dsp:sp modelId="{5139AAF3-E20C-46B1-ABBF-254477CF6183}">
      <dsp:nvSpPr>
        <dsp:cNvPr id="0" name=""/>
        <dsp:cNvSpPr/>
      </dsp:nvSpPr>
      <dsp:spPr>
        <a:xfrm>
          <a:off x="2409792" y="1533640"/>
          <a:ext cx="2668771" cy="26691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3A8B0-44DE-46CF-B91A-277B06854ECF}">
      <dsp:nvSpPr>
        <dsp:cNvPr id="0" name=""/>
        <dsp:cNvSpPr/>
      </dsp:nvSpPr>
      <dsp:spPr>
        <a:xfrm>
          <a:off x="3002686" y="250616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Sosyal Etkileşim</a:t>
          </a:r>
          <a:endParaRPr lang="tr-TR" sz="2500" kern="1200" dirty="0"/>
        </a:p>
      </dsp:txBody>
      <dsp:txXfrm>
        <a:off x="3002686" y="2506166"/>
        <a:ext cx="1482985" cy="741315"/>
      </dsp:txXfrm>
    </dsp:sp>
    <dsp:sp modelId="{D638C6D5-E116-4A12-9126-17ADDC95626C}">
      <dsp:nvSpPr>
        <dsp:cNvPr id="0" name=""/>
        <dsp:cNvSpPr/>
      </dsp:nvSpPr>
      <dsp:spPr>
        <a:xfrm>
          <a:off x="3340981" y="3250808"/>
          <a:ext cx="2292888" cy="22938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8D5A4-C825-4BDC-812B-2413D38F83A7}">
      <dsp:nvSpPr>
        <dsp:cNvPr id="0" name=""/>
        <dsp:cNvSpPr/>
      </dsp:nvSpPr>
      <dsp:spPr>
        <a:xfrm>
          <a:off x="3744429" y="405089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Güvenlik </a:t>
          </a:r>
          <a:endParaRPr lang="tr-TR" sz="2500" kern="1200" dirty="0"/>
        </a:p>
      </dsp:txBody>
      <dsp:txXfrm>
        <a:off x="3744429" y="4050896"/>
        <a:ext cx="1482985" cy="74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53C31-02A9-4B84-8833-CF985A831A33}">
      <dsp:nvSpPr>
        <dsp:cNvPr id="0" name=""/>
        <dsp:cNvSpPr/>
      </dsp:nvSpPr>
      <dsp:spPr>
        <a:xfrm>
          <a:off x="0" y="0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28F4-C875-46E1-97E7-C29ACB66424D}">
      <dsp:nvSpPr>
        <dsp:cNvPr id="0" name=""/>
        <dsp:cNvSpPr/>
      </dsp:nvSpPr>
      <dsp:spPr>
        <a:xfrm>
          <a:off x="2578577" y="-157118"/>
          <a:ext cx="6120680" cy="54988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2"/>
              </a:solidFill>
            </a:rPr>
            <a:t>Çocuğun kendisi ile ilgili nedenle</a:t>
          </a:r>
          <a:r>
            <a:rPr lang="tr-TR" sz="2900" b="1" kern="1200" dirty="0" smtClean="0">
              <a:solidFill>
                <a:schemeClr val="tx2"/>
              </a:solidFill>
            </a:rPr>
            <a:t>r</a:t>
          </a:r>
          <a:endParaRPr lang="tr-TR" sz="2900" b="1" kern="1200" dirty="0">
            <a:solidFill>
              <a:schemeClr val="tx2"/>
            </a:solidFill>
          </a:endParaRPr>
        </a:p>
      </dsp:txBody>
      <dsp:txXfrm>
        <a:off x="2578577" y="-157118"/>
        <a:ext cx="3060340" cy="1168497"/>
      </dsp:txXfrm>
    </dsp:sp>
    <dsp:sp modelId="{12F88E74-04A5-4112-9F14-ACAE1D8D062B}">
      <dsp:nvSpPr>
        <dsp:cNvPr id="0" name=""/>
        <dsp:cNvSpPr/>
      </dsp:nvSpPr>
      <dsp:spPr>
        <a:xfrm>
          <a:off x="680475" y="1101722"/>
          <a:ext cx="3823624" cy="382362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58827-246B-4CB1-93EC-201DAB15612A}">
      <dsp:nvSpPr>
        <dsp:cNvPr id="0" name=""/>
        <dsp:cNvSpPr/>
      </dsp:nvSpPr>
      <dsp:spPr>
        <a:xfrm>
          <a:off x="2592288" y="1101722"/>
          <a:ext cx="6120680" cy="38236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2"/>
              </a:solidFill>
            </a:rPr>
            <a:t>Ev ve aile yaşantısı ile ilgili nedenler</a:t>
          </a:r>
          <a:endParaRPr lang="tr-TR" sz="2800" b="1" kern="1200" dirty="0">
            <a:solidFill>
              <a:schemeClr val="accent2"/>
            </a:solidFill>
          </a:endParaRPr>
        </a:p>
      </dsp:txBody>
      <dsp:txXfrm>
        <a:off x="2592288" y="1101722"/>
        <a:ext cx="3060340" cy="1101722"/>
      </dsp:txXfrm>
    </dsp:sp>
    <dsp:sp modelId="{F5B71B40-FDC4-44D6-88BD-C01C5DBDCF70}">
      <dsp:nvSpPr>
        <dsp:cNvPr id="0" name=""/>
        <dsp:cNvSpPr/>
      </dsp:nvSpPr>
      <dsp:spPr>
        <a:xfrm>
          <a:off x="1360951" y="2203444"/>
          <a:ext cx="2462673" cy="246267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69D6F-6027-41DA-82DC-E5068454D8A1}">
      <dsp:nvSpPr>
        <dsp:cNvPr id="0" name=""/>
        <dsp:cNvSpPr/>
      </dsp:nvSpPr>
      <dsp:spPr>
        <a:xfrm>
          <a:off x="2592288" y="2203444"/>
          <a:ext cx="6120680" cy="2462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Okul ve sınıf ile ilgili nedenler </a:t>
          </a:r>
          <a:endParaRPr lang="tr-TR" sz="2800" b="1" kern="1200" dirty="0">
            <a:solidFill>
              <a:schemeClr val="accent4"/>
            </a:solidFill>
          </a:endParaRPr>
        </a:p>
      </dsp:txBody>
      <dsp:txXfrm>
        <a:off x="2592288" y="2203444"/>
        <a:ext cx="3060340" cy="1101722"/>
      </dsp:txXfrm>
    </dsp:sp>
    <dsp:sp modelId="{35367D0C-5E27-484A-A03E-D2F76E1EFEAC}">
      <dsp:nvSpPr>
        <dsp:cNvPr id="0" name=""/>
        <dsp:cNvSpPr/>
      </dsp:nvSpPr>
      <dsp:spPr>
        <a:xfrm>
          <a:off x="2041426" y="3305167"/>
          <a:ext cx="1101722" cy="110172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F52C0-AC83-4E89-B6D7-648EB20A7050}">
      <dsp:nvSpPr>
        <dsp:cNvPr id="0" name=""/>
        <dsp:cNvSpPr/>
      </dsp:nvSpPr>
      <dsp:spPr>
        <a:xfrm>
          <a:off x="2592288" y="3305167"/>
          <a:ext cx="6120680" cy="1101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00B050"/>
              </a:solidFill>
            </a:rPr>
            <a:t>Çevresel olaylar ile ilgili nedenler</a:t>
          </a:r>
          <a:endParaRPr lang="tr-TR" sz="2800" b="1" kern="1200" dirty="0">
            <a:solidFill>
              <a:srgbClr val="00B050"/>
            </a:solidFill>
          </a:endParaRPr>
        </a:p>
      </dsp:txBody>
      <dsp:txXfrm>
        <a:off x="2592288" y="3305167"/>
        <a:ext cx="3060340" cy="1101722"/>
      </dsp:txXfrm>
    </dsp:sp>
    <dsp:sp modelId="{08C00817-7B50-4526-9472-8C5335224CC1}">
      <dsp:nvSpPr>
        <dsp:cNvPr id="0" name=""/>
        <dsp:cNvSpPr/>
      </dsp:nvSpPr>
      <dsp:spPr>
        <a:xfrm>
          <a:off x="5652628" y="0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tx2"/>
              </a:solidFill>
            </a:rPr>
            <a:t>Sağlık</a:t>
          </a:r>
          <a:endParaRPr lang="tr-TR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tx2"/>
              </a:solidFill>
            </a:rPr>
            <a:t>Yetersizlik</a:t>
          </a:r>
          <a:endParaRPr lang="tr-TR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tx2"/>
              </a:solidFill>
            </a:rPr>
            <a:t>Sosyal beceri eksikliği</a:t>
          </a:r>
          <a:endParaRPr lang="tr-TR" sz="2000" kern="1200" dirty="0">
            <a:solidFill>
              <a:schemeClr val="tx2"/>
            </a:solidFill>
          </a:endParaRPr>
        </a:p>
      </dsp:txBody>
      <dsp:txXfrm>
        <a:off x="5652628" y="0"/>
        <a:ext cx="3060340" cy="1101722"/>
      </dsp:txXfrm>
    </dsp:sp>
    <dsp:sp modelId="{4A6998E3-4EAE-4947-9250-C80CD68F7F69}">
      <dsp:nvSpPr>
        <dsp:cNvPr id="0" name=""/>
        <dsp:cNvSpPr/>
      </dsp:nvSpPr>
      <dsp:spPr>
        <a:xfrm>
          <a:off x="5652628" y="1101722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2"/>
              </a:solidFill>
            </a:rPr>
            <a:t>Ekonomik sorun</a:t>
          </a:r>
          <a:endParaRPr lang="tr-TR" sz="2000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2"/>
              </a:solidFill>
            </a:rPr>
            <a:t>Bağımlılık</a:t>
          </a:r>
          <a:endParaRPr lang="tr-TR" sz="2000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2"/>
              </a:solidFill>
            </a:rPr>
            <a:t>Hastalık</a:t>
          </a:r>
          <a:endParaRPr lang="tr-TR" sz="2000" kern="1200" dirty="0">
            <a:solidFill>
              <a:schemeClr val="accent2"/>
            </a:solidFill>
          </a:endParaRPr>
        </a:p>
      </dsp:txBody>
      <dsp:txXfrm>
        <a:off x="5652628" y="1101722"/>
        <a:ext cx="3060340" cy="1101722"/>
      </dsp:txXfrm>
    </dsp:sp>
    <dsp:sp modelId="{6E99EDC6-B966-4CDB-B9DF-51F9E46ACD5E}">
      <dsp:nvSpPr>
        <dsp:cNvPr id="0" name=""/>
        <dsp:cNvSpPr/>
      </dsp:nvSpPr>
      <dsp:spPr>
        <a:xfrm>
          <a:off x="5652628" y="2203444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4"/>
              </a:solidFill>
            </a:rPr>
            <a:t>Sınıf mevcudu</a:t>
          </a:r>
          <a:endParaRPr lang="tr-TR" sz="2000" kern="1200" dirty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4"/>
              </a:solidFill>
            </a:rPr>
            <a:t>Personelin eğitimi</a:t>
          </a:r>
          <a:endParaRPr lang="tr-TR" sz="2000" kern="1200" dirty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4"/>
              </a:solidFill>
            </a:rPr>
            <a:t>Öğretim içeriği</a:t>
          </a:r>
          <a:endParaRPr lang="tr-TR" sz="2000" kern="1200" dirty="0">
            <a:solidFill>
              <a:schemeClr val="accent4"/>
            </a:solidFill>
          </a:endParaRPr>
        </a:p>
      </dsp:txBody>
      <dsp:txXfrm>
        <a:off x="5652628" y="2203444"/>
        <a:ext cx="3060340" cy="1101722"/>
      </dsp:txXfrm>
    </dsp:sp>
    <dsp:sp modelId="{85F340CE-237A-497A-9215-9118C4331523}">
      <dsp:nvSpPr>
        <dsp:cNvPr id="0" name=""/>
        <dsp:cNvSpPr/>
      </dsp:nvSpPr>
      <dsp:spPr>
        <a:xfrm>
          <a:off x="5652628" y="3305167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kern="1200" dirty="0" smtClean="0">
              <a:solidFill>
                <a:srgbClr val="00B050"/>
              </a:solidFill>
            </a:rPr>
            <a:t>İstenmeyen görev</a:t>
          </a:r>
          <a:endParaRPr lang="tr-TR" sz="2000" b="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kern="1200" dirty="0" smtClean="0">
              <a:solidFill>
                <a:srgbClr val="00B050"/>
              </a:solidFill>
            </a:rPr>
            <a:t>Hoşa giden ilgi</a:t>
          </a:r>
          <a:endParaRPr lang="tr-TR" sz="2000" b="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kern="1200" dirty="0" smtClean="0">
              <a:solidFill>
                <a:srgbClr val="00B050"/>
              </a:solidFill>
            </a:rPr>
            <a:t>Talep edilen nesne</a:t>
          </a:r>
          <a:endParaRPr lang="tr-TR" sz="2000" b="0" kern="1200" dirty="0">
            <a:solidFill>
              <a:srgbClr val="00B050"/>
            </a:solidFill>
          </a:endParaRPr>
        </a:p>
      </dsp:txBody>
      <dsp:txXfrm>
        <a:off x="5652628" y="3305167"/>
        <a:ext cx="3060340" cy="1101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9BF61-6CCD-4E41-8820-59DD0DE2054C}">
      <dsp:nvSpPr>
        <dsp:cNvPr id="0" name=""/>
        <dsp:cNvSpPr/>
      </dsp:nvSpPr>
      <dsp:spPr>
        <a:xfrm>
          <a:off x="2745" y="620381"/>
          <a:ext cx="2676672" cy="764942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Davranışa Zemin Hazırlayan Uyaranlar</a:t>
          </a:r>
          <a:endParaRPr lang="tr-TR" sz="2100" b="1" kern="1200" dirty="0"/>
        </a:p>
      </dsp:txBody>
      <dsp:txXfrm>
        <a:off x="2745" y="620381"/>
        <a:ext cx="2676672" cy="764942"/>
      </dsp:txXfrm>
    </dsp:sp>
    <dsp:sp modelId="{86D15CA4-DC79-44A7-8BB3-0E9DBA83659C}">
      <dsp:nvSpPr>
        <dsp:cNvPr id="0" name=""/>
        <dsp:cNvSpPr/>
      </dsp:nvSpPr>
      <dsp:spPr>
        <a:xfrm>
          <a:off x="2745" y="1385323"/>
          <a:ext cx="2676672" cy="383339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4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 smtClean="0"/>
            <a:t>Açlık, susuzluk, hastalık, yalnızlık, uykusuzluk gibi problem davranışın ortaya çıkmasından daha önce ya da problem davranışla birlikte gerçekleşen olaylar ya da durumlardır. </a:t>
          </a:r>
          <a:endParaRPr lang="tr-TR" sz="2100" kern="1200" dirty="0"/>
        </a:p>
      </dsp:txBody>
      <dsp:txXfrm>
        <a:off x="2745" y="1385323"/>
        <a:ext cx="2676672" cy="3833392"/>
      </dsp:txXfrm>
    </dsp:sp>
    <dsp:sp modelId="{4F847A87-4DE8-45D3-B1CC-D2445318A956}">
      <dsp:nvSpPr>
        <dsp:cNvPr id="0" name=""/>
        <dsp:cNvSpPr/>
      </dsp:nvSpPr>
      <dsp:spPr>
        <a:xfrm>
          <a:off x="3054151" y="620381"/>
          <a:ext cx="2676672" cy="764942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Öncüller</a:t>
          </a:r>
          <a:endParaRPr lang="tr-TR" sz="2100" b="1" kern="1200" dirty="0"/>
        </a:p>
      </dsp:txBody>
      <dsp:txXfrm>
        <a:off x="3054151" y="620381"/>
        <a:ext cx="2676672" cy="764942"/>
      </dsp:txXfrm>
    </dsp:sp>
    <dsp:sp modelId="{6D6C20DC-00E8-4865-B008-38CCC1C8D550}">
      <dsp:nvSpPr>
        <dsp:cNvPr id="0" name=""/>
        <dsp:cNvSpPr/>
      </dsp:nvSpPr>
      <dsp:spPr>
        <a:xfrm>
          <a:off x="3054151" y="1385323"/>
          <a:ext cx="2676672" cy="383339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5875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 smtClean="0"/>
            <a:t>Belirli bir zaman dilimi, belirli etkinlikler ya da belirli zamanlar gibi problem davranışın ortaya çıkmasına neden olan ve problem davranıştan hemen önce gerçekleşen durum ya da uyaranlardır. </a:t>
          </a:r>
          <a:endParaRPr lang="tr-TR" sz="2100" kern="1200" dirty="0"/>
        </a:p>
      </dsp:txBody>
      <dsp:txXfrm>
        <a:off x="3054151" y="1385323"/>
        <a:ext cx="2676672" cy="3833392"/>
      </dsp:txXfrm>
    </dsp:sp>
    <dsp:sp modelId="{2997D996-EB42-48DB-86EF-E8A0C1096065}">
      <dsp:nvSpPr>
        <dsp:cNvPr id="0" name=""/>
        <dsp:cNvSpPr/>
      </dsp:nvSpPr>
      <dsp:spPr>
        <a:xfrm>
          <a:off x="6105558" y="620381"/>
          <a:ext cx="2676672" cy="764942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Sonuçlar</a:t>
          </a:r>
          <a:endParaRPr lang="tr-TR" sz="2100" b="1" kern="1200" dirty="0"/>
        </a:p>
      </dsp:txBody>
      <dsp:txXfrm>
        <a:off x="6105558" y="620381"/>
        <a:ext cx="2676672" cy="764942"/>
      </dsp:txXfrm>
    </dsp:sp>
    <dsp:sp modelId="{81ABDF84-B219-4B4D-ABEB-B287E446E161}">
      <dsp:nvSpPr>
        <dsp:cNvPr id="0" name=""/>
        <dsp:cNvSpPr/>
      </dsp:nvSpPr>
      <dsp:spPr>
        <a:xfrm>
          <a:off x="6105558" y="1385323"/>
          <a:ext cx="2676672" cy="3833392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 smtClean="0"/>
            <a:t>Gülümseme, çikolata, oyuncak gibi davranış ortaya çıktıktan sonra davranışı takip eden durum ya da uyaranlardır. </a:t>
          </a:r>
          <a:endParaRPr lang="tr-TR" sz="2100" kern="1200" dirty="0"/>
        </a:p>
      </dsp:txBody>
      <dsp:txXfrm>
        <a:off x="6105558" y="1385323"/>
        <a:ext cx="2676672" cy="383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8ECF-A241-4F45-87BF-599EF683647E}" type="datetimeFigureOut">
              <a:rPr lang="tr-TR" smtClean="0"/>
              <a:t>20.01.2017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0148-2999-4221-BBD7-D287B8D83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0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03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26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8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790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31663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964970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61865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1503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7180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0914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24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8225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24325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73596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4608511" cy="234978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ÖNCESİNDE KAYNAŞTIRMA PROGRAMLARI</a:t>
            </a:r>
            <a:endParaRPr lang="tr-TR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11166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 Dr. Hatice BAKKALOĞLU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340694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316" name="Dikdörtgen 1"/>
          <p:cNvSpPr>
            <a:spLocks noChangeArrowheads="1"/>
          </p:cNvSpPr>
          <p:nvPr/>
        </p:nvSpPr>
        <p:spPr bwMode="auto">
          <a:xfrm>
            <a:off x="395537" y="765175"/>
            <a:ext cx="842493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r-TR" altLang="tr-TR" sz="2800" dirty="0"/>
              <a:t>Her davranış </a:t>
            </a:r>
            <a:r>
              <a:rPr lang="tr-TR" altLang="tr-TR" sz="2800" b="1" dirty="0"/>
              <a:t>bir amaca ulaşmak </a:t>
            </a:r>
            <a:r>
              <a:rPr lang="tr-TR" altLang="tr-TR" sz="2800" dirty="0"/>
              <a:t>üzere gerçekleştirilir. </a:t>
            </a:r>
          </a:p>
        </p:txBody>
      </p:sp>
      <p:pic>
        <p:nvPicPr>
          <p:cNvPr id="13317" name="Picture 4" descr="http://classroomclipart.com/images/gallery/Foods/Animated_Clipart/drink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771774"/>
            <a:ext cx="17764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www.teachingcollegeenglish.com/wp-content/uploads/2009/02/eating-sandwic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363663"/>
            <a:ext cx="1776412" cy="12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http://classroomclipart.com/images/gallery/People/Animated_Clipart/sleeping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716338"/>
            <a:ext cx="17541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http://schools.nyc.gov/NR/rdonlyres/1A34F35E-8EBE-4935-8C69-6DC8ABFE515C/75739/Animated_book_worm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5265738"/>
            <a:ext cx="166211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Metin kutusu 5"/>
          <p:cNvSpPr txBox="1">
            <a:spLocks noChangeArrowheads="1"/>
          </p:cNvSpPr>
          <p:nvPr/>
        </p:nvSpPr>
        <p:spPr bwMode="auto">
          <a:xfrm>
            <a:off x="1296988" y="1477963"/>
            <a:ext cx="3887787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Acıkınca……………………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Susayınca…………………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Yorulunca………………..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Sıkılınca…………………..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07665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234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Son Davranışı Pekiştiriniz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İlk davranış ile son davranış arasındaki benzer davranışların tümü kazanıldıktan sonra çocuğa öğretmek istediğiniz en son davranışı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Son davranış istediğiniz sıklıkta ve düzeyde sergileninceye kadar son davranışı pekiştirmeye devam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 istediğiniz düzeyde kazanıldıktan sonra davranışı pekiştirmeyi bırakınız. </a:t>
            </a: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7157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İpucu Sunma</a:t>
            </a:r>
          </a:p>
        </p:txBody>
      </p:sp>
      <p:sp>
        <p:nvSpPr>
          <p:cNvPr id="143364" name="Metin kutusu 1"/>
          <p:cNvSpPr txBox="1">
            <a:spLocks noChangeArrowheads="1"/>
          </p:cNvSpPr>
          <p:nvPr/>
        </p:nvSpPr>
        <p:spPr bwMode="auto">
          <a:xfrm>
            <a:off x="395288" y="931863"/>
            <a:ext cx="8435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FF0000"/>
                </a:solidFill>
              </a:rPr>
              <a:t>İpucu,</a:t>
            </a:r>
            <a:r>
              <a:rPr lang="tr-TR" altLang="tr-TR" sz="2800" dirty="0"/>
              <a:t> </a:t>
            </a:r>
            <a:r>
              <a:rPr lang="tr-TR" altLang="tr-TR" sz="2800" b="1" dirty="0"/>
              <a:t>çocuk davranışı gerçekleştirmeden önce, çocuğun davranışı doğru biçimde gerçekleştirmesini sağlamak üzere yapılan yardımdır. </a:t>
            </a:r>
          </a:p>
        </p:txBody>
      </p:sp>
      <p:pic>
        <p:nvPicPr>
          <p:cNvPr id="143365" name="74 Resim" descr="mim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939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96 Resim" descr="sozel_ipuc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09900"/>
            <a:ext cx="13335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104 Resim" descr="resim_ipuc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8842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108 Resim" descr="dans_etmek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97200"/>
            <a:ext cx="8572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9" name="118 Resim" descr="fiziksel_ipuc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76575"/>
            <a:ext cx="923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Resim 1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225925"/>
            <a:ext cx="81613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101</a:t>
            </a:fld>
            <a:endParaRPr lang="tr-TR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82232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4388" name="Metin kutusu 1"/>
          <p:cNvSpPr txBox="1">
            <a:spLocks noChangeArrowheads="1"/>
          </p:cNvSpPr>
          <p:nvPr/>
        </p:nvSpPr>
        <p:spPr bwMode="auto">
          <a:xfrm>
            <a:off x="355996" y="1139112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Çocuğa </a:t>
            </a:r>
            <a:r>
              <a:rPr lang="tr-TR" altLang="tr-TR" sz="2600" b="1" dirty="0"/>
              <a:t>öğretmek istediğiniz davranışı </a:t>
            </a:r>
            <a:r>
              <a:rPr lang="tr-TR" altLang="tr-TR" sz="2600" dirty="0"/>
              <a:t>belirleyiniz ve bu </a:t>
            </a:r>
            <a:r>
              <a:rPr lang="tr-TR" altLang="tr-TR" sz="2600" b="1" dirty="0"/>
              <a:t>davranışın çocuk için işlevsel olduğundan </a:t>
            </a:r>
            <a:r>
              <a:rPr lang="tr-TR" altLang="tr-TR" sz="2600" dirty="0"/>
              <a:t>emin olunuz. </a:t>
            </a:r>
            <a:endParaRPr lang="tr-TR" altLang="tr-TR" sz="2600" b="1" dirty="0">
              <a:solidFill>
                <a:srgbClr val="77933C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Kullanacağınız İpucunu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İpucunu belirlerken </a:t>
            </a:r>
            <a:r>
              <a:rPr lang="tr-TR" altLang="tr-TR" sz="2600" b="1" dirty="0"/>
              <a:t>çeşitli ipucu türleri </a:t>
            </a:r>
            <a:r>
              <a:rPr lang="tr-TR" altLang="tr-TR" sz="2600" dirty="0"/>
              <a:t>olduğunu ve </a:t>
            </a:r>
            <a:r>
              <a:rPr lang="tr-TR" altLang="tr-TR" sz="2600" b="1" dirty="0"/>
              <a:t>ipuçlarının da </a:t>
            </a:r>
            <a:r>
              <a:rPr lang="tr-TR" altLang="tr-TR" sz="2600" b="1" dirty="0" err="1"/>
              <a:t>pekiştireçler</a:t>
            </a:r>
            <a:r>
              <a:rPr lang="tr-TR" altLang="tr-TR" sz="2600" b="1" dirty="0"/>
              <a:t> gibi çocuklar için bireysellik göstereceğini </a:t>
            </a:r>
            <a:r>
              <a:rPr lang="tr-TR" altLang="tr-TR" sz="2600" dirty="0"/>
              <a:t>unutmayınız.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İpucunu belirlerken mümkün olduğunca </a:t>
            </a:r>
            <a:r>
              <a:rPr lang="tr-TR" altLang="tr-TR" sz="2600" b="1" dirty="0"/>
              <a:t>çocuk için en az kısıtlayıcı ipucunu tercih ediniz ve gerektiğinde birden fazla ipucunu aynı anda kullanabileceğinizi</a:t>
            </a:r>
            <a:r>
              <a:rPr lang="tr-TR" altLang="tr-TR" sz="2600" dirty="0"/>
              <a:t> aklınızda tutunuz</a:t>
            </a:r>
            <a:r>
              <a:rPr lang="tr-TR" altLang="tr-TR" sz="2600" dirty="0" smtClean="0"/>
              <a:t>.</a:t>
            </a:r>
            <a:endParaRPr lang="tr-TR" altLang="tr-TR" sz="2600" i="1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En az kısıtlayıcı ipucu</a:t>
            </a:r>
            <a:r>
              <a:rPr lang="tr-TR" altLang="tr-TR" sz="2600" b="1" i="1" dirty="0"/>
              <a:t>,</a:t>
            </a:r>
            <a:r>
              <a:rPr lang="tr-TR" altLang="tr-TR" sz="2600" b="1" dirty="0"/>
              <a:t> çocuğun özgürlüğünü en az engelleyen, kısıtlayan ipucudur.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10220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5411" name="Metin kutusu 1"/>
          <p:cNvSpPr txBox="1">
            <a:spLocks noChangeArrowheads="1"/>
          </p:cNvSpPr>
          <p:nvPr/>
        </p:nvSpPr>
        <p:spPr bwMode="auto">
          <a:xfrm>
            <a:off x="319087" y="1743323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İpucu Hiyerarşisine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İpuçlarını nasıl bir sırayla kull</a:t>
            </a:r>
            <a:r>
              <a:rPr lang="tr-TR" altLang="tr-TR" sz="2800" dirty="0"/>
              <a:t>anacağınıza karar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Çocuğun bireysel özelliklerine ve davranışın yapısına</a:t>
            </a:r>
            <a:r>
              <a:rPr lang="tr-TR" altLang="tr-TR" sz="2800" dirty="0"/>
              <a:t> göre ipuçlarını </a:t>
            </a:r>
            <a:r>
              <a:rPr lang="tr-TR" altLang="tr-TR" sz="2800" b="1" dirty="0"/>
              <a:t>en az yardım sağlayacak olandan en çok yardım sağlayacak olana</a:t>
            </a:r>
            <a:r>
              <a:rPr lang="tr-TR" altLang="tr-TR" sz="2800" dirty="0"/>
              <a:t> ya da bunun tam tersi biçimde </a:t>
            </a:r>
            <a:r>
              <a:rPr lang="tr-TR" altLang="tr-TR" sz="2800" b="1" dirty="0"/>
              <a:t>en çok yardım sağlayacak olandan en az yardım sağlayacak olana </a:t>
            </a:r>
            <a:r>
              <a:rPr lang="tr-TR" altLang="tr-TR" sz="2800" dirty="0"/>
              <a:t>doğru sıralayabilirsiniz. </a:t>
            </a:r>
          </a:p>
        </p:txBody>
      </p:sp>
      <p:sp>
        <p:nvSpPr>
          <p:cNvPr id="1454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3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35684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pic>
        <p:nvPicPr>
          <p:cNvPr id="146435" name="125 Resim" descr="giderek_ipucunu_zalt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" y="2328921"/>
            <a:ext cx="8258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119 Resim" descr="giderek_ipucunu_arti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208711"/>
            <a:ext cx="8258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43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104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1053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7460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İpucu Sununuz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Davranışı başlatması için çocuğa bir yönerge </a:t>
            </a:r>
            <a:r>
              <a:rPr lang="tr-TR" altLang="tr-TR" sz="2600" dirty="0"/>
              <a:t>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Yönergeyi verdikten sonra ipucu hiyerarşisinde yer alan ilk ipucunu sunarak çocuğun davranışı başlatmasını ya da gerçekleştirmesini</a:t>
            </a:r>
            <a:r>
              <a:rPr lang="tr-TR" altLang="tr-TR" sz="2600" dirty="0"/>
              <a:t> sağlayınız.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Giderek ipucunu artırma hiyerarşisine göre, çocuk ilk düzeydeki ipucu ile davranışı gerçekleştiremediğinde bir üst düzeydeki ipucunu</a:t>
            </a:r>
            <a:r>
              <a:rPr lang="tr-TR" altLang="tr-TR" sz="2600" dirty="0"/>
              <a:t> sununuz.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Giderek ipucunu azaltma hiyerarşisine göre, çocuk ilk düzeydeki ipucu ile davranışı belli bir doğrulukta sergiler hale geldiğinde ipucunu giderek azaltarak silikleştiriniz. </a:t>
            </a:r>
          </a:p>
        </p:txBody>
      </p:sp>
      <p:sp>
        <p:nvSpPr>
          <p:cNvPr id="14746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4665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" y="115888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Zincirleme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9508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/>
              <a:t>Kazandırılacak </a:t>
            </a:r>
            <a:r>
              <a:rPr lang="tr-TR" altLang="tr-TR" sz="2600" b="1" dirty="0"/>
              <a:t>davranışlardan bazıları karmaşık ve çok basamaklı davranışlar </a:t>
            </a:r>
            <a:r>
              <a:rPr lang="tr-TR" altLang="tr-TR" sz="2600" dirty="0"/>
              <a:t>olabilir. Böyle durumlarda bu </a:t>
            </a:r>
            <a:r>
              <a:rPr lang="tr-TR" altLang="tr-TR" sz="2600" b="1" dirty="0"/>
              <a:t>davranışlar küçük parçalara bölünerek</a:t>
            </a:r>
            <a:r>
              <a:rPr lang="tr-TR" altLang="tr-TR" sz="2600" dirty="0"/>
              <a:t> yani zincirleme tekniği kullanılarak öğretilebilir. </a:t>
            </a:r>
            <a:endParaRPr lang="tr-TR" altLang="tr-TR" sz="2600" i="1" dirty="0"/>
          </a:p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Zincirleme, </a:t>
            </a:r>
            <a:r>
              <a:rPr lang="tr-TR" altLang="tr-TR" sz="2600" b="1" dirty="0"/>
              <a:t>bir davranışın küçük (alt) basamaklara bölünüp çocuğa bu basamaklardan her birinin belli sırayla öğretildiği </a:t>
            </a:r>
            <a:r>
              <a:rPr lang="tr-TR" altLang="tr-TR" sz="2600" dirty="0"/>
              <a:t>bir tekniktir.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Zincirlemede; </a:t>
            </a:r>
            <a:r>
              <a:rPr lang="tr-TR" altLang="tr-TR" sz="2600" b="1" dirty="0"/>
              <a:t>ileriye zincirleme,</a:t>
            </a:r>
            <a:r>
              <a:rPr lang="tr-TR" altLang="tr-TR" sz="2600" dirty="0"/>
              <a:t> </a:t>
            </a:r>
            <a:r>
              <a:rPr lang="tr-TR" altLang="tr-TR" sz="2600" b="1" dirty="0"/>
              <a:t>geriye zincirleme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tüm basamakların bir arada öğretimi </a:t>
            </a:r>
            <a:r>
              <a:rPr lang="tr-TR" altLang="tr-TR" sz="2600" dirty="0"/>
              <a:t>olmak üzere üç tür yaklaşımdan birisini kullanarak öğretim yapmak mümkündür. </a:t>
            </a:r>
          </a:p>
        </p:txBody>
      </p:sp>
      <p:sp>
        <p:nvSpPr>
          <p:cNvPr id="14950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1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192891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0532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Çocuğa </a:t>
            </a:r>
            <a:r>
              <a:rPr lang="tr-TR" altLang="tr-TR" sz="2600" b="1" dirty="0"/>
              <a:t>öğretmek istediğiniz davranışın işlevsel ve küçük basamaklardan oluşan zincirleme bir davranış olmasına </a:t>
            </a:r>
            <a:r>
              <a:rPr lang="tr-TR" altLang="tr-TR" sz="2600" dirty="0"/>
              <a:t>dikkat ediniz.  </a:t>
            </a: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Analiz Ediniz/Alt Basamaklara Ayırınız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Analiz işlemini, </a:t>
            </a:r>
            <a:r>
              <a:rPr lang="tr-TR" altLang="tr-TR" sz="2600" b="1" dirty="0"/>
              <a:t>davranışı kendiniz yaparken not etmek </a:t>
            </a:r>
            <a:r>
              <a:rPr lang="tr-TR" altLang="tr-TR" sz="2600" dirty="0"/>
              <a:t>ya da </a:t>
            </a:r>
            <a:r>
              <a:rPr lang="tr-TR" altLang="tr-TR" sz="2600" b="1" dirty="0"/>
              <a:t>davranışı gerçekleştiren başka bireyleri gözlerken basamakları yazmak</a:t>
            </a:r>
            <a:r>
              <a:rPr lang="tr-TR" altLang="tr-TR" sz="2600" dirty="0"/>
              <a:t> yoluyla gerçekleştirebilirsiniz.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Analizi yaparken </a:t>
            </a:r>
            <a:r>
              <a:rPr lang="tr-TR" altLang="tr-TR" sz="2600" b="1" dirty="0"/>
              <a:t>belirleyeceğiniz alt basamakların her birinin öğretilebilecek büyüklükte olmasın</a:t>
            </a:r>
            <a:r>
              <a:rPr lang="tr-TR" altLang="tr-TR" sz="2600" dirty="0"/>
              <a:t>a dikkat ediniz</a:t>
            </a:r>
            <a:r>
              <a:rPr lang="tr-TR" altLang="tr-TR" sz="2600" dirty="0" smtClean="0"/>
              <a:t>.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Selamlaşma davranışı </a:t>
            </a:r>
          </a:p>
        </p:txBody>
      </p:sp>
      <p:sp>
        <p:nvSpPr>
          <p:cNvPr id="15053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536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 txBox="1">
            <a:spLocks noChangeArrowheads="1"/>
          </p:cNvSpPr>
          <p:nvPr/>
        </p:nvSpPr>
        <p:spPr bwMode="auto">
          <a:xfrm>
            <a:off x="0" y="0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1556" name="Metin kutusu 1"/>
          <p:cNvSpPr txBox="1">
            <a:spLocks noChangeArrowheads="1"/>
          </p:cNvSpPr>
          <p:nvPr/>
        </p:nvSpPr>
        <p:spPr bwMode="auto">
          <a:xfrm>
            <a:off x="35480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Kullanacağınız Zincirleme Türüne Karar Veriniz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İleriye zincirleme: </a:t>
            </a:r>
            <a:r>
              <a:rPr lang="tr-TR" altLang="tr-TR" sz="2800" dirty="0"/>
              <a:t>davranışın öğretimine analizdeki ilk basamakla başlanması, her denemede tek bir basamağın  öğretilmesi ve bu basamak öğrenildikten sonra sırasıyla sonraki basamakların öğretilmesi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Geriye zincirleme: </a:t>
            </a:r>
            <a:r>
              <a:rPr lang="tr-TR" altLang="tr-TR" sz="2800" dirty="0"/>
              <a:t>davranışın öğretimine analizdeki son basamakla başlanması, her denemede tek bir basamağın  öğretilmesi ve bu basamak öğrenildikten sonra sırasıyla önceki basamakların öğretilmesi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Tüm basamakların bir arada öğretimi:</a:t>
            </a:r>
            <a:r>
              <a:rPr lang="tr-TR" altLang="tr-TR" sz="2800" dirty="0"/>
              <a:t> her denemede analizdeki tüm basamakların birlikte </a:t>
            </a:r>
            <a:r>
              <a:rPr lang="tr-TR" altLang="tr-TR" sz="2800" dirty="0" smtClean="0"/>
              <a:t>öğretilmesi</a:t>
            </a:r>
            <a:endParaRPr lang="tr-TR" altLang="tr-TR" sz="2800" dirty="0"/>
          </a:p>
        </p:txBody>
      </p:sp>
      <p:sp>
        <p:nvSpPr>
          <p:cNvPr id="151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36655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 txBox="1">
            <a:spLocks noChangeArrowheads="1"/>
          </p:cNvSpPr>
          <p:nvPr/>
        </p:nvSpPr>
        <p:spPr bwMode="auto">
          <a:xfrm>
            <a:off x="0" y="0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1556" name="Metin kutusu 1"/>
          <p:cNvSpPr txBox="1">
            <a:spLocks noChangeArrowheads="1"/>
          </p:cNvSpPr>
          <p:nvPr/>
        </p:nvSpPr>
        <p:spPr bwMode="auto">
          <a:xfrm>
            <a:off x="422276" y="1844408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Zincirlemeyi </a:t>
            </a:r>
            <a:r>
              <a:rPr lang="tr-TR" altLang="tr-TR" sz="2800" b="1" dirty="0">
                <a:solidFill>
                  <a:srgbClr val="77933C"/>
                </a:solidFill>
              </a:rPr>
              <a:t>Kullanınız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Davranışı belirleyip alt basamaklara ayırdıktan ve zincirleme türüne karar verdikten sonra zincirlemeyi kullanın.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Bu süreçte </a:t>
            </a:r>
            <a:r>
              <a:rPr lang="tr-TR" altLang="tr-TR" sz="2800" b="1" dirty="0"/>
              <a:t>seçtiğiniz zincirleme türüne uygun olarak ipucu sunmada izlediğiniz basamakları izleyerek öğretim yapın.</a:t>
            </a:r>
          </a:p>
        </p:txBody>
      </p:sp>
      <p:sp>
        <p:nvSpPr>
          <p:cNvPr id="151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4501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340" name="Dikdörtgen 1"/>
          <p:cNvSpPr>
            <a:spLocks noChangeArrowheads="1"/>
          </p:cNvSpPr>
          <p:nvPr/>
        </p:nvSpPr>
        <p:spPr bwMode="auto">
          <a:xfrm>
            <a:off x="179388" y="765175"/>
            <a:ext cx="8785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chemeClr val="accent5"/>
                </a:solidFill>
              </a:rPr>
              <a:t>Çocuklar neden problem davranış sergilerler?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tr-TR" altLang="tr-T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dirty="0"/>
              <a:t>Bir şey elde ederler 		        Bir şeyden kaçarlar</a:t>
            </a:r>
          </a:p>
        </p:txBody>
      </p:sp>
      <p:sp>
        <p:nvSpPr>
          <p:cNvPr id="14" name="Sol Yukarı Ok 13"/>
          <p:cNvSpPr/>
          <p:nvPr/>
        </p:nvSpPr>
        <p:spPr>
          <a:xfrm rot="10800000">
            <a:off x="611188" y="1989138"/>
            <a:ext cx="1800225" cy="1079500"/>
          </a:xfrm>
          <a:prstGeom prst="leftUpArrow">
            <a:avLst>
              <a:gd name="adj1" fmla="val 19705"/>
              <a:gd name="adj2" fmla="val 22163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Sol Yukarı Ok 18"/>
          <p:cNvSpPr/>
          <p:nvPr/>
        </p:nvSpPr>
        <p:spPr>
          <a:xfrm rot="16200000">
            <a:off x="6830219" y="1654969"/>
            <a:ext cx="1173163" cy="1800225"/>
          </a:xfrm>
          <a:prstGeom prst="leftUpArrow">
            <a:avLst>
              <a:gd name="adj1" fmla="val 17409"/>
              <a:gd name="adj2" fmla="val 22163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035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 txBox="1">
            <a:spLocks noChangeArrowheads="1"/>
          </p:cNvSpPr>
          <p:nvPr/>
        </p:nvSpPr>
        <p:spPr bwMode="auto">
          <a:xfrm>
            <a:off x="143668" y="785451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4.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Davranışların Azaltılması</a:t>
            </a:r>
          </a:p>
        </p:txBody>
      </p:sp>
      <p:sp>
        <p:nvSpPr>
          <p:cNvPr id="162819" name="Metin kutusu 1"/>
          <p:cNvSpPr txBox="1">
            <a:spLocks noChangeArrowheads="1"/>
          </p:cNvSpPr>
          <p:nvPr/>
        </p:nvSpPr>
        <p:spPr bwMode="auto">
          <a:xfrm>
            <a:off x="899592" y="1938780"/>
            <a:ext cx="750977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Ayrımlı Pekiştirme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Yeniden Yönlendirme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Sönme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Tepkinin Bedeli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Mola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Aşırı Düzeltme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Ceza</a:t>
            </a:r>
          </a:p>
        </p:txBody>
      </p:sp>
      <p:sp>
        <p:nvSpPr>
          <p:cNvPr id="15258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8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0506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Ayrımlı Pekiştirme</a:t>
            </a:r>
          </a:p>
        </p:txBody>
      </p:sp>
      <p:sp>
        <p:nvSpPr>
          <p:cNvPr id="153604" name="Metin kutusu 1"/>
          <p:cNvSpPr txBox="1">
            <a:spLocks noChangeArrowheads="1"/>
          </p:cNvSpPr>
          <p:nvPr/>
        </p:nvSpPr>
        <p:spPr bwMode="auto">
          <a:xfrm>
            <a:off x="500632" y="1268760"/>
            <a:ext cx="84343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Ayrımlı pekiştirme, </a:t>
            </a:r>
            <a:r>
              <a:rPr lang="tr-TR" altLang="tr-TR" sz="2400" b="1" dirty="0"/>
              <a:t>problem davranışların görmezden gelinmesi ve olumlu davranışların pekiştirilerek artırılması </a:t>
            </a:r>
            <a:r>
              <a:rPr lang="tr-TR" altLang="tr-TR" sz="2400" dirty="0"/>
              <a:t>sürecidir. </a:t>
            </a:r>
          </a:p>
          <a:p>
            <a:pPr algn="just">
              <a:spcBef>
                <a:spcPct val="0"/>
              </a:spcBef>
            </a:pPr>
            <a:r>
              <a:rPr lang="tr-TR" altLang="tr-TR" sz="2400" dirty="0"/>
              <a:t>Problem davranışları kontrol etmek üzere kullanılan </a:t>
            </a:r>
            <a:r>
              <a:rPr lang="tr-TR" altLang="tr-TR" sz="2400" b="1" dirty="0"/>
              <a:t>en ılımlı tekniktir. </a:t>
            </a:r>
            <a:endParaRPr lang="tr-TR" altLang="tr-TR" sz="2400" dirty="0"/>
          </a:p>
          <a:p>
            <a:pPr algn="just">
              <a:spcBef>
                <a:spcPct val="0"/>
              </a:spcBef>
            </a:pPr>
            <a:r>
              <a:rPr lang="tr-TR" altLang="tr-TR" sz="2400" b="1" dirty="0"/>
              <a:t>Beş farklı biçimde </a:t>
            </a:r>
            <a:r>
              <a:rPr lang="tr-TR" altLang="tr-TR" sz="2400" dirty="0"/>
              <a:t>uygulanabilir: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Karşıt davranışları: </a:t>
            </a:r>
            <a:r>
              <a:rPr lang="tr-TR" altLang="tr-TR" sz="2000" b="1" dirty="0"/>
              <a:t>aynı anda yapılamayacak </a:t>
            </a:r>
            <a:r>
              <a:rPr lang="tr-TR" altLang="tr-TR" sz="2000" dirty="0"/>
              <a:t>davranışlar, arkadaşına vurma-parmak boyası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Alternatif davranışları: </a:t>
            </a:r>
            <a:r>
              <a:rPr lang="tr-TR" altLang="tr-TR" sz="2000" b="1" dirty="0"/>
              <a:t>problem davranışın uygun/olumlu şekli</a:t>
            </a:r>
            <a:r>
              <a:rPr lang="tr-TR" altLang="tr-TR" sz="2000" dirty="0"/>
              <a:t>, ben </a:t>
            </a:r>
            <a:r>
              <a:rPr lang="tr-TR" altLang="tr-TR" sz="2000" dirty="0" err="1"/>
              <a:t>ben</a:t>
            </a:r>
            <a:r>
              <a:rPr lang="tr-TR" altLang="tr-TR" sz="2000" dirty="0"/>
              <a:t> diyerek parmak kaldırma-sessiz parmak kaldırma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Diğer davranışları: </a:t>
            </a:r>
            <a:r>
              <a:rPr lang="tr-TR" altLang="tr-TR" sz="2000" b="1" dirty="0"/>
              <a:t>belli süre problem davranış sergilenmediğinde</a:t>
            </a:r>
            <a:r>
              <a:rPr lang="tr-TR" altLang="tr-TR" sz="2000" dirty="0"/>
              <a:t> bu sürenin sonunda, arkadaşının saçını çekmeyen çocuğu etkinlik sonunda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Sık yapılan: </a:t>
            </a:r>
            <a:r>
              <a:rPr lang="tr-TR" altLang="tr-TR" sz="2000" b="1" dirty="0"/>
              <a:t>biline ama sık kullanılmayan</a:t>
            </a:r>
            <a:r>
              <a:rPr lang="tr-TR" altLang="tr-TR" sz="2000" dirty="0"/>
              <a:t>, selamlaşma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Seyrek yapılan: </a:t>
            </a:r>
            <a:r>
              <a:rPr lang="tr-TR" altLang="tr-TR" sz="2000" b="1" dirty="0"/>
              <a:t>çok yapılınca görmezden gelme, seyrek yapılınca pekiştirme</a:t>
            </a:r>
            <a:r>
              <a:rPr lang="tr-TR" altLang="tr-TR" sz="2000" dirty="0"/>
              <a:t>, sürekli el yıkama-sadece yemekten önce</a:t>
            </a:r>
          </a:p>
        </p:txBody>
      </p:sp>
      <p:sp>
        <p:nvSpPr>
          <p:cNvPr id="15360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85939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 txBox="1">
            <a:spLocks noChangeArrowheads="1"/>
          </p:cNvSpPr>
          <p:nvPr/>
        </p:nvSpPr>
        <p:spPr bwMode="auto">
          <a:xfrm>
            <a:off x="107950" y="5374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4628" name="Metin kutusu 1"/>
          <p:cNvSpPr txBox="1">
            <a:spLocks noChangeArrowheads="1"/>
          </p:cNvSpPr>
          <p:nvPr/>
        </p:nvSpPr>
        <p:spPr bwMode="auto">
          <a:xfrm>
            <a:off x="35480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sergilediği </a:t>
            </a:r>
            <a:r>
              <a:rPr lang="tr-TR" altLang="tr-TR" sz="2800" b="1" dirty="0"/>
              <a:t>problem davranışı belirleyiniz.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Problem davranışın </a:t>
            </a:r>
            <a:r>
              <a:rPr lang="tr-TR" altLang="tr-TR" sz="2800" b="1" dirty="0"/>
              <a:t>nasıl bir davranış olduğunu ve hangi sıklıkla gerçekleştiğini </a:t>
            </a:r>
            <a:r>
              <a:rPr lang="tr-TR" altLang="tr-TR" sz="2800" dirty="0"/>
              <a:t>ortaya koyunuz. </a:t>
            </a:r>
            <a:endParaRPr lang="tr-TR" altLang="tr-TR" sz="28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Ayrımlı Pekiştirme Türüne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Problem davranışın yapısını ve hangi sıklıkla gerçekleştiğini belirledikten sonra </a:t>
            </a:r>
            <a:r>
              <a:rPr lang="tr-TR" altLang="tr-TR" sz="2800" b="1" dirty="0"/>
              <a:t>hangi ayrımlı pekiştirme türünü kullanacağınıza </a:t>
            </a:r>
            <a:r>
              <a:rPr lang="tr-TR" altLang="tr-TR" sz="2800" dirty="0"/>
              <a:t>karar veriniz. </a:t>
            </a:r>
            <a:endParaRPr lang="tr-TR" altLang="tr-TR" sz="28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Pekiştirilecek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davranış </a:t>
            </a:r>
            <a:r>
              <a:rPr lang="tr-TR" altLang="tr-TR" sz="2800" b="1" dirty="0"/>
              <a:t>karşıt, alternatif ya da diğer davranış </a:t>
            </a:r>
            <a:r>
              <a:rPr lang="tr-TR" altLang="tr-TR" sz="2800" dirty="0"/>
              <a:t>olabilir. </a:t>
            </a:r>
          </a:p>
        </p:txBody>
      </p:sp>
      <p:sp>
        <p:nvSpPr>
          <p:cNvPr id="15462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112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56502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5652" name="Metin kutusu 1"/>
          <p:cNvSpPr txBox="1">
            <a:spLocks noChangeArrowheads="1"/>
          </p:cNvSpPr>
          <p:nvPr/>
        </p:nvSpPr>
        <p:spPr bwMode="auto">
          <a:xfrm>
            <a:off x="319087" y="1757714"/>
            <a:ext cx="84343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Ayrımlı Pekiştirmeyi Uygulayınız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Ayrımlı pekiştirmeyi uygularken </a:t>
            </a:r>
            <a:r>
              <a:rPr lang="tr-TR" altLang="tr-TR" sz="2800" b="1" dirty="0"/>
              <a:t>problem davranışı görmezden geliniz, olumlu davranışı (karşıt, alternatif, diğer, sık, seyrek) pekiştiriniz.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Uygulama sırasında </a:t>
            </a:r>
            <a:r>
              <a:rPr lang="tr-TR" altLang="tr-TR" sz="2800" b="1" dirty="0"/>
              <a:t>tutarlı bir uygulama yaptığınızdan ve kararlı olduğunuzdan</a:t>
            </a:r>
            <a:r>
              <a:rPr lang="tr-TR" altLang="tr-TR" sz="2800" dirty="0"/>
              <a:t> emin olunuz. </a:t>
            </a:r>
          </a:p>
        </p:txBody>
      </p:sp>
      <p:sp>
        <p:nvSpPr>
          <p:cNvPr id="1556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45654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 txBox="1">
            <a:spLocks noChangeArrowheads="1"/>
          </p:cNvSpPr>
          <p:nvPr/>
        </p:nvSpPr>
        <p:spPr bwMode="auto">
          <a:xfrm>
            <a:off x="78805" y="841959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Yeniden Yönlendirme</a:t>
            </a:r>
          </a:p>
        </p:txBody>
      </p:sp>
      <p:sp>
        <p:nvSpPr>
          <p:cNvPr id="157700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Yeniden yönlendirme, </a:t>
            </a:r>
            <a:r>
              <a:rPr lang="tr-TR" altLang="tr-TR" sz="2800" b="1" dirty="0"/>
              <a:t>çocuğun problem davranışı sergilediği anda problem davranışın durdurulması ve çocuğun problem davranışla uyuşmayan olumlu bir davranış yapmak üzere yeniden yönlendirilmesidir.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Örneğin, </a:t>
            </a:r>
            <a:r>
              <a:rPr lang="tr-TR" altLang="tr-TR" sz="2800" b="1" dirty="0"/>
              <a:t>sınıfta arkadaşlarının saçını çeken bir çocuğun arkadaşının saçını çekme üzere uzandığında elini tutup halen devam etmekte olan boyama etkinliğine yönlendirilmesi </a:t>
            </a:r>
            <a:r>
              <a:rPr lang="tr-TR" altLang="tr-TR" sz="2800" dirty="0"/>
              <a:t>ya da </a:t>
            </a:r>
            <a:r>
              <a:rPr lang="tr-TR" altLang="tr-TR" sz="2800" b="1" dirty="0"/>
              <a:t>çöpünü yere atmak üzere olan bir çocuğu elinden tutarak çöp kutusuna yönlendirilmesidir.</a:t>
            </a:r>
          </a:p>
        </p:txBody>
      </p:sp>
      <p:sp>
        <p:nvSpPr>
          <p:cNvPr id="157701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2234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8724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Problem Davranışı Yakalayınız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sergilediği </a:t>
            </a:r>
            <a:r>
              <a:rPr lang="tr-TR" altLang="tr-TR" sz="2800" b="1" dirty="0"/>
              <a:t>problem davranışı yakalamaya </a:t>
            </a:r>
            <a:r>
              <a:rPr lang="tr-TR" altLang="tr-TR" sz="2800" dirty="0"/>
              <a:t>çalışınız. </a:t>
            </a:r>
            <a:endParaRPr lang="tr-TR" altLang="tr-TR" sz="28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Problem Davranışı Durdurunuz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 </a:t>
            </a:r>
            <a:r>
              <a:rPr lang="tr-TR" altLang="tr-TR" sz="2800" b="1" dirty="0"/>
              <a:t>problem davranışı sergilerken gördüğünüz anda çocuğa bakarak adını söyleyiniz.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Durmasını söyleyerek davranışı durdurunuz</a:t>
            </a:r>
            <a:r>
              <a:rPr lang="tr-TR" altLang="tr-TR" sz="2800" b="1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Bu sırada mümkün olduğunca yumuşak ama kararlı bir ses tonu kullanmaya özen gösteriniz. </a:t>
            </a:r>
          </a:p>
        </p:txBody>
      </p:sp>
      <p:sp>
        <p:nvSpPr>
          <p:cNvPr id="15872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7955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9748" name="Metin kutusu 1"/>
          <p:cNvSpPr txBox="1">
            <a:spLocks noChangeArrowheads="1"/>
          </p:cNvSpPr>
          <p:nvPr/>
        </p:nvSpPr>
        <p:spPr bwMode="auto">
          <a:xfrm>
            <a:off x="354806" y="1832261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Yeni Davranışa Yönlendiriniz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Yeniden yönlendirmenin etkili olabilmesi için problem davranışı </a:t>
            </a:r>
            <a:r>
              <a:rPr lang="tr-TR" altLang="tr-TR" sz="2800" b="1" dirty="0"/>
              <a:t>durdurduktan sonra çocuğu sessiz ve hızlı bir şekilde sınıfta halen devam etmekte olan davranışa ya da yeni bir davranışa yönlendiriniz.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Çocuk yeni davranışı sergilemeye başladığında çocuğu hemen pekiştiriniz. </a:t>
            </a:r>
          </a:p>
        </p:txBody>
      </p:sp>
      <p:sp>
        <p:nvSpPr>
          <p:cNvPr id="15974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8730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 txBox="1">
            <a:spLocks noChangeArrowheads="1"/>
          </p:cNvSpPr>
          <p:nvPr/>
        </p:nvSpPr>
        <p:spPr bwMode="auto">
          <a:xfrm>
            <a:off x="59077" y="697943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Sönme</a:t>
            </a:r>
          </a:p>
        </p:txBody>
      </p:sp>
      <p:sp>
        <p:nvSpPr>
          <p:cNvPr id="160772" name="Metin kutusu 1"/>
          <p:cNvSpPr txBox="1">
            <a:spLocks noChangeArrowheads="1"/>
          </p:cNvSpPr>
          <p:nvPr/>
        </p:nvSpPr>
        <p:spPr bwMode="auto">
          <a:xfrm>
            <a:off x="467544" y="1484784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Sönme,</a:t>
            </a:r>
            <a:r>
              <a:rPr lang="tr-TR" altLang="tr-TR" sz="2600" dirty="0"/>
              <a:t> </a:t>
            </a:r>
            <a:r>
              <a:rPr lang="tr-TR" altLang="tr-TR" sz="2600" b="1" dirty="0"/>
              <a:t>problem davranışın sürmesini sağlayan </a:t>
            </a:r>
            <a:r>
              <a:rPr lang="tr-TR" altLang="tr-TR" sz="2600" b="1" dirty="0" err="1"/>
              <a:t>pekiştirecin</a:t>
            </a:r>
            <a:r>
              <a:rPr lang="tr-TR" altLang="tr-TR" sz="2600" b="1" dirty="0"/>
              <a:t> (arkadaş ya da öğretmen ilgisi) ortadan kaldırılmasıdır. </a:t>
            </a:r>
            <a:endParaRPr lang="tr-TR" altLang="tr-TR" sz="2600" dirty="0"/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Özellikle </a:t>
            </a:r>
            <a:r>
              <a:rPr lang="tr-TR" altLang="tr-TR" sz="2600" b="1" dirty="0"/>
              <a:t>ilgi elde etmek</a:t>
            </a:r>
            <a:r>
              <a:rPr lang="tr-TR" altLang="tr-TR" sz="2600" dirty="0"/>
              <a:t> üzere sergilenen problem davranışlar için kullanımı uygundur.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Örneğin, </a:t>
            </a:r>
            <a:r>
              <a:rPr lang="tr-TR" altLang="tr-TR" sz="2600" b="1" dirty="0"/>
              <a:t>çocuk küfrettiğinde siz çocuğa kızıyorsanız ve siz kızdıkça çocuk daha fazla küfrediyorsa</a:t>
            </a:r>
            <a:r>
              <a:rPr lang="tr-TR" altLang="tr-TR" sz="2600" dirty="0"/>
              <a:t>, büyük olasılıkla problem davranış öğretmen ilgisini çekmek üzere gerçekleştiriliyordur. Bu durumda </a:t>
            </a:r>
            <a:r>
              <a:rPr lang="tr-TR" altLang="tr-TR" sz="2600" b="1" dirty="0"/>
              <a:t>siz çocuğa kızmayı bırakırsanız yine büyük olasılıkla problem davranış önce artabilir; ancak teknik tutarlı olarak uygulandığında bir süre sonra azalarak </a:t>
            </a:r>
            <a:r>
              <a:rPr lang="tr-TR" altLang="tr-TR" sz="2600" dirty="0"/>
              <a:t>ortadan kalkacaktır. </a:t>
            </a:r>
          </a:p>
        </p:txBody>
      </p:sp>
      <p:sp>
        <p:nvSpPr>
          <p:cNvPr id="160773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45865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1796" name="Metin kutusu 1"/>
          <p:cNvSpPr txBox="1">
            <a:spLocks noChangeArrowheads="1"/>
          </p:cNvSpPr>
          <p:nvPr/>
        </p:nvSpPr>
        <p:spPr bwMode="auto">
          <a:xfrm>
            <a:off x="319087" y="1565390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</a:t>
            </a:r>
            <a:r>
              <a:rPr lang="tr-TR" altLang="tr-TR" sz="2600" b="1" dirty="0"/>
              <a:t>problem davranışı belirleyiniz</a:t>
            </a:r>
            <a:r>
              <a:rPr lang="tr-TR" altLang="tr-TR" sz="2600" dirty="0"/>
              <a:t>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ve hangi sıklıkla gerçekleştiğin</a:t>
            </a:r>
            <a:r>
              <a:rPr lang="tr-TR" altLang="tr-TR" sz="2600" dirty="0"/>
              <a:t>i ortaya koyunuz. </a:t>
            </a:r>
            <a:endParaRPr lang="tr-TR" altLang="tr-TR" sz="26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Davranışın Nedenini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problem davranışı belirledikten sonra bu </a:t>
            </a:r>
            <a:r>
              <a:rPr lang="tr-TR" altLang="tr-TR" sz="2600" b="1" dirty="0"/>
              <a:t>davranışın nedeni belirleyiniz.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Sönme uygulayabilmeniz için problem davranışın nedeninin ilgi (öğretmen, arkadaş ya da anne baba) elde etme olduğundan emin olunuz.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nedeni ilgi elde etme olmadığında bu tekniğin etkili olmayacağını </a:t>
            </a:r>
            <a:r>
              <a:rPr lang="tr-TR" altLang="tr-TR" sz="2600" dirty="0"/>
              <a:t>aklınızdan çıkarmayınız.  </a:t>
            </a:r>
          </a:p>
        </p:txBody>
      </p:sp>
      <p:sp>
        <p:nvSpPr>
          <p:cNvPr id="16179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79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65688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282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Sönmeyi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Sönmeyi uygulamak için </a:t>
            </a:r>
            <a:r>
              <a:rPr lang="tr-TR" altLang="tr-TR" sz="2600" b="1" dirty="0"/>
              <a:t>problem davranışa hiçbir tepkide bulunmayınız,</a:t>
            </a:r>
            <a:r>
              <a:rPr lang="tr-TR" altLang="tr-TR" sz="2600" dirty="0"/>
              <a:t> </a:t>
            </a:r>
            <a:r>
              <a:rPr lang="tr-TR" altLang="tr-TR" sz="2600" b="1" dirty="0"/>
              <a:t>problem davranışın karşıtı ya da alternatifi olan olumlu davranışı ise pekiştiriniz.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Sönmeyi uygularken </a:t>
            </a:r>
            <a:r>
              <a:rPr lang="tr-TR" altLang="tr-TR" sz="2600" b="1" dirty="0"/>
              <a:t>ilk başlarda davranışın sıklığı ya da yoğunluğu çok fazla artar ya da davranış farklı biçimlerde sergilenir. </a:t>
            </a:r>
            <a:r>
              <a:rPr lang="tr-TR" altLang="tr-TR" sz="2600" dirty="0"/>
              <a:t>Bu duruma </a:t>
            </a:r>
            <a:r>
              <a:rPr lang="tr-TR" altLang="tr-TR" sz="2600" dirty="0">
                <a:solidFill>
                  <a:srgbClr val="FF0000"/>
                </a:solidFill>
              </a:rPr>
              <a:t>sönme patlaması </a:t>
            </a:r>
            <a:r>
              <a:rPr lang="tr-TR" altLang="tr-TR" sz="2600" dirty="0"/>
              <a:t>adı verilir.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 patlaması gerçekleştiğinde </a:t>
            </a:r>
            <a:r>
              <a:rPr lang="tr-TR" altLang="tr-TR" sz="2600" b="1" dirty="0"/>
              <a:t>sönme işe yaramaya başlamış </a:t>
            </a:r>
            <a:r>
              <a:rPr lang="tr-TR" altLang="tr-TR" sz="2600" dirty="0"/>
              <a:t>demektir.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Sönmeyi </a:t>
            </a:r>
            <a:r>
              <a:rPr lang="tr-TR" altLang="tr-TR" sz="2600" b="1" dirty="0"/>
              <a:t>tutarlı ve kararlı biçimde uygulamaya </a:t>
            </a:r>
            <a:r>
              <a:rPr lang="tr-TR" altLang="tr-TR" sz="2600" dirty="0"/>
              <a:t>devam ediniz. 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90682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pic>
        <p:nvPicPr>
          <p:cNvPr id="15364" name="Resim 6" descr="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3388"/>
            <a:ext cx="7920235" cy="587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71718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3668" y="841959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Tepkinin Bedeli 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44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Bedel ödeme </a:t>
            </a:r>
            <a:r>
              <a:rPr lang="tr-TR" altLang="tr-TR" sz="2600" dirty="0"/>
              <a:t>olarak da adlandırılan </a:t>
            </a:r>
            <a:r>
              <a:rPr lang="tr-TR" altLang="tr-TR" sz="2600" b="1" dirty="0">
                <a:solidFill>
                  <a:srgbClr val="FF0000"/>
                </a:solidFill>
              </a:rPr>
              <a:t>tepkinin bedeli,</a:t>
            </a:r>
            <a:r>
              <a:rPr lang="tr-TR" altLang="tr-TR" sz="2600" dirty="0"/>
              <a:t> </a:t>
            </a:r>
            <a:r>
              <a:rPr lang="tr-TR" altLang="tr-TR" sz="2600" b="1" dirty="0"/>
              <a:t>çocuğun daha önce sergilediği olumlu davranışlar için elde ettiği </a:t>
            </a:r>
            <a:r>
              <a:rPr lang="tr-TR" altLang="tr-TR" sz="2600" b="1" dirty="0" err="1"/>
              <a:t>pekiştireçlerin</a:t>
            </a:r>
            <a:r>
              <a:rPr lang="tr-TR" altLang="tr-TR" sz="2600" b="1" dirty="0"/>
              <a:t> problem davranış sergiledikten sonra geri alınmasıdır. </a:t>
            </a:r>
            <a:endParaRPr lang="tr-TR" altLang="tr-TR" sz="2600" dirty="0"/>
          </a:p>
          <a:p>
            <a:pPr algn="just">
              <a:spcBef>
                <a:spcPct val="0"/>
              </a:spcBef>
            </a:pPr>
            <a:r>
              <a:rPr lang="tr-TR" altLang="tr-TR" sz="2600" b="1" dirty="0"/>
              <a:t>Günlük yaşamda en fazla kullanılan tekniktir, </a:t>
            </a:r>
            <a:r>
              <a:rPr lang="tr-TR" altLang="tr-TR" sz="2600" dirty="0"/>
              <a:t>dolayısıyla da sosyal yaşama oldukça uygundur.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Tepkinin bedelinde </a:t>
            </a:r>
            <a:r>
              <a:rPr lang="tr-TR" altLang="tr-TR" sz="2600" b="1" dirty="0"/>
              <a:t>çocuğun olumlu davranışları pekiştirilmeye devam edilir, bu yararı nedeniyle de oldukça fazla tercih edilen bir tekniktir. </a:t>
            </a:r>
            <a:endParaRPr lang="tr-TR" altLang="tr-TR" sz="2600" dirty="0"/>
          </a:p>
          <a:p>
            <a:pPr algn="just">
              <a:spcBef>
                <a:spcPct val="0"/>
              </a:spcBef>
            </a:pPr>
            <a:r>
              <a:rPr lang="tr-TR" altLang="tr-TR" sz="2600" b="1" dirty="0"/>
              <a:t>Sembol pekiştirme sistemiyle birlikte kullanımı oldukça yaygındır. </a:t>
            </a:r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6663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4868" name="Metin kutusu 1"/>
          <p:cNvSpPr txBox="1">
            <a:spLocks noChangeArrowheads="1"/>
          </p:cNvSpPr>
          <p:nvPr/>
        </p:nvSpPr>
        <p:spPr bwMode="auto">
          <a:xfrm>
            <a:off x="354806" y="1565390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</a:t>
            </a:r>
            <a:r>
              <a:rPr lang="tr-TR" altLang="tr-TR" sz="2600" b="1" dirty="0"/>
              <a:t>problem davranışı belirleyiniz.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hangi sıklıkla gerçekleştiğini</a:t>
            </a:r>
            <a:r>
              <a:rPr lang="tr-TR" altLang="tr-TR" sz="2600" dirty="0"/>
              <a:t> ortaya koyunuz. </a:t>
            </a:r>
            <a:endParaRPr lang="tr-TR" altLang="tr-TR" sz="26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Olumlu Davranışları Pekiştiriniz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 sergileyen </a:t>
            </a:r>
            <a:r>
              <a:rPr lang="tr-TR" altLang="tr-TR" sz="2600" b="1" dirty="0"/>
              <a:t>çocuğun olumlu davranışlarının pekiştirilmesi gerekir, </a:t>
            </a:r>
            <a:r>
              <a:rPr lang="tr-TR" altLang="tr-TR" sz="2600" dirty="0"/>
              <a:t>çünkü bu teknikte çocuğun </a:t>
            </a:r>
            <a:r>
              <a:rPr lang="tr-TR" altLang="tr-TR" sz="2600" b="1" dirty="0" err="1"/>
              <a:t>pekiştireç</a:t>
            </a:r>
            <a:r>
              <a:rPr lang="tr-TR" altLang="tr-TR" sz="2600" b="1" dirty="0"/>
              <a:t> borçlanması söz konusu olmadığı için tekniğin uygulanması açısından çocuğun yeterli miktarda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olmalıdır.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Tepkinin bedelini kullanacağınız zaman </a:t>
            </a:r>
            <a:r>
              <a:rPr lang="tr-TR" altLang="tr-TR" sz="2600" b="1" dirty="0"/>
              <a:t>mümkün olduğunca sembol </a:t>
            </a:r>
            <a:r>
              <a:rPr lang="tr-TR" altLang="tr-TR" sz="2600" b="1" dirty="0" err="1"/>
              <a:t>pekiştireçleri</a:t>
            </a:r>
            <a:r>
              <a:rPr lang="tr-TR" altLang="tr-TR" sz="2600" b="1" dirty="0"/>
              <a:t> tercih ediniz. </a:t>
            </a:r>
          </a:p>
        </p:txBody>
      </p:sp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2019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5892" name="Metin kutusu 1"/>
          <p:cNvSpPr txBox="1">
            <a:spLocks noChangeArrowheads="1"/>
          </p:cNvSpPr>
          <p:nvPr/>
        </p:nvSpPr>
        <p:spPr bwMode="auto">
          <a:xfrm>
            <a:off x="354806" y="1756965"/>
            <a:ext cx="84343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Tepkinin Bedelini Açıklayınız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Tepkinin bedelini kullanmadan önce, </a:t>
            </a:r>
            <a:r>
              <a:rPr lang="tr-TR" altLang="tr-TR" sz="2800" b="1" dirty="0"/>
              <a:t>çocuğa tekniğin kurallarını ve tekniğin nasıl kullanılacağını açıklayınız.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açıklama sırasında </a:t>
            </a:r>
            <a:r>
              <a:rPr lang="tr-TR" altLang="tr-TR" sz="2800" b="1" dirty="0"/>
              <a:t>hangi davranışlar için ne kadar </a:t>
            </a:r>
            <a:r>
              <a:rPr lang="tr-TR" altLang="tr-TR" sz="2800" b="1" dirty="0" err="1"/>
              <a:t>pekiştirecin</a:t>
            </a:r>
            <a:r>
              <a:rPr lang="tr-TR" altLang="tr-TR" sz="2800" b="1" dirty="0"/>
              <a:t> geri alınacağına mutlaka yer veriniz. </a:t>
            </a:r>
          </a:p>
        </p:txBody>
      </p:sp>
      <p:sp>
        <p:nvSpPr>
          <p:cNvPr id="16589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89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122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78893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6916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Tepkinin Bedelini Kullanınız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Tepkinin bedelini sembol pekiştirme sistemi ile birlikte kullanmaya özen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</a:t>
            </a:r>
            <a:r>
              <a:rPr lang="tr-TR" altLang="tr-TR" sz="2600" b="1" dirty="0"/>
              <a:t>olumlu davranışlarını pekiştiriniz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problem davranışının hemen ardından belirlenen miktardaki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çocuktan geri alınız.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 err="1"/>
              <a:t>Pekiştireçleri</a:t>
            </a:r>
            <a:r>
              <a:rPr lang="tr-TR" altLang="tr-TR" sz="2600" b="1" dirty="0"/>
              <a:t> geri alırken çocuğa kızmak yerine ona olumlu davranışlarından sonra </a:t>
            </a:r>
            <a:r>
              <a:rPr lang="tr-TR" altLang="tr-TR" sz="2600" b="1" dirty="0" err="1"/>
              <a:t>pekiştireçleri</a:t>
            </a:r>
            <a:r>
              <a:rPr lang="tr-TR" altLang="tr-TR" sz="2600" b="1" dirty="0"/>
              <a:t> kazanabileceğini söyleyiniz.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Çocuğun elinde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kalmadığında çocuğun borçlanması yoluna gitmeyiniz. </a:t>
            </a:r>
          </a:p>
        </p:txBody>
      </p:sp>
      <p:sp>
        <p:nvSpPr>
          <p:cNvPr id="16691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680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" y="115888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Mola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7940" name="Metin kutusu 1"/>
          <p:cNvSpPr txBox="1">
            <a:spLocks noChangeArrowheads="1"/>
          </p:cNvSpPr>
          <p:nvPr/>
        </p:nvSpPr>
        <p:spPr bwMode="auto">
          <a:xfrm>
            <a:off x="395536" y="1700808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Mola, </a:t>
            </a:r>
            <a:r>
              <a:rPr lang="tr-TR" altLang="tr-TR" sz="2800" dirty="0"/>
              <a:t>çocuğun problem davranış sergilemesinin hemen ardından </a:t>
            </a:r>
            <a:r>
              <a:rPr lang="tr-TR" altLang="tr-TR" sz="2800" dirty="0" err="1"/>
              <a:t>pekiştireçlerden</a:t>
            </a:r>
            <a:r>
              <a:rPr lang="tr-TR" altLang="tr-TR" sz="2800" dirty="0"/>
              <a:t> ya da </a:t>
            </a:r>
            <a:r>
              <a:rPr lang="tr-TR" altLang="tr-TR" sz="2800" dirty="0" err="1"/>
              <a:t>pekiştireç</a:t>
            </a:r>
            <a:r>
              <a:rPr lang="tr-TR" altLang="tr-TR" sz="2800" dirty="0"/>
              <a:t> özelliği gösteren ortamlardan fiziksel olarak uzaklaştırılmasıdır.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Üç farklı biçimde mola uygulaması yapılabilir. 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Çocuk etkinlik ortamından uzaklaştırılır; </a:t>
            </a:r>
            <a:r>
              <a:rPr lang="tr-TR" altLang="tr-TR" sz="2400" b="1" dirty="0"/>
              <a:t>ancak çocuğun bulunduğu yerden etkinliği izlemesine izin verilir. </a:t>
            </a:r>
            <a:endParaRPr lang="tr-TR" altLang="tr-TR" sz="24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Çocuk etkinlik ortamından uzaklaştırılır, </a:t>
            </a:r>
            <a:r>
              <a:rPr lang="tr-TR" altLang="tr-TR" sz="2400" b="1" dirty="0"/>
              <a:t>yüzü duvara döndürülür ve etkinliği izlemesine izin verilmez. </a:t>
            </a:r>
            <a:endParaRPr lang="tr-TR" altLang="tr-TR" sz="24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Çocuk etkinliğin gerçekleştirildiği ortamdan tamamen uzaklaştırılır </a:t>
            </a:r>
            <a:r>
              <a:rPr lang="tr-TR" altLang="tr-TR" sz="2400" b="1" dirty="0"/>
              <a:t>ve </a:t>
            </a:r>
            <a:r>
              <a:rPr lang="tr-TR" altLang="tr-TR" sz="2400" b="1" dirty="0" err="1"/>
              <a:t>pekiştireç</a:t>
            </a:r>
            <a:r>
              <a:rPr lang="tr-TR" altLang="tr-TR" sz="2400" b="1" dirty="0"/>
              <a:t> etkisi olmayan başka bir ortama konur. </a:t>
            </a:r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5165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8964" name="Metin kutusu 1"/>
          <p:cNvSpPr txBox="1">
            <a:spLocks noChangeArrowheads="1"/>
          </p:cNvSpPr>
          <p:nvPr/>
        </p:nvSpPr>
        <p:spPr bwMode="auto">
          <a:xfrm>
            <a:off x="354806" y="1611313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problem davranışı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hangi sıklıkla gerçekleştiğini</a:t>
            </a:r>
            <a:r>
              <a:rPr lang="tr-TR" altLang="tr-TR" sz="2600" dirty="0"/>
              <a:t> ortaya koyunuz. </a:t>
            </a:r>
            <a:endParaRPr lang="tr-TR" altLang="tr-TR" sz="2600" b="1" dirty="0">
              <a:solidFill>
                <a:srgbClr val="77933C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Davranışın Nedenini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nedeni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Mola uygulayabilmeniz için problem davranışın nedeninin kaçma (etkinlik, nesne, ilgi ya da duyusal uyaran) olmadığından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nedeni kaçma olduğunda bu tekniğin etkili olmayacağını aksine bu tekniğin bir </a:t>
            </a:r>
            <a:r>
              <a:rPr lang="tr-TR" altLang="tr-TR" sz="2600" dirty="0" err="1"/>
              <a:t>pekiştireç</a:t>
            </a:r>
            <a:r>
              <a:rPr lang="tr-TR" altLang="tr-TR" sz="2600" dirty="0"/>
              <a:t> olacağını aklınızdan çıkarmayınız.  </a:t>
            </a:r>
          </a:p>
        </p:txBody>
      </p:sp>
      <p:sp>
        <p:nvSpPr>
          <p:cNvPr id="16896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34143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9988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Mola Türünü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Çocuğun hangi problem davranışı sergilediğinde hangi mola türünü kullanacağınızı önceden belirleyiniz </a:t>
            </a:r>
            <a:r>
              <a:rPr lang="tr-TR" altLang="tr-TR" sz="2800" dirty="0"/>
              <a:t>ve </a:t>
            </a:r>
            <a:r>
              <a:rPr lang="tr-TR" altLang="tr-TR" sz="2800" b="1" dirty="0"/>
              <a:t>çocuğu bu konuda bilgilendiriniz.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Mola uygulamasının </a:t>
            </a:r>
            <a:r>
              <a:rPr lang="tr-TR" altLang="tr-TR" sz="2800" b="1" dirty="0"/>
              <a:t>hem çocuk için hem de sizin için bir sürpriz olmasını engelleyiniz.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Küçük çocuklarda mümkün olduğunca çocuğun sınıfta kalmasını sağlayacak mola türünü kullanınız. </a:t>
            </a:r>
          </a:p>
        </p:txBody>
      </p:sp>
      <p:sp>
        <p:nvSpPr>
          <p:cNvPr id="16998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99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3789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1012" name="Metin kutusu 1"/>
          <p:cNvSpPr txBox="1">
            <a:spLocks noChangeArrowheads="1"/>
          </p:cNvSpPr>
          <p:nvPr/>
        </p:nvSpPr>
        <p:spPr bwMode="auto">
          <a:xfrm>
            <a:off x="319087" y="1566139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Molayı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Mola ile ilgili çocuğu bilgilendiriniz. </a:t>
            </a:r>
            <a:r>
              <a:rPr lang="tr-TR" altLang="tr-TR" sz="2600" b="1" dirty="0"/>
              <a:t>Çocuğun olumlu davranışlarını pekiştiriniz, problem davranışlarında ise molayı tutarlı bir biçimde uygulayınız.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Molayı kullanırken çocuğun uzaklaştırıldığı etkinliğin ya da ortamın çocuk için pekiştirici olduğundan, mola ortamının ise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olmadığından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 smtClean="0"/>
              <a:t>Ayrıca </a:t>
            </a:r>
            <a:r>
              <a:rPr lang="tr-TR" altLang="tr-TR" sz="2600" b="1" dirty="0"/>
              <a:t>mola ortamının çocuk için tehlike oluşturacak bir ortam olmamasına</a:t>
            </a:r>
            <a:r>
              <a:rPr lang="tr-TR" altLang="tr-TR" sz="2600" dirty="0"/>
              <a:t>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Mola süresinin birkaç dakika (1-5 dakika) olmasına ve çok uzamamasına</a:t>
            </a:r>
            <a:r>
              <a:rPr lang="tr-TR" altLang="tr-TR" sz="2600" dirty="0"/>
              <a:t> özen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Mola süresince çocukla etkileşim kurmayınız. </a:t>
            </a:r>
          </a:p>
        </p:txBody>
      </p:sp>
      <p:sp>
        <p:nvSpPr>
          <p:cNvPr id="1710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2725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2"/>
          <p:cNvSpPr txBox="1">
            <a:spLocks noChangeArrowheads="1"/>
          </p:cNvSpPr>
          <p:nvPr/>
        </p:nvSpPr>
        <p:spPr bwMode="auto">
          <a:xfrm>
            <a:off x="0" y="470655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Aşırı Düzeltme</a:t>
            </a:r>
          </a:p>
        </p:txBody>
      </p:sp>
      <p:sp>
        <p:nvSpPr>
          <p:cNvPr id="173060" name="Metin kutusu 1"/>
          <p:cNvSpPr txBox="1">
            <a:spLocks noChangeArrowheads="1"/>
          </p:cNvSpPr>
          <p:nvPr/>
        </p:nvSpPr>
        <p:spPr bwMode="auto">
          <a:xfrm>
            <a:off x="422276" y="1331992"/>
            <a:ext cx="843438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Aşırı düzeltme,</a:t>
            </a:r>
            <a:r>
              <a:rPr lang="tr-TR" altLang="tr-TR" sz="2800" dirty="0"/>
              <a:t> </a:t>
            </a:r>
            <a:r>
              <a:rPr lang="tr-TR" altLang="tr-TR" sz="2800" b="1" dirty="0"/>
              <a:t>çocuğun problem davranış sergilemesi sonucu çevrede oluşturduğu olumsuz etkileri çocuğa düzelttirmedir.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Aşırı düzeltme </a:t>
            </a:r>
            <a:r>
              <a:rPr lang="tr-TR" altLang="tr-TR" sz="2800" b="1" dirty="0"/>
              <a:t>iki şekilde uygulanabilir</a:t>
            </a:r>
            <a:r>
              <a:rPr lang="tr-TR" altLang="tr-TR" sz="2800" b="1" dirty="0" smtClean="0"/>
              <a:t>:</a:t>
            </a:r>
            <a:endParaRPr lang="tr-TR" altLang="tr-TR" sz="28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Onarıcı aşırı düzeltme, </a:t>
            </a:r>
            <a:r>
              <a:rPr lang="tr-TR" altLang="tr-TR" sz="2400" b="1" dirty="0"/>
              <a:t>çocuğun problem davranış sergilemesi sonucu çevrede oluşturduğu olumsuz etkileri düzeltmesi ya da çevreyi eski haline dönüştürmesidir. </a:t>
            </a:r>
            <a:r>
              <a:rPr lang="tr-TR" altLang="tr-TR" sz="2400" dirty="0"/>
              <a:t>Örneğin, sırasını boyayan çocuğun sırasını </a:t>
            </a:r>
            <a:r>
              <a:rPr lang="tr-TR" altLang="tr-TR" sz="2400" dirty="0" smtClean="0"/>
              <a:t>temizlemesi</a:t>
            </a:r>
            <a:endParaRPr lang="tr-TR" altLang="tr-TR" sz="24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Olumlu alıştırmalarla aşırı düzeltme, </a:t>
            </a:r>
            <a:r>
              <a:rPr lang="tr-TR" altLang="tr-TR" sz="2400" b="1" dirty="0"/>
              <a:t>çocuğun problem davranışı sergilemesinin ardından davranışın uygun biçiminin fazla sayıda tekrarlatılmasıdır. </a:t>
            </a:r>
            <a:r>
              <a:rPr lang="tr-TR" altLang="tr-TR" sz="2400" dirty="0"/>
              <a:t>Örneğin, arkadaşına vuran çocuğun, o arkadaşının yanı sıra sınıftaki tüm arkadaşlarından özür dilemesi</a:t>
            </a:r>
            <a:endParaRPr lang="tr-TR" altLang="tr-TR" sz="2400" b="1" dirty="0"/>
          </a:p>
        </p:txBody>
      </p:sp>
      <p:sp>
        <p:nvSpPr>
          <p:cNvPr id="173061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6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4084" name="Metin kutusu 1"/>
          <p:cNvSpPr txBox="1">
            <a:spLocks noChangeArrowheads="1"/>
          </p:cNvSpPr>
          <p:nvPr/>
        </p:nvSpPr>
        <p:spPr bwMode="auto">
          <a:xfrm>
            <a:off x="319087" y="1566139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</a:t>
            </a:r>
            <a:r>
              <a:rPr lang="tr-TR" altLang="tr-TR" sz="2600" b="1" dirty="0"/>
              <a:t>problem davranı</a:t>
            </a:r>
            <a:r>
              <a:rPr lang="tr-TR" altLang="tr-TR" sz="2600" dirty="0"/>
              <a:t>şı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hangi sıklıkla gerçekleştiğini</a:t>
            </a:r>
            <a:r>
              <a:rPr lang="tr-TR" altLang="tr-TR" sz="2600" dirty="0"/>
              <a:t> ortaya koyunuz. </a:t>
            </a:r>
            <a:endParaRPr lang="tr-TR" altLang="tr-TR" sz="26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Aşırı Düzeltme Türüne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Problem davranışın yapısına bağlı olarak aşırı düzeltme türüne </a:t>
            </a:r>
            <a:r>
              <a:rPr lang="tr-TR" altLang="tr-TR" sz="2600" b="1" dirty="0" smtClean="0"/>
              <a:t>karar </a:t>
            </a:r>
            <a:r>
              <a:rPr lang="tr-TR" altLang="tr-TR" sz="2600" b="1" dirty="0"/>
              <a:t>veriniz.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Belirlediğiniz </a:t>
            </a:r>
            <a:r>
              <a:rPr lang="tr-TR" altLang="tr-TR" sz="2600" b="1" dirty="0"/>
              <a:t>aşırı düzeltme türünün problem davranışla doğrudan ilişkili olduğundan </a:t>
            </a:r>
            <a:r>
              <a:rPr lang="tr-TR" altLang="tr-TR" sz="2600" dirty="0"/>
              <a:t>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Aşırı düzeltme için </a:t>
            </a:r>
            <a:r>
              <a:rPr lang="tr-TR" altLang="tr-TR" sz="2600" b="1" dirty="0"/>
              <a:t>seçtiğiniz tepki çocuk tarafından yapılamayacak güçlükte bir davranış ise ona sağlayacağınız yardımı </a:t>
            </a:r>
            <a:r>
              <a:rPr lang="tr-TR" altLang="tr-TR" sz="2600" dirty="0"/>
              <a:t>belirleyiniz. </a:t>
            </a:r>
          </a:p>
        </p:txBody>
      </p:sp>
      <p:sp>
        <p:nvSpPr>
          <p:cNvPr id="17408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00367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6099"/>
              </p:ext>
            </p:extLst>
          </p:nvPr>
        </p:nvGraphicFramePr>
        <p:xfrm>
          <a:off x="457201" y="836610"/>
          <a:ext cx="8219256" cy="5328693"/>
        </p:xfrm>
        <a:graphic>
          <a:graphicData uri="http://schemas.openxmlformats.org/drawingml/2006/table">
            <a:tbl>
              <a:tblPr/>
              <a:tblGrid>
                <a:gridCol w="4781860"/>
                <a:gridCol w="3437396"/>
              </a:tblGrid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Problem Davranış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Neden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Oyuncağı almak için arkadaşına vurmak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Nesne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Arkadaşlarını güldürmek için küfretmek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İlgi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Salıncakta sallanmak için ağlamak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Etkinlik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Keyif almak için ileri geri sallanmak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Duyusal uyaran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Ispanak yememek için yemeğini dökmek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Nesneden kaçma 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Öğretmenin dokunmaması için onu itmek 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İlgiden kaçma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Resim yapmamak için defterini yırtmak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Etkinlikten kaçma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Müzik sesinden kaçmak için bağırmak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Duyusal uyarandan kaçma 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301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5108" name="Metin kutusu 1"/>
          <p:cNvSpPr txBox="1">
            <a:spLocks noChangeArrowheads="1"/>
          </p:cNvSpPr>
          <p:nvPr/>
        </p:nvSpPr>
        <p:spPr bwMode="auto">
          <a:xfrm>
            <a:off x="354806" y="1635823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Aşırı Düzeltmeyi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</a:t>
            </a:r>
            <a:r>
              <a:rPr lang="tr-TR" altLang="tr-TR" sz="2800" b="1" dirty="0"/>
              <a:t>problem davranışı sergilemesinin hemen ardından aşırı düzeltmeyi uygulayınız.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Çocuktan </a:t>
            </a:r>
            <a:r>
              <a:rPr lang="tr-TR" altLang="tr-TR" sz="2800" b="1" dirty="0"/>
              <a:t>yapmasını istediğiniz davranışın problem davranışla doğrudan ilişkili olmasına</a:t>
            </a:r>
            <a:r>
              <a:rPr lang="tr-TR" altLang="tr-TR" sz="2800" dirty="0"/>
              <a:t>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</a:t>
            </a:r>
            <a:r>
              <a:rPr lang="tr-TR" altLang="tr-TR" sz="2800" b="1" dirty="0"/>
              <a:t>yapmasının güç olduğu davranışlarda ona yardım </a:t>
            </a:r>
            <a:r>
              <a:rPr lang="tr-TR" altLang="tr-TR" sz="2800" dirty="0"/>
              <a:t>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Aşırı düzeltme uygulaması sonucunda </a:t>
            </a:r>
            <a:r>
              <a:rPr lang="tr-TR" altLang="tr-TR" sz="2800" b="1" dirty="0"/>
              <a:t>olumsuz etkileşim ortaya çıkabilir dolayısıyla bu uygulamanın sınıftaki öğrenme ortamını olumsuz etkilememesine</a:t>
            </a:r>
            <a:r>
              <a:rPr lang="tr-TR" altLang="tr-TR" sz="2800" dirty="0"/>
              <a:t> özen gösteriniz. </a:t>
            </a:r>
          </a:p>
        </p:txBody>
      </p:sp>
      <p:sp>
        <p:nvSpPr>
          <p:cNvPr id="17510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1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22805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08520" y="805955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Ceza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6132" name="Metin kutusu 1"/>
          <p:cNvSpPr txBox="1">
            <a:spLocks noChangeArrowheads="1"/>
          </p:cNvSpPr>
          <p:nvPr/>
        </p:nvSpPr>
        <p:spPr bwMode="auto">
          <a:xfrm>
            <a:off x="467544" y="1700808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Ceza,</a:t>
            </a:r>
            <a:r>
              <a:rPr lang="tr-TR" altLang="tr-TR" sz="2800" dirty="0"/>
              <a:t> </a:t>
            </a:r>
            <a:r>
              <a:rPr lang="tr-TR" altLang="tr-TR" sz="2800" b="1" dirty="0"/>
              <a:t>çocuğun problem davranış sergilemesinin hemen ardından hoşa gitmeyen bir uyaran (sözel ya da fiziksel) sunulmasıdır.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Örneğin, </a:t>
            </a:r>
            <a:r>
              <a:rPr lang="tr-TR" altLang="tr-TR" sz="2800" b="1" dirty="0"/>
              <a:t>arkadaşına vuran bir çocuğa tüm arkadaşlarının önünde bağırmak</a:t>
            </a:r>
            <a:r>
              <a:rPr lang="tr-TR" altLang="tr-TR" sz="2800" dirty="0"/>
              <a:t> ya da </a:t>
            </a:r>
            <a:r>
              <a:rPr lang="tr-TR" altLang="tr-TR" sz="2800" b="1" dirty="0"/>
              <a:t>çocuğun kollarını sıkarak onu engellemek</a:t>
            </a:r>
            <a:r>
              <a:rPr lang="tr-TR" altLang="tr-TR" sz="2800" dirty="0"/>
              <a:t> cezadır.</a:t>
            </a:r>
          </a:p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Eğitim ortamlarında kullanılması uygun değildir.</a:t>
            </a:r>
            <a:endParaRPr lang="tr-TR" altLang="tr-TR" sz="2400" b="1" dirty="0">
              <a:solidFill>
                <a:srgbClr val="FF0000"/>
              </a:solidFill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7383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2"/>
          <p:cNvSpPr txBox="1">
            <a:spLocks noChangeArrowheads="1"/>
          </p:cNvSpPr>
          <p:nvPr/>
        </p:nvSpPr>
        <p:spPr bwMode="auto">
          <a:xfrm>
            <a:off x="143668" y="651713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4. KISIM: Kriz Yönetimi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177156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Kriz yönetimi, </a:t>
            </a:r>
            <a:r>
              <a:rPr lang="tr-TR" altLang="tr-TR" sz="2800" b="1" dirty="0"/>
              <a:t>güvenliği tehdit eden ve öğretimi tamamen kesintiye uğratan problem davranışları kontrol altına almaktır.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Kriz yönetimi ile </a:t>
            </a:r>
            <a:r>
              <a:rPr lang="tr-TR" altLang="tr-TR" sz="2800" b="1" dirty="0"/>
              <a:t>problem davranışlara anında müdahale ederek problem davranışları durdurabilirsiniz;</a:t>
            </a:r>
            <a:r>
              <a:rPr lang="tr-TR" altLang="tr-TR" sz="2800" dirty="0"/>
              <a:t> ancak </a:t>
            </a:r>
            <a:r>
              <a:rPr lang="tr-TR" altLang="tr-TR" sz="2800" b="1" dirty="0"/>
              <a:t>bunun tamamen geçici bir çözüm olduğunu </a:t>
            </a:r>
            <a:r>
              <a:rPr lang="tr-TR" altLang="tr-TR" sz="2800" dirty="0"/>
              <a:t>unutmayınız. </a:t>
            </a:r>
          </a:p>
        </p:txBody>
      </p:sp>
      <p:sp>
        <p:nvSpPr>
          <p:cNvPr id="177157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6827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8180" name="Metin kutusu 1"/>
          <p:cNvSpPr txBox="1">
            <a:spLocks noChangeArrowheads="1"/>
          </p:cNvSpPr>
          <p:nvPr/>
        </p:nvSpPr>
        <p:spPr bwMode="auto">
          <a:xfrm>
            <a:off x="319087" y="1196807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Kriz Yönetiminin Planlayınız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Bir kriz planı hazırlayınız.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Yöneticiler de dahil olmak üzere okuldaki tüm personelin katıldığı bir toplantıda hazırladığınız kriz planının güçlü ve zayıf yönlerini tartışınız.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Kriz 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planınızda, </a:t>
            </a:r>
            <a:r>
              <a:rPr lang="tr-TR" altLang="tr-TR" sz="2800" b="1" dirty="0"/>
              <a:t>çocuğa anında nasıl tepkide bulunacağınız, ilkyardım ya da tıbbi yardım gerekli olursa kimlerden yardım isteyeceğiniz, çocuğun ailesi ile nasıl etkileşime gireceğiniz ve onları nasıl bilgilendireceğiniz ve çocuğu kısıtlama/durdurma politikanız yer almalıdır.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İyi harılanmış bir kriz planında tepkilerin tümü yer alır. </a:t>
            </a:r>
          </a:p>
        </p:txBody>
      </p:sp>
      <p:sp>
        <p:nvSpPr>
          <p:cNvPr id="17818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13158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9204" name="Metin kutusu 1"/>
          <p:cNvSpPr txBox="1">
            <a:spLocks noChangeArrowheads="1"/>
          </p:cNvSpPr>
          <p:nvPr/>
        </p:nvSpPr>
        <p:spPr bwMode="auto">
          <a:xfrm>
            <a:off x="319087" y="1566139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Kriz Anında Güvenliği Sağlayınız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problem davranış kendine veya başkalarına zarar verecek bir davranış ise öncelikle güvenliği sağlayınız.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Kriz anında çocuklardan birisi zarar görmüşse çocuğun ilkyardıma ya da tıbbi yardıma gereksinimi olup olmadığını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İlkyardıma ya da tıbbi yardıma gereksinim varsa, hemen yardım isteyiniz.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Bu sırada sözel olarak ikna etmek ya da kibarca tutmak yoluyla problem davranış sergileyen çocuğu mağdur çocuktan uzak tutunuz. </a:t>
            </a:r>
          </a:p>
        </p:txBody>
      </p:sp>
      <p:sp>
        <p:nvSpPr>
          <p:cNvPr id="17920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134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05276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0228" name="Metin kutusu 1"/>
          <p:cNvSpPr txBox="1">
            <a:spLocks noChangeArrowheads="1"/>
          </p:cNvSpPr>
          <p:nvPr/>
        </p:nvSpPr>
        <p:spPr bwMode="auto">
          <a:xfrm>
            <a:off x="319087" y="1181100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Kriz Anında Güvenliği Sağlayınız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Eğer sınıfta </a:t>
            </a:r>
            <a:r>
              <a:rPr lang="tr-TR" altLang="tr-TR" sz="2800" b="1" dirty="0"/>
              <a:t>iki öğretmen iseniz birinizin zarar gören, diğerinizin ise problem davranış sergileyen çocukla ilgilenmesi </a:t>
            </a:r>
            <a:r>
              <a:rPr lang="tr-TR" altLang="tr-TR" sz="2800" dirty="0"/>
              <a:t>en uygun yol olacaktır; ancak </a:t>
            </a:r>
            <a:r>
              <a:rPr lang="tr-TR" altLang="tr-TR" sz="2800" b="1" dirty="0"/>
              <a:t>problem davranış sergileyen çocuğun arkadaşının zarar gördüğünü fark etmesini sağlamanız önemlidir.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İlk yapılacak konuşmada problem davranış sergileyen çocuğa arkadaşının üzgün ve zarar görmüş olduğunu, bu durumun daha sonra konuşulacağını ifade ediniz.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Güvenliği sağladıktan sonra çocukları sakinleştirmek üzere çatışmayı çözümleme stratejilerini kullanınız. </a:t>
            </a:r>
          </a:p>
        </p:txBody>
      </p:sp>
      <p:sp>
        <p:nvSpPr>
          <p:cNvPr id="18022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64668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1252" name="Metin kutusu 1"/>
          <p:cNvSpPr txBox="1">
            <a:spLocks noChangeArrowheads="1"/>
          </p:cNvSpPr>
          <p:nvPr/>
        </p:nvSpPr>
        <p:spPr bwMode="auto">
          <a:xfrm>
            <a:off x="354806" y="1474788"/>
            <a:ext cx="8434387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Çatışmayı/Sorunu Çözümleyiniz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Güvenlik önlemleri aldıktan sonra sorunu çözümleyiniz</a:t>
            </a:r>
            <a:r>
              <a:rPr lang="tr-TR" altLang="tr-TR" sz="2600" dirty="0" smtClean="0"/>
              <a:t>.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Beş basamağı </a:t>
            </a:r>
            <a:r>
              <a:rPr lang="tr-TR" altLang="tr-TR" sz="2600" dirty="0"/>
              <a:t>izleyiniz.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 smtClean="0"/>
              <a:t>Uzlaşmayı/arabuluculuğu </a:t>
            </a:r>
            <a:r>
              <a:rPr lang="tr-TR" altLang="tr-TR" sz="2200" dirty="0"/>
              <a:t>başlatınız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Sorunu tanımlayınız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Alternatif çözüm önerileri geliştiriniz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Çözüm üzerinde görüş birliği sağlayınız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İzleyiniz  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Çatışmayı/sorunu çözümleme süreci etkili olmadığında alternatif bir plan uygulayınız.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Krizlere hazır olmanız, kriz anında rastgele davranmamanız ve bir plan çerçevesinde müdahale etmeniz gerektiğini </a:t>
            </a:r>
            <a:r>
              <a:rPr lang="tr-TR" altLang="tr-TR" sz="2600" dirty="0"/>
              <a:t>kesinlikle unutmayınız. </a:t>
            </a:r>
          </a:p>
        </p:txBody>
      </p:sp>
      <p:sp>
        <p:nvSpPr>
          <p:cNvPr id="1812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25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053477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2276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Alternatif Plan Uygulayınız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Çatışmayı/sorunu çözümleme süreci etkili olmadığında alternatif bir plan uygulayınız.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Mağdur çocuk ilkyardıma ya da tıbbi yardıma gereksinim duyarsa, bu durum daha öncelikli olacaktır.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 sergileyen çocuk sakinleşmemişse onu sakinleştirmeye çalışınız ya da onu sakinleştirmek üzere bir personelden yardım isteyiniz.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Yardım istemek üzere </a:t>
            </a:r>
            <a:r>
              <a:rPr lang="tr-TR" altLang="tr-TR" sz="2600" dirty="0" err="1"/>
              <a:t>diyafonu</a:t>
            </a:r>
            <a:r>
              <a:rPr lang="tr-TR" altLang="tr-TR" sz="2600" dirty="0"/>
              <a:t>, dahili telefonu ya da cep telefonunuzu kullanabilirsiniz. Eğer bu tür donanımlar yok ise uygun bir çocuğu yardım istemek üzere gönderiniz. </a:t>
            </a:r>
          </a:p>
        </p:txBody>
      </p:sp>
      <p:sp>
        <p:nvSpPr>
          <p:cNvPr id="18227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7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8093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3300" name="Metin kutusu 1"/>
          <p:cNvSpPr txBox="1">
            <a:spLocks noChangeArrowheads="1"/>
          </p:cNvSpPr>
          <p:nvPr/>
        </p:nvSpPr>
        <p:spPr bwMode="auto">
          <a:xfrm>
            <a:off x="354806" y="1477083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Çocuğun Ailesi İle İletişime Geçiniz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Kriz planınızda çocuğun problem davranış sergilemesi durumunda aileyle nasıl iletişime geçeceğiniz konusuna açıkça yer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Aileden kiminle iletişime geçeceğinizi daha önceden belirlemiş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ailesiyle iletişime geçtiğinizde suçlamalarda bulunmak yerine okulda gerçekleşen olay ve sonuçları konusunda aileyi bilgilendiriniz.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Aileyi uygun oldukları zamanda bu konuyla ilgili görüşmek üzere okula davet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Mağdur çocuğun ailesini mutlaka </a:t>
            </a:r>
            <a:r>
              <a:rPr lang="tr-TR" altLang="tr-TR" sz="2600" dirty="0" smtClean="0"/>
              <a:t>bilgilendiriniz</a:t>
            </a:r>
            <a:r>
              <a:rPr lang="tr-TR" altLang="tr-TR" sz="2600" dirty="0"/>
              <a:t>. </a:t>
            </a:r>
          </a:p>
        </p:txBody>
      </p:sp>
      <p:sp>
        <p:nvSpPr>
          <p:cNvPr id="18330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30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92317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192688"/>
          </a:xfrm>
        </p:spPr>
        <p:txBody>
          <a:bodyPr/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ÖRNEK</a:t>
            </a:r>
            <a:r>
              <a:rPr lang="en-US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OLAY</a:t>
            </a:r>
            <a:r>
              <a:rPr lang="en-US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 </a:t>
            </a:r>
            <a:r>
              <a:rPr lang="tr-TR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DİYOR</a:t>
            </a:r>
            <a:r>
              <a:rPr lang="en-US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139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0446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0" y="130175"/>
            <a:ext cx="903649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 Etkileyen Olaylar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897576706"/>
              </p:ext>
            </p:extLst>
          </p:nvPr>
        </p:nvGraphicFramePr>
        <p:xfrm>
          <a:off x="179512" y="620688"/>
          <a:ext cx="8784976" cy="583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98165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60203"/>
              </p:ext>
            </p:extLst>
          </p:nvPr>
        </p:nvGraphicFramePr>
        <p:xfrm>
          <a:off x="457200" y="765174"/>
          <a:ext cx="8229600" cy="5500217"/>
        </p:xfrm>
        <a:graphic>
          <a:graphicData uri="http://schemas.openxmlformats.org/drawingml/2006/table">
            <a:tbl>
              <a:tblPr/>
              <a:tblGrid>
                <a:gridCol w="2309163"/>
                <a:gridCol w="2047779"/>
                <a:gridCol w="2049382"/>
                <a:gridCol w="1823276"/>
              </a:tblGrid>
              <a:tr h="811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Davranışa Zemin Hazırlayan Uyaran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Öncül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</a:t>
                      </a:r>
                      <a:endParaRPr kumimoji="0" lang="tr-TR" alt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Sonuç</a:t>
                      </a:r>
                      <a:endParaRPr kumimoji="0" lang="tr-TR" alt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31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Cenk gece boyunca öksürüğü nedeniyle uyuyamamıştı.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Öğretmen öykü okuma etkinliği için Cenk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 minderlere götürmek üzere elinden tuttu.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Cenk bağırdı ve öğretmene vurdu.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Cenk oyuncak köşesindeki uçağı aldı ve uçurmaya başladı.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Öğretmen Cenk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ten uzaklaştı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912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Davranışın Nedeni: Etkinlikten Kaçma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ola Bükülü Ok 1"/>
          <p:cNvSpPr/>
          <p:nvPr/>
        </p:nvSpPr>
        <p:spPr>
          <a:xfrm>
            <a:off x="7059584" y="2420888"/>
            <a:ext cx="7315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1642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51520" y="635325"/>
            <a:ext cx="871296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2. KISIM: Problem Davranışların Önlenmesi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20484" name="Metin kutusu 1"/>
          <p:cNvSpPr txBox="1">
            <a:spLocks noChangeArrowheads="1"/>
          </p:cNvSpPr>
          <p:nvPr/>
        </p:nvSpPr>
        <p:spPr bwMode="auto">
          <a:xfrm>
            <a:off x="899592" y="1772816"/>
            <a:ext cx="75097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Ortamı </a:t>
            </a:r>
            <a:r>
              <a:rPr lang="tr-TR" altLang="tr-TR" sz="2800" dirty="0" smtClean="0"/>
              <a:t>Düzenleme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Kural Koyma ve </a:t>
            </a:r>
            <a:r>
              <a:rPr lang="tr-TR" altLang="tr-TR" sz="2800" dirty="0" smtClean="0"/>
              <a:t>Uygulama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Yönerge </a:t>
            </a:r>
            <a:r>
              <a:rPr lang="tr-TR" altLang="tr-TR" sz="2800" dirty="0" smtClean="0"/>
              <a:t>Kullanma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Sınıf Rutinleri </a:t>
            </a:r>
            <a:r>
              <a:rPr lang="tr-TR" altLang="tr-TR" sz="2800" dirty="0" smtClean="0"/>
              <a:t>Oluşturma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Etkinlikler Arası Geçişleri </a:t>
            </a:r>
            <a:r>
              <a:rPr lang="tr-TR" altLang="tr-TR" sz="2800" dirty="0" smtClean="0"/>
              <a:t>Kolaylaştırma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Seçenek </a:t>
            </a:r>
            <a:r>
              <a:rPr lang="tr-TR" altLang="tr-TR" sz="2800" dirty="0" smtClean="0"/>
              <a:t>Sunma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Görseller </a:t>
            </a:r>
            <a:r>
              <a:rPr lang="tr-TR" altLang="tr-TR" sz="2800" dirty="0" smtClean="0"/>
              <a:t>Kullanma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Olumlu Davranışları Pekiştirme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3403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356170" y="711483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1. Ortamı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Düzenleme</a:t>
            </a:r>
          </a:p>
        </p:txBody>
      </p:sp>
      <p:sp>
        <p:nvSpPr>
          <p:cNvPr id="2150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1509" name="Metin kutusu 2"/>
          <p:cNvSpPr txBox="1">
            <a:spLocks noChangeArrowheads="1"/>
          </p:cNvSpPr>
          <p:nvPr/>
        </p:nvSpPr>
        <p:spPr bwMode="auto">
          <a:xfrm>
            <a:off x="354806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Güvenliği Sağlayınız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Güvenli ortam oluşturunuz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Çocuklara zarar verecek eşyaları onların ulaşamayacağı yerlere </a:t>
            </a:r>
            <a:r>
              <a:rPr lang="tr-TR" altLang="tr-TR" sz="2800" dirty="0" smtClean="0"/>
              <a:t>koyunuz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Uyaranları Kontrol Altına Alınız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Isı, ışık ve ses gibi uyaranları kontrol altına alınız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Uyaranların çok fazla olması kadar çok az olmasının da öğrenmeyi etkilediğini </a:t>
            </a:r>
            <a:r>
              <a:rPr lang="tr-TR" altLang="tr-TR" sz="2800" dirty="0" smtClean="0"/>
              <a:t>unutmayınız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808168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2355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3557" name="Metin kutusu 2"/>
          <p:cNvSpPr txBox="1">
            <a:spLocks noChangeArrowheads="1"/>
          </p:cNvSpPr>
          <p:nvPr/>
        </p:nvSpPr>
        <p:spPr bwMode="auto">
          <a:xfrm>
            <a:off x="385763" y="1700808"/>
            <a:ext cx="850671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Etkinlik </a:t>
            </a:r>
            <a:r>
              <a:rPr lang="tr-TR" altLang="tr-TR" sz="2800" b="1" dirty="0">
                <a:solidFill>
                  <a:srgbClr val="77933C"/>
                </a:solidFill>
              </a:rPr>
              <a:t>Köşeleri </a:t>
            </a:r>
            <a:r>
              <a:rPr lang="tr-TR" altLang="tr-TR" sz="2800" b="1" dirty="0" smtClean="0">
                <a:solidFill>
                  <a:srgbClr val="77933C"/>
                </a:solidFill>
              </a:rPr>
              <a:t>Oluşturunuz</a:t>
            </a:r>
            <a:endParaRPr lang="tr-TR" altLang="tr-TR" sz="2800" b="1" dirty="0">
              <a:solidFill>
                <a:srgbClr val="77933C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 smtClean="0"/>
              <a:t>Çocuklar </a:t>
            </a:r>
            <a:r>
              <a:rPr lang="tr-TR" altLang="tr-TR" sz="2800" dirty="0"/>
              <a:t>kendi ilgilerini çeken etkinliklerle meşgul olduklarında problem davranış sergileme olasılıkları azalır.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Ortamı </a:t>
            </a:r>
            <a:r>
              <a:rPr lang="tr-TR" altLang="tr-TR" sz="2800" b="1" dirty="0">
                <a:solidFill>
                  <a:srgbClr val="77933C"/>
                </a:solidFill>
              </a:rPr>
              <a:t>Sadeleştiriniz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Özellikle akademik çalışmaların yapıldığı ortamda çocukların dikkatini çekebilecek türde çok fazla uyaran olmadığından emin </a:t>
            </a:r>
            <a:r>
              <a:rPr lang="tr-TR" altLang="tr-TR" sz="2800" dirty="0" smtClean="0"/>
              <a:t>olunuz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Örneğin, masanın üstünde duran renkli kalemler ya da sesli oyuncaklar etkinlik sırasında çocukların dikkatini dağıtacağından öğretimi kesintiye uğratabilir.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8427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773534"/>
            <a:ext cx="8229600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2. Kural Koyma ve Uygulama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4" name="Metin kutusu 2"/>
          <p:cNvSpPr txBox="1">
            <a:spLocks noChangeArrowheads="1"/>
          </p:cNvSpPr>
          <p:nvPr/>
        </p:nvSpPr>
        <p:spPr bwMode="auto">
          <a:xfrm>
            <a:off x="539552" y="1772816"/>
            <a:ext cx="84613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Okulöncesi dönemdeki çocuklar öğretmenlerin kendilerinden beklentilerini, sınıf içinde uygun olan ve uygun olmayan davranışların neler olduklarını </a:t>
            </a:r>
            <a:r>
              <a:rPr lang="tr-TR" altLang="tr-TR" sz="2800" dirty="0" smtClean="0"/>
              <a:t>bilmezler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Bu durumda problem davranışların ortaya çıkma olasılığı da </a:t>
            </a:r>
            <a:r>
              <a:rPr lang="tr-TR" altLang="tr-TR" sz="2800" dirty="0" smtClean="0"/>
              <a:t>artar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Sınıf içinde bazı kurallar koymak, bu kurallar konusunda çocukları bilgilendirmek ve kuralları tutarlı biçimde uygulamak önemlidir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26570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13633"/>
            <a:ext cx="7024744" cy="66709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DERS İÇERİĞİ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464496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6F9500"/>
                </a:solidFill>
              </a:rPr>
              <a:t>ÜNİTE I.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KAYNAŞTIRMA MODELİ VE ÖZEL GEREKSİNİMLİ ÇOCUKLARIN ÖZELLİKLERİ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ÖNCESİNDE PERFORMANS DEĞERLENDİRME VE BİREYSELLEŞTİRİLMİŞ EĞİTİM PLANLARININ HAZIRLANMASI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III.</a:t>
            </a:r>
            <a:r>
              <a:rPr lang="tr-TR" dirty="0" smtClean="0"/>
              <a:t> OKUL ÖNCESİNDE ÖĞRETİMİN BİREYSELLEŞTİRİLMESİ VE ÖĞRETİMSEL UYARLAMALAR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ÜNİTE IV.</a:t>
            </a:r>
            <a:r>
              <a:rPr lang="tr-TR" dirty="0" smtClean="0">
                <a:solidFill>
                  <a:srgbClr val="FF0000"/>
                </a:solidFill>
              </a:rPr>
              <a:t> OKUL ÖNCESİ SINIFLARDA SINIF YÖNETİMİ VE PROBLEM DAVRANIŞLARIN KONTROLÜ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V.</a:t>
            </a:r>
            <a:r>
              <a:rPr lang="tr-TR" dirty="0" smtClean="0"/>
              <a:t> OKUL ÖNCESİ KAYNAŞTIRMA ORTAMLARINDA DOĞAL ÖĞRETİM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 KAYNAŞTIRMA ORTAMLARINDA DİL VE KONUŞMANIN DESTEKLENMESİ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VII.</a:t>
            </a:r>
            <a:r>
              <a:rPr lang="tr-TR" dirty="0" smtClean="0"/>
              <a:t> OKUL ÖNCESİ KAYNAŞTIRMA UYGULAMALARINDA AİLELERLE İLETİŞİM VE İŞBİRLİĞİ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098850"/>
      </p:ext>
    </p:extLst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2662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6629" name="Metin kutusu 2"/>
          <p:cNvSpPr txBox="1">
            <a:spLocks noChangeArrowheads="1"/>
          </p:cNvSpPr>
          <p:nvPr/>
        </p:nvSpPr>
        <p:spPr bwMode="auto">
          <a:xfrm>
            <a:off x="385763" y="1772816"/>
            <a:ext cx="83010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Öncelikle çocuklarla birlikte sınıfınız için önemli olan kuralların bir listesini </a:t>
            </a:r>
            <a:r>
              <a:rPr lang="tr-TR" altLang="tr-TR" sz="2800" dirty="0" smtClean="0"/>
              <a:t>oluşturunuz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3-5 arasında kural </a:t>
            </a:r>
            <a:r>
              <a:rPr lang="tr-TR" altLang="tr-TR" sz="2800" dirty="0" smtClean="0"/>
              <a:t>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 listesinden sınıfınız için uygun olan birkaç kuralı siz seçiniz, birkaç kuralı ise çocukların seçmesine izin </a:t>
            </a:r>
            <a:r>
              <a:rPr lang="tr-TR" altLang="tr-TR" sz="2800" dirty="0" smtClean="0"/>
              <a:t>veriniz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kendi belirledikleri kurallara uygun davranışlar sergilemeleri daha kolay olacaktır</a:t>
            </a:r>
          </a:p>
          <a:p>
            <a:pPr marL="457200" indent="-457200">
              <a:spcBef>
                <a:spcPct val="0"/>
              </a:spcBef>
            </a:pP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2137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2867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8677" name="Metin kutusu 2"/>
          <p:cNvSpPr txBox="1">
            <a:spLocks noChangeArrowheads="1"/>
          </p:cNvSpPr>
          <p:nvPr/>
        </p:nvSpPr>
        <p:spPr bwMode="auto">
          <a:xfrm>
            <a:off x="391681" y="1795700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Açık ve Olumlu İfade Ediniz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kısa ve açık ifade </a:t>
            </a:r>
            <a:r>
              <a:rPr lang="tr-TR" altLang="tr-TR" sz="2800" dirty="0" smtClean="0"/>
              <a:t>ediniz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ja-JP" altLang="tr-TR" sz="2800" dirty="0"/>
              <a:t>“</a:t>
            </a:r>
            <a:r>
              <a:rPr lang="tr-TR" altLang="ja-JP" sz="2800" dirty="0"/>
              <a:t>Hayır</a:t>
            </a:r>
            <a:r>
              <a:rPr lang="ja-JP" altLang="tr-TR" sz="2800" dirty="0"/>
              <a:t>”</a:t>
            </a:r>
            <a:r>
              <a:rPr lang="tr-TR" altLang="ja-JP" sz="2800" dirty="0"/>
              <a:t> ve </a:t>
            </a:r>
            <a:r>
              <a:rPr lang="ja-JP" altLang="tr-TR" sz="2800" dirty="0"/>
              <a:t>“</a:t>
            </a:r>
            <a:r>
              <a:rPr lang="tr-TR" altLang="ja-JP" sz="2800" dirty="0"/>
              <a:t>Yok</a:t>
            </a:r>
            <a:r>
              <a:rPr lang="ja-JP" altLang="tr-TR" sz="2800" dirty="0"/>
              <a:t>”</a:t>
            </a:r>
            <a:r>
              <a:rPr lang="tr-TR" altLang="ja-JP" sz="2800" dirty="0"/>
              <a:t> sözcüklerini ya da olumsuzluk eklerini mümkün olduğunca </a:t>
            </a:r>
            <a:r>
              <a:rPr lang="tr-TR" altLang="ja-JP" sz="2800" dirty="0" smtClean="0"/>
              <a:t>kullanmayınız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Uygun olmayan davranışa odaklanmak yerine uygun olan davranışlara odaklanmaya </a:t>
            </a:r>
            <a:r>
              <a:rPr lang="tr-TR" altLang="tr-TR" sz="2800" dirty="0" smtClean="0"/>
              <a:t>çalışınız</a:t>
            </a:r>
            <a:endParaRPr lang="tr-TR" altLang="tr-TR" sz="2800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Sonuçları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Konulan kuralların etkili olabilmesi için çocukların kurala uyduklarında ya da uymadıklarında ne gibi sonuçlarla karşılaşılacaklarını bilmeleri önemlidir.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5677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0724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0725" name="Metin kutusu 2"/>
          <p:cNvSpPr txBox="1">
            <a:spLocks noChangeArrowheads="1"/>
          </p:cNvSpPr>
          <p:nvPr/>
        </p:nvSpPr>
        <p:spPr bwMode="auto">
          <a:xfrm>
            <a:off x="457200" y="1844824"/>
            <a:ext cx="807524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Yazınız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 kuralları hatırlamakta güçlük yaşarlar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resimlendirip poster olarak sınıfın bir yerine asınız.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Görsellerin anlaşılır olduğundan, kuralların önem derecesine göre sıralandığından, posterin yeterince büyük olduğundan ve posterin çocukların dikkatini çekecek bir yere asıldığından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0687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277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2773" name="Metin kutusu 2"/>
          <p:cNvSpPr txBox="1">
            <a:spLocks noChangeArrowheads="1"/>
          </p:cNvSpPr>
          <p:nvPr/>
        </p:nvSpPr>
        <p:spPr bwMode="auto">
          <a:xfrm>
            <a:off x="373925" y="1749440"/>
            <a:ext cx="828615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Öğretiniz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öğretirken her kuralı çocuklara tanıtınız.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Kuralın ne olduğunu açıklayınız ve kuralın nasıl gerçekleştirileceğini çocuklara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kuralı gerçekleştirmeleri için fırsat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Kurala ilişkin hem olumlu hem de olumsuz örnekler sununuz. 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03893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379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3797" name="Metin kutusu 2"/>
          <p:cNvSpPr txBox="1">
            <a:spLocks noChangeArrowheads="1"/>
          </p:cNvSpPr>
          <p:nvPr/>
        </p:nvSpPr>
        <p:spPr bwMode="auto">
          <a:xfrm>
            <a:off x="385763" y="1772816"/>
            <a:ext cx="85693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Tekrarlayınız/Gözden Geçiriniz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öğrettikten sonra her gün düzenli olarak tekrar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Günün başında ya da problem davranışların ortaya çıkma olasılığını düşündüğünüz etkinliklerden önce çocukların dikkatini kurallar posterine çekerek kuralları ve sonuçlarını tekrar etmek kuralların öğrenilmesi açısından önemlidir.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0749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482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4821" name="Metin kutusu 2"/>
          <p:cNvSpPr txBox="1">
            <a:spLocks noChangeArrowheads="1"/>
          </p:cNvSpPr>
          <p:nvPr/>
        </p:nvSpPr>
        <p:spPr bwMode="auto">
          <a:xfrm>
            <a:off x="318293" y="1846974"/>
            <a:ext cx="8569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Uygulayınız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tutarlı biçimde uygulayınız.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 içinde kuralları hatırlatınız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Kurallara uyan çocukları ödüllendiriniz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Kurallara uymayan çocuklara daha önce belirlenen sonuçları uygulayınız.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0068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Yönerge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Kullanma</a:t>
            </a:r>
          </a:p>
        </p:txBody>
      </p:sp>
      <p:sp>
        <p:nvSpPr>
          <p:cNvPr id="36868" name="Metin kutusu 2"/>
          <p:cNvSpPr txBox="1">
            <a:spLocks noChangeArrowheads="1"/>
          </p:cNvSpPr>
          <p:nvPr/>
        </p:nvSpPr>
        <p:spPr bwMode="auto">
          <a:xfrm>
            <a:off x="539552" y="1844824"/>
            <a:ext cx="813690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Yönerge, çocuktan yapmasını istediğimiz davranışı açıkça söylemektir.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Bir davranışı ya da görevi yerine getirmeyen çocuklar varsa, bunun nedenlerinden birisi, çocukların verdiğiniz yönergeyi anlamamaları olabilir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0" indent="0"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Dikkati Çekiniz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Yönerge vermeden önce çocuğun dikkati size yöneltilmiş değilse onun dikkatini çekmeye çalışınız.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Çocuğa yaklaşınız, adını söyleyiniz, göz kontağı kurunuz.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0933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891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8917" name="Metin kutusu 2"/>
          <p:cNvSpPr txBox="1">
            <a:spLocks noChangeArrowheads="1"/>
          </p:cNvSpPr>
          <p:nvPr/>
        </p:nvSpPr>
        <p:spPr bwMode="auto">
          <a:xfrm>
            <a:off x="385763" y="1844824"/>
            <a:ext cx="85693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Açık ve Anlaşılır Olunuz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Yönergelerin açık ve anlaşılır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anlayabileceği dil ve kısa yönergeler kullanınız.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Yönergelerin uzunluğunu belirlemek üzere çocukların her bir yaşı için bir sözcük tercih edebilirsiniz.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Deyimler ya da soyut sözcükler kullanmaktan kaçınınız.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3476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994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9941" name="Metin kutusu 2"/>
          <p:cNvSpPr txBox="1">
            <a:spLocks noChangeArrowheads="1"/>
          </p:cNvSpPr>
          <p:nvPr/>
        </p:nvSpPr>
        <p:spPr bwMode="auto">
          <a:xfrm>
            <a:off x="318293" y="1772816"/>
            <a:ext cx="85693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Bir Seferde Bir Yönerge Veriniz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Bir seferde tek bir yönerge veriniz, uzun yönerge listesi yapmaktan kaçınmaya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 yönergeleri unutabilir, anlayamayabilir ya da şaşırabilir</a:t>
            </a:r>
            <a:r>
              <a:rPr lang="tr-TR" altLang="tr-TR" sz="2800" dirty="0" smtClean="0"/>
              <a:t>.</a:t>
            </a:r>
            <a:endParaRPr lang="tr-TR" altLang="tr-TR" sz="2800" b="1" dirty="0">
              <a:solidFill>
                <a:srgbClr val="77933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Gerçekçi Olunuz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Verdiğiniz yönergelerin çocuklar tarafından yerine getirilebileceğinden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75917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0964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0965" name="Metin kutusu 2"/>
          <p:cNvSpPr txBox="1">
            <a:spLocks noChangeArrowheads="1"/>
          </p:cNvSpPr>
          <p:nvPr/>
        </p:nvSpPr>
        <p:spPr bwMode="auto">
          <a:xfrm>
            <a:off x="385763" y="1886218"/>
            <a:ext cx="87137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Olumlu Olunuz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Yönergelerinizi olumlu biçimde ifade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yapılmayacakları söylemek yerine yapılacakları söyleyiniz. </a:t>
            </a:r>
            <a:endParaRPr lang="tr-TR" altLang="tr-TR" sz="2800" b="1" dirty="0">
              <a:solidFill>
                <a:srgbClr val="77933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Emir Cümlesi Kullanınız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yönerge verirken soru cümlesi kullanmak yerine emir cümlesini tercih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Emir cümlelerini kullanırken ses tonunuzun kibar ve hoş olduğundan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3330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2603" y="99631"/>
            <a:ext cx="7543800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ÜNİTE </a:t>
            </a:r>
            <a:r>
              <a:rPr lang="tr-TR" sz="3600" b="1" dirty="0" smtClean="0">
                <a:solidFill>
                  <a:srgbClr val="FF0000"/>
                </a:solidFill>
              </a:rPr>
              <a:t>IV.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>
                <a:solidFill>
                  <a:srgbClr val="FF0000"/>
                </a:solidFill>
              </a:rPr>
              <a:t>OKUL ÖNCESİ SINIFLARDA SINIF YÖNETİMİ VE PROBLEM DAVRANIŞLARIN </a:t>
            </a:r>
            <a:r>
              <a:rPr lang="tr-TR" sz="3600" dirty="0" smtClean="0">
                <a:solidFill>
                  <a:srgbClr val="FF0000"/>
                </a:solidFill>
              </a:rPr>
              <a:t>KONTROLÜ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59" y="1412776"/>
            <a:ext cx="7543801" cy="489654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1. KISIM: Etkili Sınıf Yönetimi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Davranışların Nedenleri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Davranışları Etkileyen Olaylar</a:t>
            </a:r>
          </a:p>
          <a:p>
            <a:r>
              <a:rPr lang="tr-TR" dirty="0" smtClean="0"/>
              <a:t>2. KISIM: Problem Davranışların Önlenmesi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Ortamı Düzenleme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Kural Koyma Ve Uygulama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Yönerge Kullanma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Sınıf Rutinleri Oluşturma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Etkinlikler Arası Geçişleri Kolaylaştırma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Seçenek Sunma Görseller Kullanma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Olumlu Davranışları Pekiştirme</a:t>
            </a:r>
          </a:p>
          <a:p>
            <a:r>
              <a:rPr lang="tr-TR" dirty="0" smtClean="0"/>
              <a:t>3. KISIM: Problem Davranışların Kontrol Edilmesi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Davranış Değiştirme Sürecinin Aşamaları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Olumlu Davranışların Artırılması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Yeni Davranışlar Kazandırılması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Davranışların Azaltılması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Kriz Yönetimi</a:t>
            </a:r>
          </a:p>
          <a:p>
            <a:r>
              <a:rPr lang="tr-TR" dirty="0" smtClean="0"/>
              <a:t>4. KISIM: Örnek Olay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273508"/>
      </p:ext>
    </p:extLst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1989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1990" name="Metin kutusu 2"/>
          <p:cNvSpPr txBox="1">
            <a:spLocks noChangeArrowheads="1"/>
          </p:cNvSpPr>
          <p:nvPr/>
        </p:nvSpPr>
        <p:spPr bwMode="auto">
          <a:xfrm>
            <a:off x="246062" y="1772816"/>
            <a:ext cx="87137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 yönergeleri yerine getirdiklerinde çocukları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 ne kadar çok pekiştirirseniz çocukların da yönergeyi yerine getirme davranışlarının o kadar çok artacağını aklınızdan çıkarmayınız.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5229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45362" y="692696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4. Sınıf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Rutinleri Oluşturma</a:t>
            </a:r>
          </a:p>
        </p:txBody>
      </p:sp>
      <p:sp>
        <p:nvSpPr>
          <p:cNvPr id="43012" name="Metin kutusu 2"/>
          <p:cNvSpPr txBox="1">
            <a:spLocks noChangeArrowheads="1"/>
          </p:cNvSpPr>
          <p:nvPr/>
        </p:nvSpPr>
        <p:spPr bwMode="auto">
          <a:xfrm>
            <a:off x="457200" y="1772816"/>
            <a:ext cx="87137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Rutin, gün içinde yapılan etkinliklerin belli bir sırayla gerçekleştirilmesidir.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Rutinler tahmin edilebilirliği ve öğretimin verimliliğini artırır.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8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8449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403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4037" name="Metin kutusu 2"/>
          <p:cNvSpPr txBox="1">
            <a:spLocks noChangeArrowheads="1"/>
          </p:cNvSpPr>
          <p:nvPr/>
        </p:nvSpPr>
        <p:spPr bwMode="auto">
          <a:xfrm>
            <a:off x="383790" y="1844824"/>
            <a:ext cx="87137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Etkinlikleri ve Sürelerini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 belirleme işine çocukları dahil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hoşlanmadıkları ya da zor olan etkinliklerin de listede yer almasını sağlayınız.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Etkinliklerin listesini yapınız.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Zorunlu etkinlikleri olmaları gereken zaman dilimlerine yerleştiriniz.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 20-30 dakika arasında tutunuz.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2343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5060" name="Metin kutusu 1"/>
          <p:cNvSpPr txBox="1">
            <a:spLocks noChangeArrowheads="1"/>
          </p:cNvSpPr>
          <p:nvPr/>
        </p:nvSpPr>
        <p:spPr bwMode="auto">
          <a:xfrm>
            <a:off x="463118" y="635591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5061" name="Metin kutusu 2"/>
          <p:cNvSpPr txBox="1">
            <a:spLocks noChangeArrowheads="1"/>
          </p:cNvSpPr>
          <p:nvPr/>
        </p:nvSpPr>
        <p:spPr bwMode="auto">
          <a:xfrm>
            <a:off x="323417" y="1844824"/>
            <a:ext cx="849705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Rutinler Panosu Hazırlayınız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Sınıf rutinleri için bir pano hazırlayınız ve panonun çocukların yaşına ve işlevde bulunma düzeylerine uygun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Panoya her etkinliği ifade edecek bir görsel ve karşısına da etkinliğin hangi zaman diliminde gerçekleşeceğini gösteren bir saat yapıştırınız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Etkinlikleri, en az tercih edilenden en fazla tercih edilene doğru sıralayınız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Panoyu sınıfta öğrencilerin görebileceği bir yere asınız.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7484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5060" name="Metin kutusu 1"/>
          <p:cNvSpPr txBox="1">
            <a:spLocks noChangeArrowheads="1"/>
          </p:cNvSpPr>
          <p:nvPr/>
        </p:nvSpPr>
        <p:spPr bwMode="auto">
          <a:xfrm>
            <a:off x="463118" y="635591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5061" name="Metin kutusu 2"/>
          <p:cNvSpPr txBox="1">
            <a:spLocks noChangeArrowheads="1"/>
          </p:cNvSpPr>
          <p:nvPr/>
        </p:nvSpPr>
        <p:spPr bwMode="auto">
          <a:xfrm>
            <a:off x="323417" y="1844824"/>
            <a:ext cx="84970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Rutinleri Uygulayınız</a:t>
            </a:r>
            <a:r>
              <a:rPr lang="tr-TR" altLang="tr-TR" sz="2800" dirty="0" smtClean="0"/>
              <a:t>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Rutinlere bağlı kalınız.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Rutinlerde yapılacak değişiklikler problem davranışa neden olacaktır.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Değişiklik yapmanız gerekiyorsa bu durumda, günün başında rutinler panosunda bu değişikliği yapınız ve çocukları bilgilendiriniz.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Rutinlere uygun davranan çocukları pekiştiriniz.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43675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9" descr="Etkin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57" y="33784"/>
            <a:ext cx="3206750" cy="62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35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195754"/>
      </p:ext>
    </p:extLst>
  </p:cSld>
  <p:clrMapOvr>
    <a:masterClrMapping/>
  </p:clrMapOvr>
  <p:transition spd="med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464104" y="625276"/>
            <a:ext cx="843528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5. Etkinlikler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Arası Geçişi Kolaylaştırma</a:t>
            </a:r>
          </a:p>
        </p:txBody>
      </p:sp>
      <p:sp>
        <p:nvSpPr>
          <p:cNvPr id="47108" name="Metin kutusu 2"/>
          <p:cNvSpPr txBox="1">
            <a:spLocks noChangeArrowheads="1"/>
          </p:cNvSpPr>
          <p:nvPr/>
        </p:nvSpPr>
        <p:spPr bwMode="auto">
          <a:xfrm>
            <a:off x="457200" y="1772816"/>
            <a:ext cx="821925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Okulöncesi dönemdeki çocuklar okulda geçirdikleri zamanın %20-35</a:t>
            </a:r>
            <a:r>
              <a:rPr lang="ja-JP" altLang="tr-TR" sz="2800" dirty="0"/>
              <a:t>’</a:t>
            </a:r>
            <a:r>
              <a:rPr lang="tr-TR" altLang="ja-JP" sz="2800" dirty="0"/>
              <a:t>ini bir etkinlikten başka bir etkinliğe geçişte harcarlar.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İyi planlanmadığında, etkinlikler arası geçişler sırasında problem davranışlarla karşılaşabilir ve bu problem davranışlarla başa çıkmaya çalışırken öğretim zamanının büyük bir kısmını geçişler sırasında kaybedebilirsiniz.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6646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813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8133" name="Metin kutusu 2"/>
          <p:cNvSpPr txBox="1">
            <a:spLocks noChangeArrowheads="1"/>
          </p:cNvSpPr>
          <p:nvPr/>
        </p:nvSpPr>
        <p:spPr bwMode="auto">
          <a:xfrm>
            <a:off x="365048" y="1772816"/>
            <a:ext cx="84551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Gün İçindeki Geçişleri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 içinde kaç kez geçiş olacağı, bu geçişlerin hangi zamanlarda olacağı, geçişlerde ortam değişikliği olup olmayacağı ve geçişin ne kadar süreceğini belirleyiniz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smtClean="0"/>
              <a:t>10.00’</a:t>
            </a:r>
            <a:r>
              <a:rPr lang="tr-TR" altLang="ja-JP" sz="2800" dirty="0" smtClean="0"/>
              <a:t>daki </a:t>
            </a:r>
            <a:r>
              <a:rPr lang="tr-TR" altLang="ja-JP" sz="2800" dirty="0"/>
              <a:t>serbest oyun etkinliğinden, </a:t>
            </a:r>
            <a:r>
              <a:rPr lang="tr-TR" altLang="ja-JP" sz="2800" dirty="0" smtClean="0"/>
              <a:t>10.30’daki </a:t>
            </a:r>
            <a:r>
              <a:rPr lang="tr-TR" altLang="ja-JP" sz="2800" dirty="0"/>
              <a:t>sanat etkinliğine geçiş…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24676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915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9157" name="Metin kutusu 2"/>
          <p:cNvSpPr txBox="1">
            <a:spLocks noChangeArrowheads="1"/>
          </p:cNvSpPr>
          <p:nvPr/>
        </p:nvSpPr>
        <p:spPr bwMode="auto">
          <a:xfrm>
            <a:off x="373925" y="1844824"/>
            <a:ext cx="815851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14550" indent="-2857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861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43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Geçiş İçin Çocukları Uyarınız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Bir etkinlikten diğerine geçmeden önce çocukları devam etmekte olan etkinliğin biteceği ve yeni bir etkinliğe geçileceği konusunda uyarınız.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Geçiş için yapacağınız uyarının etkinlik tamamlanmadan önce yapıldığından emin </a:t>
            </a:r>
            <a:r>
              <a:rPr lang="tr-TR" altLang="tr-TR" sz="2800" dirty="0" smtClean="0"/>
              <a:t>olunuz.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smtClean="0"/>
              <a:t>Yönerge, şarkı, zil, görseller, vb.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0976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018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0181" name="Metin kutusu 2"/>
          <p:cNvSpPr txBox="1">
            <a:spLocks noChangeArrowheads="1"/>
          </p:cNvSpPr>
          <p:nvPr/>
        </p:nvSpPr>
        <p:spPr bwMode="auto">
          <a:xfrm>
            <a:off x="385763" y="1886218"/>
            <a:ext cx="83627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Geçişlerde Çocuklara Yardım Ediniz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Etkinliği bitirmekte güçlük yaşayan ve yardıma gereksinim duyan çocukların sizden, akranından ya da başka bir yetişkinden yardım almasına izin verin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geçişi tamamlamaları için mutfak alarmları ya da cep telefonları gibi sesli ya da anahtarlık gibi görsel hatırlatıcıları kullanın.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Etkinliklerin gerçekleştirileceği ortamlara önce-sonra kartları asarak etkinlik geçişinde kullanın.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1768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827584" y="476672"/>
            <a:ext cx="8136904" cy="79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1</a:t>
            </a: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. KISIM: Etkili Sınıf Yönetimi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20484" name="Metin kutusu 1"/>
          <p:cNvSpPr txBox="1">
            <a:spLocks noChangeArrowheads="1"/>
          </p:cNvSpPr>
          <p:nvPr/>
        </p:nvSpPr>
        <p:spPr bwMode="auto">
          <a:xfrm>
            <a:off x="827584" y="1772816"/>
            <a:ext cx="7581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 smtClean="0"/>
              <a:t>Problem Davranışlar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 smtClean="0"/>
              <a:t>Problem Davranışların Nedenleri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 smtClean="0"/>
              <a:t>Problem Davranışları Etkileyen Olaylar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0102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222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2229" name="Metin kutusu 2"/>
          <p:cNvSpPr txBox="1">
            <a:spLocks noChangeArrowheads="1"/>
          </p:cNvSpPr>
          <p:nvPr/>
        </p:nvSpPr>
        <p:spPr bwMode="auto">
          <a:xfrm>
            <a:off x="246062" y="1844824"/>
            <a:ext cx="83583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Geçişlerde Uyarlama Yapınız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Bazı geçişler sınıfın işleyişini aksatacak ya da sınıf trafiğini bozacaktır.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gibi durumlarda geçiş yapacak çocukların sayısında ya da sırasında uyarlamalar yapınız.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38123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 txBox="1">
            <a:spLocks noChangeArrowheads="1"/>
          </p:cNvSpPr>
          <p:nvPr/>
        </p:nvSpPr>
        <p:spPr bwMode="auto">
          <a:xfrm>
            <a:off x="482846" y="529905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6. Seçenek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Sunma</a:t>
            </a:r>
          </a:p>
        </p:txBody>
      </p:sp>
      <p:sp>
        <p:nvSpPr>
          <p:cNvPr id="54276" name="Metin kutusu 2"/>
          <p:cNvSpPr txBox="1">
            <a:spLocks noChangeArrowheads="1"/>
          </p:cNvSpPr>
          <p:nvPr/>
        </p:nvSpPr>
        <p:spPr bwMode="auto">
          <a:xfrm>
            <a:off x="482846" y="1772816"/>
            <a:ext cx="812160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Seçenek sunma, iki ya da daha fazla yiyecek, içecek, nesne ya da etkinlik arasından seçim yapmaları için çocuklara fırsat vermektir.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Araştırma bulguları seçenek sunmanın, problem davranışların ortaya çıkmasını engellediğini ve olumlu davranışları artırdığını göstermektedir. 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Çocukların kendi seçtikleri uyaranla etkileşmeleri hem onların isteklerini artırır hem de çocuklarla öğretmen arasında olumlu bir etkileşim sağlar.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5640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530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5301" name="Metin kutusu 2"/>
          <p:cNvSpPr txBox="1">
            <a:spLocks noChangeArrowheads="1"/>
          </p:cNvSpPr>
          <p:nvPr/>
        </p:nvSpPr>
        <p:spPr bwMode="auto">
          <a:xfrm>
            <a:off x="357157" y="1798992"/>
            <a:ext cx="83296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Seçim Fırsatlarını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 içinde gerçekleştireceğiniz hemen hemen tüm etkinliklerde seçim fırsatları </a:t>
            </a:r>
            <a:r>
              <a:rPr lang="tr-TR" altLang="tr-TR" sz="2800" dirty="0" smtClean="0"/>
              <a:t>yaratabilirsiniz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Aynı amaca hizmet eden farklı etkinlikler arasında, etkinlik sırasında kullanacağınız araç-gereçler arasında, etkinliğin gerçekleştirileceği ortamlar ya da zamanlar arasında çocuklara seçenekler sunabilirsiniz.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3367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734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7349" name="Metin kutusu 2"/>
          <p:cNvSpPr txBox="1">
            <a:spLocks noChangeArrowheads="1"/>
          </p:cNvSpPr>
          <p:nvPr/>
        </p:nvSpPr>
        <p:spPr bwMode="auto">
          <a:xfrm>
            <a:off x="385763" y="1772359"/>
            <a:ext cx="83010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Seçeneklerin Nasıl Sunulacağına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doğrudan </a:t>
            </a:r>
            <a:r>
              <a:rPr lang="ja-JP" altLang="tr-TR" sz="2800" dirty="0"/>
              <a:t>“</a:t>
            </a:r>
            <a:r>
              <a:rPr lang="tr-TR" altLang="ja-JP" sz="2800" dirty="0"/>
              <a:t>Davul mu çalmak istersin yoksa zil mi?</a:t>
            </a:r>
            <a:r>
              <a:rPr lang="ja-JP" altLang="tr-TR" sz="2800" dirty="0"/>
              <a:t>”</a:t>
            </a:r>
            <a:r>
              <a:rPr lang="tr-TR" altLang="ja-JP" sz="2800" dirty="0"/>
              <a:t> şeklinde soru sorabilirsiniz.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seçeneklere ilişkin gerçek nesneleri yani davulu ve zili göstererek soruyu sorabilirsiniz.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seçeneklere ilişkin resimli ya da fotoğraflı kartları göstererek soruyu sorabilirsiniz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9863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837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8373" name="Metin kutusu 2"/>
          <p:cNvSpPr txBox="1">
            <a:spLocks noChangeArrowheads="1"/>
          </p:cNvSpPr>
          <p:nvPr/>
        </p:nvSpPr>
        <p:spPr bwMode="auto">
          <a:xfrm>
            <a:off x="282845" y="1772816"/>
            <a:ext cx="853335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Seçenek Sunmayı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Seçenek sunmaya öncelikle iki seçenekten başlayınız ve giderek seçeneklerin sayını artırınız.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Sunduğunuz seçeneklerin yalnızca sizin onayladığınız seçeneklerden oluşmasına özen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sürekli aynı seçeneğe yönelmesi gibi bir durumlarla karşılaştığınızda seçenekleri değiştirmeyi deneyiniz.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44707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ChangeArrowheads="1"/>
          </p:cNvSpPr>
          <p:nvPr/>
        </p:nvSpPr>
        <p:spPr bwMode="auto">
          <a:xfrm>
            <a:off x="323528" y="816776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7. Görseller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Kullanma</a:t>
            </a:r>
          </a:p>
        </p:txBody>
      </p:sp>
      <p:sp>
        <p:nvSpPr>
          <p:cNvPr id="62468" name="Metin kutusu 2"/>
          <p:cNvSpPr txBox="1">
            <a:spLocks noChangeArrowheads="1"/>
          </p:cNvSpPr>
          <p:nvPr/>
        </p:nvSpPr>
        <p:spPr bwMode="auto">
          <a:xfrm>
            <a:off x="430212" y="1772816"/>
            <a:ext cx="82565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Görseller, çocukların sınıf içinde yapmaları ya da yapmamaları gereken davranışlara rehberlik edecek resim, çizim, işaret ya da fotoğraf gibi materyallerdir.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Görseller çocukların, anadil etkinliği sırasında oturacakları minderleri, yemek sırasında kullanacakları sandalyeleri, sırada beklerken duracakları yerleri, bir işi yaparken izleyecekleri basamakları işaret ederler.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Etkinlik sırasında ya da etkinlikler arası geçişlerde ortaya çıkabilecek problem davranışlar önlenmiş olur.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36125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6349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63493" name="Metin kutusu 2"/>
          <p:cNvSpPr txBox="1">
            <a:spLocks noChangeArrowheads="1"/>
          </p:cNvSpPr>
          <p:nvPr/>
        </p:nvSpPr>
        <p:spPr bwMode="auto">
          <a:xfrm>
            <a:off x="385763" y="1772816"/>
            <a:ext cx="83010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Kullanacağınız Olası Görselleri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Karmaşanın fazla yaşandığı, zamanın çok harcandığı ve problem davranışların yoğun sergilendiği ortamları ya da etkinlikleri ve yaşanan sorunları en aza indirmek üzere nerelerde ne tür görseller kullanabileceğinize karar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smtClean="0"/>
              <a:t>Oturmak, sıraya girmek, kapıdan </a:t>
            </a:r>
            <a:r>
              <a:rPr lang="tr-TR" altLang="tr-TR" sz="2800" dirty="0"/>
              <a:t>dışarı </a:t>
            </a:r>
            <a:r>
              <a:rPr lang="tr-TR" altLang="tr-TR" sz="2800" dirty="0" smtClean="0"/>
              <a:t>çıkmamak, sırayı  görmek, vb.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504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7373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73733" name="Metin kutusu 2"/>
          <p:cNvSpPr txBox="1">
            <a:spLocks noChangeArrowheads="1"/>
          </p:cNvSpPr>
          <p:nvPr/>
        </p:nvSpPr>
        <p:spPr bwMode="auto">
          <a:xfrm>
            <a:off x="246062" y="1772816"/>
            <a:ext cx="8574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Görselleri Hazırlayınız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Şekil ya da işaret gibi görselleri hazırlamak için Microsoft Office programlarını, karikatür, resim ya da çizim gibi görseller için gazete, dergi ya da arama motorlarını kullanabilirsiniz.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Fotoğrafları kendiniz çekebilirsiniz.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Görsellerin çocuklar tarafından anlaşılabildiğinden, ilgi çekici olduğundan ve çocukların dikkatini dağıtacak yoğunlukta olmadığından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204192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7475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74757" name="Metin kutusu 2"/>
          <p:cNvSpPr txBox="1">
            <a:spLocks noChangeArrowheads="1"/>
          </p:cNvSpPr>
          <p:nvPr/>
        </p:nvSpPr>
        <p:spPr bwMode="auto">
          <a:xfrm>
            <a:off x="246062" y="1772816"/>
            <a:ext cx="84407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Görselleri Açıklayınız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Görsellerin ne anlam ifade ettiğini çocuklara mutlaka açıklayınız.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Yapacağınız açıklamalar tüm çocukların görselleri aynı şekilde yorumlamalarını sağlayacağından işleyişi kolaylaştıracaktır.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Mümkünse görselleri ilgili yerlere çocuklarla birlikte yerleştiriniz ve açıklamaları bu sırada yapınız.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3983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/>
          </p:cNvSpPr>
          <p:nvPr/>
        </p:nvSpPr>
        <p:spPr bwMode="auto">
          <a:xfrm>
            <a:off x="573534" y="764704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8. Olumlu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 Pekiştirme</a:t>
            </a:r>
          </a:p>
        </p:txBody>
      </p:sp>
      <p:sp>
        <p:nvSpPr>
          <p:cNvPr id="78852" name="Metin kutusu 2"/>
          <p:cNvSpPr txBox="1">
            <a:spLocks noChangeArrowheads="1"/>
          </p:cNvSpPr>
          <p:nvPr/>
        </p:nvSpPr>
        <p:spPr bwMode="auto">
          <a:xfrm>
            <a:off x="457200" y="1772816"/>
            <a:ext cx="846226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Olumlu davranışlarından sonra çocuğa hoşuna giden bir uyaran verilmesi ve çocuğun bu olumlu davranışları ileride tekrar etme olasılığının artmasına </a:t>
            </a:r>
            <a:r>
              <a:rPr lang="tr-TR" altLang="tr-TR" sz="2800" i="1" dirty="0"/>
              <a:t>pekiştirme</a:t>
            </a:r>
            <a:r>
              <a:rPr lang="tr-TR" altLang="tr-TR" sz="2800" dirty="0"/>
              <a:t>; çocuğun hoşuna giden uyarana ise </a:t>
            </a:r>
            <a:r>
              <a:rPr lang="tr-TR" altLang="tr-TR" sz="2800" b="1" dirty="0" err="1">
                <a:solidFill>
                  <a:srgbClr val="FF0000"/>
                </a:solidFill>
              </a:rPr>
              <a:t>pekiştireç</a:t>
            </a:r>
            <a:r>
              <a:rPr lang="tr-TR" altLang="tr-TR" sz="2800" dirty="0"/>
              <a:t> adı verilmektedir.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Olumlu davranışlara odaklanmak ve bu davranışları pekiştirmek çocuklara olumlu yaşantılar sağlayacağından problem davranışların ortaya çıkmasını da engelleyecek, çocukların olumlu davranışlarının artmasını ve kalıcı olmasını sağlayacaktır.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20607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92585" y="78666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1.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</a:t>
            </a:r>
          </a:p>
        </p:txBody>
      </p:sp>
      <p:sp>
        <p:nvSpPr>
          <p:cNvPr id="7172" name="Dikdörtgen 1"/>
          <p:cNvSpPr>
            <a:spLocks noChangeArrowheads="1"/>
          </p:cNvSpPr>
          <p:nvPr/>
        </p:nvSpPr>
        <p:spPr bwMode="auto">
          <a:xfrm>
            <a:off x="192585" y="1844824"/>
            <a:ext cx="86900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Etkili sınıf yönetimi, çocukların davranışlarını ve öğrenme etkinliklerini kontrol etmek üzere öğretmenlerin kullandıkları süreçlerin tümüdür.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Sınıf yönetimi olmaksızın öğretimin gerçekleşmesinden söz etmek çok zordur.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Etkili sınıf yönetimi, sınıf kurallarının belirlenmesi, uygun bir sınıf düzeninin sağlanması, öğretim ve zamanın etkili bir şekilde yönetilmesi ve çocukların davranışlarının denetlenerek olumlu bir öğrenme ikliminin geliştirilmesi sürecidir.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588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7987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79877" name="Metin kutusu 2"/>
          <p:cNvSpPr txBox="1">
            <a:spLocks noChangeArrowheads="1"/>
          </p:cNvSpPr>
          <p:nvPr/>
        </p:nvSpPr>
        <p:spPr bwMode="auto">
          <a:xfrm>
            <a:off x="323528" y="1715474"/>
            <a:ext cx="871378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Okulöncesi dönemdeki çocukların pek çoğunun hoşuna gidebilecek yiyecek, nesne ya da etkinlikler benzer olmasına karşın,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çocuklar için bireysellik göstereceğini ve bir çocuk için etkili olan bir </a:t>
            </a:r>
            <a:r>
              <a:rPr lang="tr-TR" altLang="tr-TR" sz="2800" dirty="0" err="1"/>
              <a:t>pekiştirecin</a:t>
            </a:r>
            <a:r>
              <a:rPr lang="tr-TR" altLang="tr-TR" sz="2800" dirty="0"/>
              <a:t> başka bir çocuk için etkili olmayacağını unutmayınız.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Etkili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belirlemek üzere şunlar yapılabilir;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/>
              <a:t>Gözlem yapmak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/>
              <a:t>Çocukla konuşmak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/>
              <a:t>Çocuğun yaşamındaki kişilerle konuşmak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86760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1924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81925" name="Metin kutusu 2"/>
          <p:cNvSpPr txBox="1">
            <a:spLocks noChangeArrowheads="1"/>
          </p:cNvSpPr>
          <p:nvPr/>
        </p:nvSpPr>
        <p:spPr bwMode="auto">
          <a:xfrm>
            <a:off x="323528" y="1844824"/>
            <a:ext cx="83632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</a:t>
            </a:r>
            <a:r>
              <a:rPr lang="tr-TR" altLang="tr-TR" sz="2800" b="1" dirty="0">
                <a:solidFill>
                  <a:srgbClr val="77933C"/>
                </a:solidFill>
              </a:rPr>
              <a:t> Listesi Hazırlayınız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Etkili olduğunu düşündüğünüz </a:t>
            </a:r>
            <a:r>
              <a:rPr lang="tr-TR" altLang="tr-TR" sz="2800" dirty="0" err="1"/>
              <a:t>pekiştireçlerden</a:t>
            </a:r>
            <a:r>
              <a:rPr lang="tr-TR" altLang="tr-TR" sz="2800" dirty="0"/>
              <a:t> bir liste oluşturunuz.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Listeyi yazılı biçimde hazırlarsanız sizin işiniz kolaylaşır; ancak listeyi resimli hazırlarsanız çocuklar listeye bakarak istedikleri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seçeceğinden sınıf içi kullanım kolaylaşır.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kendi </a:t>
            </a:r>
            <a:r>
              <a:rPr lang="tr-TR" altLang="tr-TR" sz="2800" dirty="0" err="1"/>
              <a:t>pekiştireçlerini</a:t>
            </a:r>
            <a:r>
              <a:rPr lang="tr-TR" altLang="tr-TR" sz="2800" dirty="0"/>
              <a:t> kendilerinin seçmeleri yaşam kalitesini artırmak üzere atılmış bir adımdır.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38778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294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82949" name="Metin kutusu 2"/>
          <p:cNvSpPr txBox="1">
            <a:spLocks noChangeArrowheads="1"/>
          </p:cNvSpPr>
          <p:nvPr/>
        </p:nvSpPr>
        <p:spPr bwMode="auto">
          <a:xfrm>
            <a:off x="251520" y="1772816"/>
            <a:ext cx="87849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Kullanınız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olumlu davranışları için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kullanınız; ancak oldukça dikkatli davranınız.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Sınıf içinde ulaşılması ve kullanılması kolay olan, etkinliği kesintiye uğratmayacak </a:t>
            </a:r>
            <a:r>
              <a:rPr lang="tr-TR" altLang="tr-TR" sz="2800" dirty="0" err="1"/>
              <a:t>pekiştireçler</a:t>
            </a:r>
            <a:r>
              <a:rPr lang="tr-TR" altLang="tr-TR" sz="2800" dirty="0"/>
              <a:t> kullanmaya çalışınız.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err="1"/>
              <a:t>Pekiştirecin</a:t>
            </a:r>
            <a:r>
              <a:rPr lang="tr-TR" altLang="tr-TR" sz="2800" dirty="0"/>
              <a:t> davranışa uygun olup olmadığını kontrol ediniz</a:t>
            </a:r>
            <a:r>
              <a:rPr lang="tr-TR" altLang="tr-TR" sz="2800" dirty="0" smtClean="0"/>
              <a:t>.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olumlu davranışın hemen ardından veriniz ve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neden verdiğinizi çocuğa açıklayınız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43195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397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83973" name="Metin kutusu 2"/>
          <p:cNvSpPr txBox="1">
            <a:spLocks noChangeArrowheads="1"/>
          </p:cNvSpPr>
          <p:nvPr/>
        </p:nvSpPr>
        <p:spPr bwMode="auto">
          <a:xfrm>
            <a:off x="323528" y="1052736"/>
            <a:ext cx="87137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 err="1" smtClean="0"/>
              <a:t>Pekiştireçlerin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çocuk için etkili olduğundan ve çocukta doygunluk yaratmayacak miktarda verildiğinden emin olunuz.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 err="1"/>
              <a:t>Pekiştireçlerin</a:t>
            </a:r>
            <a:r>
              <a:rPr lang="tr-TR" altLang="tr-TR" sz="2800" dirty="0"/>
              <a:t> etkililiğini koruması için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zaman zaman çeşitlendiriniz ya da değiştiriniz</a:t>
            </a:r>
            <a:r>
              <a:rPr lang="tr-TR" altLang="tr-TR" sz="2800" dirty="0" smtClean="0"/>
              <a:t>.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Yiyecek-içecek ya da nesne </a:t>
            </a:r>
            <a:r>
              <a:rPr lang="tr-TR" altLang="tr-TR" sz="2800" dirty="0" err="1"/>
              <a:t>pekiştireçlerini</a:t>
            </a:r>
            <a:r>
              <a:rPr lang="tr-TR" altLang="tr-TR" sz="2800" dirty="0"/>
              <a:t> mümkün olduğunca sosyal </a:t>
            </a:r>
            <a:r>
              <a:rPr lang="tr-TR" altLang="tr-TR" sz="2800" dirty="0" err="1"/>
              <a:t>pekiştireçlerle</a:t>
            </a:r>
            <a:r>
              <a:rPr lang="tr-TR" altLang="tr-TR" sz="2800" dirty="0"/>
              <a:t> birlikte veriniz, bir süre sonra yiyecek-içecek </a:t>
            </a:r>
            <a:r>
              <a:rPr lang="tr-TR" altLang="tr-TR" sz="2800" dirty="0" err="1"/>
              <a:t>pekiştireçlerini</a:t>
            </a:r>
            <a:r>
              <a:rPr lang="tr-TR" altLang="tr-TR" sz="2800" dirty="0"/>
              <a:t> geri çekiniz.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Sembol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kullanımını çocuklara mutlaka öğretiniz.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Önceleri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olumlu her davranışın ardından verirken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zaman içinde giderek  azaltınız.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52806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 txBox="1">
            <a:spLocks noChangeArrowheads="1"/>
          </p:cNvSpPr>
          <p:nvPr/>
        </p:nvSpPr>
        <p:spPr bwMode="auto">
          <a:xfrm>
            <a:off x="179512" y="68903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KISIM: Problem Davranışların Kontrol Edilmesi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86020" name="Metin kutusu 1"/>
          <p:cNvSpPr txBox="1">
            <a:spLocks noChangeArrowheads="1"/>
          </p:cNvSpPr>
          <p:nvPr/>
        </p:nvSpPr>
        <p:spPr bwMode="auto">
          <a:xfrm>
            <a:off x="827584" y="1844824"/>
            <a:ext cx="75817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Davranış Değiştirme </a:t>
            </a:r>
            <a:r>
              <a:rPr lang="tr-TR" altLang="tr-TR" sz="2800" dirty="0" smtClean="0"/>
              <a:t>Süreci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Olumlu Davranışların </a:t>
            </a:r>
            <a:r>
              <a:rPr lang="tr-TR" altLang="tr-TR" sz="2800" dirty="0" smtClean="0"/>
              <a:t>Artırılması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Yeni Davranışlar </a:t>
            </a:r>
            <a:r>
              <a:rPr lang="tr-TR" altLang="tr-TR" sz="2800" dirty="0" smtClean="0"/>
              <a:t>Kazandırılması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Olumsuz Davranışların </a:t>
            </a:r>
            <a:r>
              <a:rPr lang="tr-TR" altLang="tr-TR" sz="2800" dirty="0" smtClean="0"/>
              <a:t>Azaltılması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Kriz Yönetimi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25302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12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1. Davranış </a:t>
            </a:r>
            <a:r>
              <a:rPr lang="tr-TR" altLang="tr-TR" sz="3600" b="1" dirty="0">
                <a:solidFill>
                  <a:srgbClr val="953735"/>
                </a:solidFill>
                <a:cs typeface="Tahoma" panose="020B0604030504040204" pitchFamily="34" charset="0"/>
              </a:rPr>
              <a:t>Değiştirme Sürecinin Aşamaları</a:t>
            </a:r>
          </a:p>
        </p:txBody>
      </p:sp>
      <p:pic>
        <p:nvPicPr>
          <p:cNvPr id="87044" name="Resim 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772816"/>
            <a:ext cx="90297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7929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8068" name="Metin kutusu 1"/>
          <p:cNvSpPr txBox="1">
            <a:spLocks noChangeArrowheads="1"/>
          </p:cNvSpPr>
          <p:nvPr/>
        </p:nvSpPr>
        <p:spPr bwMode="auto">
          <a:xfrm>
            <a:off x="395537" y="1772816"/>
            <a:ext cx="853948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Belirleyiniz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Sınıf içinde pek çok problem davranış kendiliğinden göze çarpar; ancak göze çarpan bu davranışların gerçekten problem davranış olup olmadığını belirlemek önemlidir.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Davranışın, </a:t>
            </a:r>
            <a:r>
              <a:rPr lang="tr-TR" altLang="tr-TR" sz="2600" b="1" dirty="0"/>
              <a:t>problem davranış olduğundan emin </a:t>
            </a:r>
            <a:r>
              <a:rPr lang="tr-TR" altLang="tr-TR" sz="2600" dirty="0"/>
              <a:t>olunuz.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Birden fazla problem davranış olduğunda </a:t>
            </a:r>
            <a:r>
              <a:rPr lang="tr-TR" altLang="tr-TR" sz="2600" b="1" dirty="0"/>
              <a:t>hangi problem davranışın öncelikli</a:t>
            </a:r>
            <a:r>
              <a:rPr lang="tr-TR" altLang="tr-TR" sz="2600" dirty="0"/>
              <a:t> olduğuna karar veriniz.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b="1" dirty="0"/>
              <a:t>Öncelikli davranışa karar verirken;</a:t>
            </a:r>
            <a:r>
              <a:rPr lang="tr-TR" altLang="tr-TR" sz="2600" dirty="0"/>
              <a:t> çocuk ya da çevresindekiler için </a:t>
            </a:r>
            <a:r>
              <a:rPr lang="tr-TR" altLang="tr-TR" sz="2600" b="1" dirty="0"/>
              <a:t>en fazla tehlikeli </a:t>
            </a:r>
            <a:r>
              <a:rPr lang="tr-TR" altLang="tr-TR" sz="2600" dirty="0"/>
              <a:t>olan, </a:t>
            </a:r>
            <a:r>
              <a:rPr lang="tr-TR" altLang="tr-TR" sz="2600" b="1" dirty="0"/>
              <a:t>öğrenmeyi ve sosyal etkileşimi olumsuz yönde en fazla etkileyen</a:t>
            </a:r>
            <a:r>
              <a:rPr lang="tr-TR" altLang="tr-TR" sz="2600" dirty="0"/>
              <a:t> davranışlar üzerinde durunuz.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3502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9092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Davranışı Tanımlayınız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Problem davranışı tanımlamak davranışı doğru bir şekilde ölçmek için gereklidir.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Problem davranışı tanımlamak, </a:t>
            </a:r>
            <a:r>
              <a:rPr lang="tr-TR" altLang="tr-TR" sz="2800" b="1" dirty="0"/>
              <a:t>davranışı gözlenebilir, sayılabilir ve herkes tarafından anlaşılabilir şekilde yazmaktır. </a:t>
            </a:r>
            <a:endParaRPr lang="tr-TR" altLang="tr-TR" sz="2800" dirty="0"/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Saldırganlık nedir</a:t>
            </a:r>
            <a:r>
              <a:rPr lang="tr-TR" altLang="tr-TR" sz="2800" dirty="0" smtClean="0"/>
              <a:t>?</a:t>
            </a:r>
            <a:endParaRPr lang="tr-TR" altLang="tr-TR" sz="2800" dirty="0"/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Davranışı tanımlamak için en iyi yol, </a:t>
            </a:r>
            <a:r>
              <a:rPr lang="tr-TR" altLang="tr-TR" sz="2800" b="1" dirty="0"/>
              <a:t>çocuğun tam olarak ne yaptığını ifade etmektir.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6164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0116" name="Metin kutusu 1"/>
          <p:cNvSpPr txBox="1">
            <a:spLocks noChangeArrowheads="1"/>
          </p:cNvSpPr>
          <p:nvPr/>
        </p:nvSpPr>
        <p:spPr bwMode="auto">
          <a:xfrm>
            <a:off x="467544" y="1052736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Davranışla İlgili Bilgi Toplayınız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Bilgi toplamak üzere problem davranışı sergileyen </a:t>
            </a:r>
            <a:r>
              <a:rPr lang="tr-TR" altLang="tr-TR" sz="2600" b="1" dirty="0"/>
              <a:t>çocuğun çevresindeki kişilerle görüşebilir, çocuğu farklı ortamlarda doğrudan gözleyebilir ya da bunların her ikisini birlikte </a:t>
            </a:r>
            <a:r>
              <a:rPr lang="tr-TR" altLang="tr-TR" sz="2600" dirty="0"/>
              <a:t>yapabilirsiniz.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Davranış hakkında bilgi toplarken; </a:t>
            </a:r>
            <a:r>
              <a:rPr lang="tr-TR" altLang="tr-TR" sz="2600" b="1" dirty="0"/>
              <a:t>davranıştan hemen önce ve hemen sonra neler olduğunu, davranışın nerede, ne zaman, kimlerle birlikteyken ve hangi sıklıkla ortaya çıktığını, davranışın ne kadar süreyle devam ettiğini</a:t>
            </a:r>
            <a:r>
              <a:rPr lang="tr-TR" altLang="tr-TR" sz="2600" dirty="0"/>
              <a:t> belirlemeye çalışınız.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b="1" dirty="0"/>
              <a:t>Davranıştan önce ve sonra ne olduğunu bilmenin davranışları kontrol etmek açısından önemli </a:t>
            </a:r>
            <a:r>
              <a:rPr lang="tr-TR" altLang="tr-TR" sz="2600" dirty="0"/>
              <a:t>olduğunu unutmayınız.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24427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98764"/>
              </p:ext>
            </p:extLst>
          </p:nvPr>
        </p:nvGraphicFramePr>
        <p:xfrm>
          <a:off x="468313" y="750889"/>
          <a:ext cx="8280400" cy="5414416"/>
        </p:xfrm>
        <a:graphic>
          <a:graphicData uri="http://schemas.openxmlformats.org/drawingml/2006/table">
            <a:tbl>
              <a:tblPr/>
              <a:tblGrid>
                <a:gridCol w="895350"/>
                <a:gridCol w="1277937"/>
                <a:gridCol w="2044700"/>
                <a:gridCol w="1790700"/>
                <a:gridCol w="2271713"/>
              </a:tblGrid>
              <a:tr h="1061679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Tarih: 19.01.2012				Gözlenen: Mete Çetin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Gözlem Saati: 10.40-10.55			Gözleyen: Tülay Güneş</a:t>
                      </a: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91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Zaman</a:t>
                      </a:r>
                      <a:endParaRPr kumimoji="0" lang="tr-TR" alt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Ortam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Davranış Öncesi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(Öncül)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Davranış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Davranış Sonrası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(Sonuç)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83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10.42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Sayma etkinliği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Mete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1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den 20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kadar saymasını söyledi.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Mete bağırdı.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Ağlamaya başladı.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başka bir çocuktan saymasını istedi. 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8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10.51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Sayma etkinliği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Mete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masadaki boncukları saymasını söyledi.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Mete masadaki boncukları yere attı. 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Mete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sınıfın köşesine gidip beklemesini söyledi.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2273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60487591"/>
              </p:ext>
            </p:extLst>
          </p:nvPr>
        </p:nvGraphicFramePr>
        <p:xfrm>
          <a:off x="446856" y="69269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5652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0652"/>
              </p:ext>
            </p:extLst>
          </p:nvPr>
        </p:nvGraphicFramePr>
        <p:xfrm>
          <a:off x="467544" y="750887"/>
          <a:ext cx="8207946" cy="5414417"/>
        </p:xfrm>
        <a:graphic>
          <a:graphicData uri="http://schemas.openxmlformats.org/drawingml/2006/table">
            <a:tbl>
              <a:tblPr/>
              <a:tblGrid>
                <a:gridCol w="1367724"/>
                <a:gridCol w="1367724"/>
                <a:gridCol w="1369326"/>
                <a:gridCol w="1367724"/>
                <a:gridCol w="1367724"/>
                <a:gridCol w="1367724"/>
              </a:tblGrid>
              <a:tr h="119406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Gözlenen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Gözleyen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Hedef Davranış	: İzinsiz konuşma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82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Tarih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Daire zamanı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2. 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Kitap okuma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3. 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Masa başı çalışma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4. 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Müzik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Toplam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05.03.2012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/ / / / /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/ / / / /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/ / /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06.03.2012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07.03.2012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08.03.2012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09.03.2012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Toplam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8740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82858"/>
              </p:ext>
            </p:extLst>
          </p:nvPr>
        </p:nvGraphicFramePr>
        <p:xfrm>
          <a:off x="467544" y="836713"/>
          <a:ext cx="8207822" cy="5328592"/>
        </p:xfrm>
        <a:graphic>
          <a:graphicData uri="http://schemas.openxmlformats.org/drawingml/2006/table">
            <a:tbl>
              <a:tblPr/>
              <a:tblGrid>
                <a:gridCol w="1132651"/>
                <a:gridCol w="1131092"/>
                <a:gridCol w="2632801"/>
                <a:gridCol w="1117741"/>
                <a:gridCol w="1274622"/>
                <a:gridCol w="918915"/>
              </a:tblGrid>
              <a:tr h="144832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Gözlenen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Gözleyen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Hedef Davranış	: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264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Tarih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Zamanı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Her Bir Davranışın Gerçekleşme Süresi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Davranışın Oluşum Sıklığı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Davranışın Toplam Süresi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Ortalama Süre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05.03.2012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10.00-10.40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20 sn., 32 sn., 47 sn., 36 sn.,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64 sn., 42 sn., 22 sn.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263 sn.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(4 dk. 23sn.)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37,5 sn.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5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06.03.2012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07.03.2012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08.03.2012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9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09.03.2012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7783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5236" name="Metin kutusu 1"/>
          <p:cNvSpPr txBox="1">
            <a:spLocks noChangeArrowheads="1"/>
          </p:cNvSpPr>
          <p:nvPr/>
        </p:nvSpPr>
        <p:spPr bwMode="auto">
          <a:xfrm>
            <a:off x="35599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Davranışın Nedenini Belirleyiniz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Topladığınız bilgilerde </a:t>
            </a:r>
            <a:r>
              <a:rPr lang="tr-TR" altLang="tr-TR" sz="2600" b="1" dirty="0"/>
              <a:t>problem davranışın hangi olay ya da durumdan sonra gerçekleşti</a:t>
            </a:r>
            <a:r>
              <a:rPr lang="tr-TR" altLang="tr-TR" sz="2600" dirty="0"/>
              <a:t>ği ve </a:t>
            </a:r>
            <a:r>
              <a:rPr lang="tr-TR" altLang="tr-TR" sz="2600" b="1" dirty="0"/>
              <a:t>problem davranış gerçekleştikten sonra hangi olay ya da durumun olduğu </a:t>
            </a:r>
            <a:r>
              <a:rPr lang="tr-TR" altLang="tr-TR" sz="2600" dirty="0"/>
              <a:t>yer alacaktır.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Topladığınız </a:t>
            </a:r>
            <a:r>
              <a:rPr lang="tr-TR" altLang="tr-TR" sz="2600" b="1" dirty="0"/>
              <a:t>bu bilgilere dayalı olarak problem davranışın nedenini belirlemeye </a:t>
            </a:r>
            <a:r>
              <a:rPr lang="tr-TR" altLang="tr-TR" sz="2600" dirty="0"/>
              <a:t>çalışınız.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Problem davranışın nedenini belirlemenin, </a:t>
            </a:r>
            <a:r>
              <a:rPr lang="tr-TR" altLang="tr-TR" sz="2600" b="1" dirty="0"/>
              <a:t>davranışı değiştirmek üzere kullanacağınız tekniği </a:t>
            </a:r>
            <a:r>
              <a:rPr lang="tr-TR" altLang="tr-TR" sz="2600" b="1" dirty="0" smtClean="0"/>
              <a:t>seçmede </a:t>
            </a:r>
            <a:r>
              <a:rPr lang="tr-TR" altLang="tr-TR" sz="2600" b="1" dirty="0"/>
              <a:t>önemli </a:t>
            </a:r>
            <a:r>
              <a:rPr lang="tr-TR" altLang="tr-TR" sz="2600" dirty="0"/>
              <a:t>olduğunu ve </a:t>
            </a:r>
            <a:r>
              <a:rPr lang="tr-TR" altLang="tr-TR" sz="2600" b="1" dirty="0"/>
              <a:t>problem davranışların elde etme ve kaçma</a:t>
            </a:r>
            <a:r>
              <a:rPr lang="tr-TR" altLang="tr-TR" sz="2600" dirty="0"/>
              <a:t> olmak üzere iki temel </a:t>
            </a:r>
            <a:r>
              <a:rPr lang="tr-TR" altLang="tr-TR" sz="2600" dirty="0" smtClean="0"/>
              <a:t>nedeni olduğunu h</a:t>
            </a:r>
            <a:r>
              <a:rPr lang="tr-TR" altLang="tr-TR" sz="2400" dirty="0" smtClean="0"/>
              <a:t>atırlayınız</a:t>
            </a:r>
            <a:r>
              <a:rPr lang="tr-TR" altLang="tr-TR" sz="2400" dirty="0"/>
              <a:t>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3643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6260" name="Metin kutusu 1"/>
          <p:cNvSpPr txBox="1">
            <a:spLocks noChangeArrowheads="1"/>
          </p:cNvSpPr>
          <p:nvPr/>
        </p:nvSpPr>
        <p:spPr bwMode="auto">
          <a:xfrm>
            <a:off x="35599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 Değiştirme Tekniğini Seçiniz ve Uygulayınız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Öncelikle problem davranışların önlenmesine ilişkin teknikleri kullanınız.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davranışların önlenmesine ilişkin teknikleri kullanırken bir yandan çocukların olumlu davranışlarını artırmaya çalışınız.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Yaptığınız tüm çalışmalara rağmen problem davranış ortaya çıkmış</a:t>
            </a:r>
            <a:r>
              <a:rPr lang="tr-TR" altLang="tr-TR" sz="2600" dirty="0"/>
              <a:t> ise, </a:t>
            </a:r>
            <a:r>
              <a:rPr lang="tr-TR" altLang="tr-TR" sz="2600" b="1" dirty="0"/>
              <a:t>problem davranışların azaltılmasına ilişkin teknikleri </a:t>
            </a:r>
            <a:r>
              <a:rPr lang="tr-TR" altLang="tr-TR" sz="2600" dirty="0"/>
              <a:t>kullanınız</a:t>
            </a:r>
            <a:r>
              <a:rPr lang="tr-TR" altLang="tr-TR" sz="2600" dirty="0" smtClean="0"/>
              <a:t>.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Teknikleri kullanırken ortaya çıkabilecek </a:t>
            </a:r>
            <a:r>
              <a:rPr lang="tr-TR" altLang="tr-TR" sz="2600" dirty="0" smtClean="0"/>
              <a:t>problem </a:t>
            </a:r>
            <a:r>
              <a:rPr lang="tr-TR" altLang="tr-TR" sz="2600" dirty="0"/>
              <a:t>davranış krizine ilişkin </a:t>
            </a:r>
            <a:r>
              <a:rPr lang="tr-TR" altLang="tr-TR" sz="2600" b="1" dirty="0"/>
              <a:t>kriz yönetimi planlamayı </a:t>
            </a:r>
            <a:r>
              <a:rPr lang="tr-TR" altLang="tr-TR" sz="2600" dirty="0"/>
              <a:t>ihmal etmeyiniz. 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63765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7284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 Değiştirme Uygulamasını İzleyiniz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 değiştirme tekniği uygulandığı sürece problem davranışın sıklığı ya da süresinde ne gibi değişiklikler olduğu izlenmelidir.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 değiştirme tekniğini uygulamaya başlamadan önce davranışın sıklığı ya da süresine ilişkin tutuğunuz kayıtları davranış değiştirme tekniğini kullandığınız süre boyunca da tutmaya devam ediniz.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11619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8308" name="Metin kutusu 1"/>
          <p:cNvSpPr txBox="1">
            <a:spLocks noChangeArrowheads="1"/>
          </p:cNvSpPr>
          <p:nvPr/>
        </p:nvSpPr>
        <p:spPr bwMode="auto">
          <a:xfrm>
            <a:off x="319087" y="1844824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Bu kayıtlar size </a:t>
            </a:r>
            <a:r>
              <a:rPr lang="tr-TR" altLang="tr-TR" sz="2800" b="1" dirty="0"/>
              <a:t>davranış değiştirme tekniğinin işe yarayıp yaramadığını</a:t>
            </a:r>
            <a:r>
              <a:rPr lang="tr-TR" altLang="tr-TR" sz="2800" dirty="0"/>
              <a:t> görmeniz açısından fayda sağlayacaktır.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b="1" dirty="0" smtClean="0"/>
              <a:t>Problem </a:t>
            </a:r>
            <a:r>
              <a:rPr lang="tr-TR" altLang="tr-TR" sz="2800" b="1" dirty="0"/>
              <a:t>davranış tamamen ortadan kalkabilir,</a:t>
            </a:r>
            <a:r>
              <a:rPr lang="tr-TR" altLang="tr-TR" sz="2800" dirty="0"/>
              <a:t> siz bu durumda </a:t>
            </a:r>
            <a:r>
              <a:rPr lang="tr-TR" altLang="tr-TR" sz="2800" b="1" dirty="0"/>
              <a:t>tekniği uygulamayı sonlandırabilirsiniz</a:t>
            </a:r>
            <a:r>
              <a:rPr lang="tr-TR" altLang="tr-TR" sz="2800" dirty="0"/>
              <a:t>. </a:t>
            </a:r>
          </a:p>
          <a:p>
            <a:pPr algn="just">
              <a:spcBef>
                <a:spcPct val="0"/>
              </a:spcBef>
            </a:pPr>
            <a:r>
              <a:rPr lang="tr-TR" altLang="tr-TR" sz="2800" b="1" dirty="0"/>
              <a:t>Problem davranış tamamen ortadan kalkmayabilir; ancak önemli ölçüde azabilir,</a:t>
            </a:r>
            <a:r>
              <a:rPr lang="tr-TR" altLang="tr-TR" sz="2800" dirty="0"/>
              <a:t> siz bu durumda </a:t>
            </a:r>
            <a:r>
              <a:rPr lang="tr-TR" altLang="tr-TR" sz="2800" b="1" dirty="0"/>
              <a:t>tekniği uygulamaya devam edip yavaş yavaş geri çekebilirsiniz. 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7412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9332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Problem davranışta çok az azalma olabilir ya da hiçbir değişiklik olmayabilir, siz bu durumda öncelikle problem davranışın nedenini sonra da kullandığınız tekniği gözden geçirerek etkili olabilecek yeni bir teknik belirleyebilirsiniz.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 smtClean="0"/>
              <a:t>Kullandığınız </a:t>
            </a:r>
            <a:r>
              <a:rPr lang="tr-TR" altLang="tr-TR" sz="2800" b="1" dirty="0"/>
              <a:t>davranış değiştirme tekniğinin etkililiğini belirlemek üzere tutuğunuz kayıtları grafiklerle</a:t>
            </a:r>
            <a:r>
              <a:rPr lang="tr-TR" altLang="tr-TR" sz="2800" dirty="0"/>
              <a:t> görsel olarak betimleyiniz. Böylece problem davranışta meydana gelen değişiklikleri grafik üzerinde kolaylıkla görebilirsiniz. </a:t>
            </a: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59784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 txBox="1">
            <a:spLocks noChangeArrowheads="1"/>
          </p:cNvSpPr>
          <p:nvPr/>
        </p:nvSpPr>
        <p:spPr bwMode="auto">
          <a:xfrm>
            <a:off x="179510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2. Olumlu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Davranışların Artırılması</a:t>
            </a:r>
          </a:p>
        </p:txBody>
      </p:sp>
      <p:sp>
        <p:nvSpPr>
          <p:cNvPr id="100356" name="Metin kutusu 1"/>
          <p:cNvSpPr txBox="1">
            <a:spLocks noChangeArrowheads="1"/>
          </p:cNvSpPr>
          <p:nvPr/>
        </p:nvSpPr>
        <p:spPr bwMode="auto">
          <a:xfrm>
            <a:off x="899592" y="1844824"/>
            <a:ext cx="75097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tr-TR" sz="2800" dirty="0"/>
              <a:t>Olumlu </a:t>
            </a:r>
            <a:r>
              <a:rPr lang="tr-TR" altLang="tr-TR" sz="2800" dirty="0" smtClean="0"/>
              <a:t>Pekiştirme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/>
              <a:t>Olumsuz Pekiştirme </a:t>
            </a:r>
          </a:p>
          <a:p>
            <a:pPr>
              <a:spcBef>
                <a:spcPct val="0"/>
              </a:spcBef>
            </a:pPr>
            <a:r>
              <a:rPr lang="tr-TR" altLang="tr-TR" sz="2800" dirty="0"/>
              <a:t>Sembol </a:t>
            </a:r>
            <a:r>
              <a:rPr lang="tr-TR" altLang="tr-TR" sz="2800" dirty="0" smtClean="0"/>
              <a:t>Pekiştirme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 err="1"/>
              <a:t>İzlerlik</a:t>
            </a:r>
            <a:r>
              <a:rPr lang="tr-TR" altLang="tr-TR" sz="2800" dirty="0"/>
              <a:t> Sözleşmesi </a:t>
            </a:r>
          </a:p>
          <a:p>
            <a:pPr>
              <a:spcBef>
                <a:spcPct val="0"/>
              </a:spcBef>
            </a:pPr>
            <a:r>
              <a:rPr lang="tr-TR" altLang="tr-TR" sz="2800" dirty="0"/>
              <a:t>Kendini Yönetme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3098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 txBox="1">
            <a:spLocks noChangeArrowheads="1"/>
          </p:cNvSpPr>
          <p:nvPr/>
        </p:nvSpPr>
        <p:spPr bwMode="auto">
          <a:xfrm>
            <a:off x="107948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Olumlu Pekiştirme</a:t>
            </a:r>
          </a:p>
        </p:txBody>
      </p:sp>
      <p:sp>
        <p:nvSpPr>
          <p:cNvPr id="10138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Olumlu pekiştirme, </a:t>
            </a:r>
            <a:r>
              <a:rPr lang="tr-TR" altLang="tr-TR" sz="2800" b="1" dirty="0"/>
              <a:t>davranışın ardından hoşa giden uyaran verilmesi ile bu davranışın ileride tekrar oluşmasının </a:t>
            </a:r>
            <a:r>
              <a:rPr lang="tr-TR" altLang="tr-TR" sz="2800" b="1" dirty="0" smtClean="0"/>
              <a:t>sağlanmasıdır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Örneğin, parmak kaldırarak söz isteyen bir çocuğa </a:t>
            </a:r>
            <a:r>
              <a:rPr lang="ja-JP" altLang="tr-TR" sz="2800" dirty="0"/>
              <a:t>“</a:t>
            </a:r>
            <a:r>
              <a:rPr lang="tr-TR" altLang="ja-JP" sz="2800" dirty="0"/>
              <a:t>Aferin, ne güzel söz istiyorsun.</a:t>
            </a:r>
            <a:r>
              <a:rPr lang="ja-JP" altLang="tr-TR" sz="2800" dirty="0"/>
              <a:t>”</a:t>
            </a:r>
            <a:r>
              <a:rPr lang="tr-TR" altLang="ja-JP" sz="2800" dirty="0"/>
              <a:t> diyerek sözel olarak pekiştirebilirsiniz ve yaptığınız bu pekiştirme çocuğun ileride parmak kaldırarak söz isteme davranışını tekrar sergilemesine yol açabilir.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98779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 txBox="1">
            <a:spLocks noChangeArrowheads="1"/>
          </p:cNvSpPr>
          <p:nvPr/>
        </p:nvSpPr>
        <p:spPr bwMode="auto">
          <a:xfrm>
            <a:off x="107948" y="82112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Olumsuz Pekiştirme</a:t>
            </a:r>
          </a:p>
        </p:txBody>
      </p:sp>
      <p:sp>
        <p:nvSpPr>
          <p:cNvPr id="103428" name="Metin kutusu 1"/>
          <p:cNvSpPr txBox="1">
            <a:spLocks noChangeArrowheads="1"/>
          </p:cNvSpPr>
          <p:nvPr/>
        </p:nvSpPr>
        <p:spPr bwMode="auto">
          <a:xfrm>
            <a:off x="319087" y="1844824"/>
            <a:ext cx="843438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Olumsuz pekiştirme, </a:t>
            </a:r>
            <a:r>
              <a:rPr lang="tr-TR" altLang="tr-TR" sz="2800" b="1" dirty="0"/>
              <a:t>davranışın ardından gerçekleşen itici uyaranın ortadan kaldırılması ile bu davranışın ileride tekrar oluşmasının sağlanmasıdır.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Olumlu pekiştirmede olduğu gibi olumsuz pekiştirmede de davranışın artması söz konusudur; ancak </a:t>
            </a:r>
            <a:r>
              <a:rPr lang="tr-TR" altLang="tr-TR" sz="2800" b="1" dirty="0"/>
              <a:t>olumlu pekiştirmede ortama bir uyaran eklenirken, olumsuz pekiştirmede ortamdan bir uyaran çekilir.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6628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244" name="Dikdörtgen 1"/>
          <p:cNvSpPr>
            <a:spLocks noChangeArrowheads="1"/>
          </p:cNvSpPr>
          <p:nvPr/>
        </p:nvSpPr>
        <p:spPr bwMode="auto">
          <a:xfrm>
            <a:off x="323528" y="1844824"/>
            <a:ext cx="8363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Sınıfınızda karşılaştığınız problem davranışlar nelerdir?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Sınıftaki bir çocuğun öykü okunurken sessizce ayağını sallaması sizce problem davranış mıdır?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 smtClean="0"/>
              <a:t>Sınıftaki bir çocuğun öykü okunurken sessizce ayağını sallaması problem davranış mıdır?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5476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4452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Olumsuz pekiştirmenin kullanımına eğitim ortamlarında özellikle de </a:t>
            </a:r>
            <a:r>
              <a:rPr lang="tr-TR" altLang="tr-TR" sz="2800" b="1" dirty="0"/>
              <a:t>okulöncesi eğitim ortamlarında </a:t>
            </a:r>
            <a:r>
              <a:rPr lang="tr-TR" altLang="tr-TR" sz="2800" dirty="0"/>
              <a:t>genellikle yer verilmemektedir.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Bunun nedenlerinden </a:t>
            </a:r>
            <a:r>
              <a:rPr lang="tr-TR" altLang="tr-TR" sz="2800" dirty="0" smtClean="0"/>
              <a:t>ilki, </a:t>
            </a:r>
            <a:r>
              <a:rPr lang="tr-TR" altLang="tr-TR" sz="2800" b="1" dirty="0"/>
              <a:t>eğitim ortamlarında hoşa gitmeyen/itici uyaran oluşturmanın kolay olmaması</a:t>
            </a:r>
            <a:r>
              <a:rPr lang="tr-TR" altLang="tr-TR" sz="2800" dirty="0"/>
              <a:t>; ikincisi, </a:t>
            </a:r>
            <a:r>
              <a:rPr lang="tr-TR" altLang="tr-TR" sz="2800" b="1" dirty="0"/>
              <a:t>olumsuz pekiştirme girişimlerinin öğretmen ve öğrenci arasındaki etkileşime zarar vermesi</a:t>
            </a:r>
            <a:r>
              <a:rPr lang="tr-TR" altLang="tr-TR" sz="2800" dirty="0"/>
              <a:t>; üçüncüsü </a:t>
            </a:r>
            <a:r>
              <a:rPr lang="tr-TR" altLang="tr-TR" sz="2800" dirty="0" smtClean="0"/>
              <a:t>ise </a:t>
            </a:r>
            <a:r>
              <a:rPr lang="tr-TR" altLang="tr-TR" sz="2800" dirty="0"/>
              <a:t>özellikle </a:t>
            </a:r>
            <a:r>
              <a:rPr lang="tr-TR" altLang="tr-TR" sz="2800" b="1" dirty="0"/>
              <a:t>okulöncesi dönemdeki çocukların itici uyaranların üstesinden gelmelerini sağlayacak olumlu davranışlara sahip olmamalarıdır.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9541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 txBox="1">
            <a:spLocks noChangeArrowheads="1"/>
          </p:cNvSpPr>
          <p:nvPr/>
        </p:nvSpPr>
        <p:spPr bwMode="auto">
          <a:xfrm>
            <a:off x="107664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Sembol Pekiştirme</a:t>
            </a:r>
          </a:p>
        </p:txBody>
      </p:sp>
      <p:sp>
        <p:nvSpPr>
          <p:cNvPr id="105476" name="Metin kutusu 1"/>
          <p:cNvSpPr txBox="1">
            <a:spLocks noChangeArrowheads="1"/>
          </p:cNvSpPr>
          <p:nvPr/>
        </p:nvSpPr>
        <p:spPr bwMode="auto">
          <a:xfrm>
            <a:off x="251520" y="1748701"/>
            <a:ext cx="856895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/>
              <a:t>Sembol pekiştirme, </a:t>
            </a:r>
            <a:r>
              <a:rPr lang="tr-TR" altLang="tr-TR" sz="2600" b="1" dirty="0"/>
              <a:t>olumlu davranışların artırılmasının yanı sıra problem davranışların azaltılmasında da etkili </a:t>
            </a:r>
            <a:r>
              <a:rPr lang="tr-TR" altLang="tr-TR" sz="2600" dirty="0"/>
              <a:t>olduğundan sınıf içinde kullanılması sıklıkla önerilen bir tekniktir.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Sembol pekiştirme, </a:t>
            </a:r>
            <a:r>
              <a:rPr lang="tr-TR" altLang="tr-TR" sz="2600" b="1" dirty="0"/>
              <a:t>olumlu davranışlarından sonra çocuğa marka ve jeton gibi tek başına bir anlamı olmayan nesnelerin verildiği, daha sonra çocuğun biriktirdiği bu nesneleri kendisi için anlamlı olan nesne ya da etkinliklere (</a:t>
            </a:r>
            <a:r>
              <a:rPr lang="tr-TR" altLang="tr-TR" sz="2600" b="1" dirty="0" err="1"/>
              <a:t>pekiştireçlere</a:t>
            </a:r>
            <a:r>
              <a:rPr lang="tr-TR" altLang="tr-TR" sz="2600" b="1" dirty="0"/>
              <a:t>) dönüştürdüğü</a:t>
            </a:r>
            <a:r>
              <a:rPr lang="tr-TR" altLang="tr-TR" sz="2600" dirty="0"/>
              <a:t> bir sistemdir.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Uygun biçimde düzenlendiğinde </a:t>
            </a:r>
            <a:r>
              <a:rPr lang="tr-TR" altLang="tr-TR" sz="2600" b="1" dirty="0"/>
              <a:t>hemen her yaş ve düzeydeki çocuklarda</a:t>
            </a:r>
            <a:r>
              <a:rPr lang="tr-TR" altLang="tr-TR" sz="2600" dirty="0"/>
              <a:t> kullanılabilir.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64466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650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Pekiştirilecek Davranışları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Çocuklardan gerçekleştirmelerini beklediğiniz davranışları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davranışlar, belirlediğiniz sınıf kuralları ya da çocukların mutlaka gerçekleştirmelerini istediğiniz davranışlar olabilir.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Örneğin, izin isteyerek konuşma, etkinliği tamamlama, araç-gereçlerini temizleme gibi davranışlar olabilir.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75535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7524" name="Metin kutusu 1"/>
          <p:cNvSpPr txBox="1">
            <a:spLocks noChangeArrowheads="1"/>
          </p:cNvSpPr>
          <p:nvPr/>
        </p:nvSpPr>
        <p:spPr bwMode="auto">
          <a:xfrm>
            <a:off x="319087" y="1052736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Kullanılacak Sembolleri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Marka, kupon, jeton, misket, boncuk, gülen yüz, eski bozuk para, pul ya da yıldız en yaygın kullanılan sembollerdir.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Sembolün, çocukların yaşına uygun olduğundan, çocuklar için tehlike oluşturmadığından, sembolün kolay saklanabildiğinden ve başka yerlerden temin edilemeyeceğinden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Çocukların kolay temin edebileceği bir sembol kullanacaksanız sembolünüze ayırt edici bir özellik ekleyerek farklılaştırınız.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Kullanacağınız sembole bağlı olarak çocukların sembolleri nasıl ve nerede saklayacağını da planlayınız.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92300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854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Davranışların Değerini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Her bir davranış gerçekleştirildiğinde kaç sembol kazanılacağını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Kolay olan davranışlar için az, daha karmaşık ve zor olan davranışlar için fazla değer belirlemeye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Birbirine benzer zorluktaki davranışlar için ise aynı değerleri belirleyebilirsiniz.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Davranışların değerini belirlerken tüm çocukların mutlaka sembol kazanabilecekleri şekilde bir düzenleme yapmaya özen gösteriniz.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576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0596" name="Metin kutusu 1"/>
          <p:cNvSpPr txBox="1">
            <a:spLocks noChangeArrowheads="1"/>
          </p:cNvSpPr>
          <p:nvPr/>
        </p:nvSpPr>
        <p:spPr bwMode="auto">
          <a:xfrm>
            <a:off x="319087" y="1758677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Olumlu davranışları sergilediklerinde çocukların kazanacakları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Sembol pekiştirmede kullanacağınız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çocuklarla birlikte belirleyiniz ve farklı değerlerde çeşitli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olmasına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Farklı değerlerde </a:t>
            </a:r>
            <a:r>
              <a:rPr lang="tr-TR" altLang="tr-TR" sz="2800" dirty="0" err="1"/>
              <a:t>pekiştireçler</a:t>
            </a:r>
            <a:r>
              <a:rPr lang="tr-TR" altLang="tr-TR" sz="2800" dirty="0"/>
              <a:t> olması hem az sayıda hem de çok sayıda sembol kazanan çocukların </a:t>
            </a:r>
            <a:r>
              <a:rPr lang="tr-TR" altLang="tr-TR" sz="2800" dirty="0" err="1"/>
              <a:t>pekiştireç</a:t>
            </a:r>
            <a:r>
              <a:rPr lang="tr-TR" altLang="tr-TR" sz="2800" dirty="0"/>
              <a:t> kazanmasını sağlayacağından oldukça önemlidir.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6954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162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Sembollerin Ederlerini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err="1"/>
              <a:t>Pekiştireçlerin</a:t>
            </a:r>
            <a:r>
              <a:rPr lang="tr-TR" altLang="tr-TR" sz="2800" dirty="0"/>
              <a:t> kaç sembol karşılığı kazanılacağını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Sembollerin ederlerini belirlerken kolayca ulaşılabilecek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daha az sembolle, zor ulaşılabilecek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daha fazla sembolle dönüştürülebileceği bir sistem oluşturduğunuzdan emin olunuz. 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5409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366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Sembol Pekiştirme Sisteminin Açıklayınız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Sembol pekiştirme sistemini çocuklara açıklayınız.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Açıklama yaparken çocuklara, daha önceden belirlenen davranışları her sergilediklerinde kaç sembol kazanacaklarını, kaç sembol karşılığında hangi </a:t>
            </a:r>
            <a:r>
              <a:rPr lang="tr-TR" altLang="tr-TR" sz="2600" dirty="0" err="1"/>
              <a:t>pekiştirece</a:t>
            </a:r>
            <a:r>
              <a:rPr lang="tr-TR" altLang="tr-TR" sz="2600" dirty="0"/>
              <a:t> ulaşacaklarını, kazandıkları bu sembolleri ne zaman bir </a:t>
            </a:r>
            <a:r>
              <a:rPr lang="tr-TR" altLang="tr-TR" sz="2600" dirty="0" err="1"/>
              <a:t>pekiştirece</a:t>
            </a:r>
            <a:r>
              <a:rPr lang="tr-TR" altLang="tr-TR" sz="2600" dirty="0"/>
              <a:t> dönüştüreceklerini ifade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Çocuklara sistemi örneklerle açıklamak için gerekiyorsa canlandırma çalışmaları yapınız ve canlandırmalar sırasında çocukların sistemi anladıklarından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35877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4692" name="Metin kutusu 1"/>
          <p:cNvSpPr txBox="1">
            <a:spLocks noChangeArrowheads="1"/>
          </p:cNvSpPr>
          <p:nvPr/>
        </p:nvSpPr>
        <p:spPr bwMode="auto">
          <a:xfrm>
            <a:off x="319087" y="799078"/>
            <a:ext cx="843438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Sembol Pekiştirme Sistemini Kullanınız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Sistemi kullanırken önceleri, çocukların çok fazla sayıda sembol kazanmalarını sağlayacak; ancak çocuklar sistemi kolaylıkla kullanmaya başladıktan sonra daha az sayıda sembol kazanacakları bir düzenleme yaptığınızdan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Çocuklara sembolleri verirken davranışa odaklanarak hangi davranışı için bu sembolü kazandığını mutlaka ifade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Çocukların kazandıkları sembolleri istedikleri </a:t>
            </a:r>
            <a:r>
              <a:rPr lang="tr-TR" altLang="tr-TR" sz="2600" dirty="0" err="1"/>
              <a:t>pekiştireçlerle</a:t>
            </a:r>
            <a:r>
              <a:rPr lang="tr-TR" altLang="tr-TR" sz="2600" dirty="0"/>
              <a:t> değiştirme zamanlarını yani dönüşüm zamanlarını planlayarak çocuklara bu zamanları önceden duyurunuz ve sembolleri planladığınız zamanlarda dönüştürmeye özen gösteriniz.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43359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5716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/>
              <a:t>Sembolleri dönüştürme süresini ilk zamanlarda mümkün olduğunca kısa tutunuz.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Özellikle okulöncesi dönemdeki çocukların bir an önce </a:t>
            </a:r>
            <a:r>
              <a:rPr lang="tr-TR" altLang="tr-TR" sz="2600" dirty="0" err="1"/>
              <a:t>pekiştireçlere</a:t>
            </a:r>
            <a:r>
              <a:rPr lang="tr-TR" altLang="tr-TR" sz="2600" dirty="0"/>
              <a:t> ulaşmak isteyeceklerini aklınızdan çıkarmayınız.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Dönüştürmeyi önceleri gün içinde ya da gün sonunda yaparken ilerleyen zamanlarda hafta içinde ya da hafta sonunda yapabilirsiniz.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Olumlu davranışlar belli bir düzeye ulaştıklarında sembol pekiştirme sistemine yavaş yavaş son veriniz.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1142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49588"/>
              </p:ext>
            </p:extLst>
          </p:nvPr>
        </p:nvGraphicFramePr>
        <p:xfrm>
          <a:off x="611560" y="836710"/>
          <a:ext cx="7921253" cy="5256590"/>
        </p:xfrm>
        <a:graphic>
          <a:graphicData uri="http://schemas.openxmlformats.org/drawingml/2006/table">
            <a:tbl>
              <a:tblPr/>
              <a:tblGrid>
                <a:gridCol w="6289735"/>
                <a:gridCol w="1631518"/>
              </a:tblGrid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Davranış: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Evet/Hayır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 Çocuğun öğrenmesini engelliyor mu?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 Diğer çocukların öğrenmesini engelliyor mu?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3. Sosyal ilişkileri ve etkileşimi engelliyor mu?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4. Çocuğun kendine güvenini olumsuz etkiliyor mu?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5. Çocuk için zararlı ya da tehlikeli mi?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6. Diğer çocuklar için zararlı ya da tehlikeli mi?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7. Yetişkinler için zararlı ya da tehlikeli mi?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8. Çok sık ya da çok seyrek mi meydana geliyor?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"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Soruya yanıtınız 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Evet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”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ise kutucuğa 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X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”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işareti koyunuz. 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1772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 txBox="1">
            <a:spLocks noChangeArrowheads="1"/>
          </p:cNvSpPr>
          <p:nvPr/>
        </p:nvSpPr>
        <p:spPr bwMode="auto">
          <a:xfrm>
            <a:off x="107948" y="40466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err="1">
                <a:solidFill>
                  <a:srgbClr val="953735"/>
                </a:solidFill>
                <a:cs typeface="Tahoma" panose="020B0604030504040204" pitchFamily="34" charset="0"/>
              </a:rPr>
              <a:t>İzlerlik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 Sözleşmesi</a:t>
            </a:r>
          </a:p>
        </p:txBody>
      </p:sp>
      <p:sp>
        <p:nvSpPr>
          <p:cNvPr id="118788" name="Metin kutusu 1"/>
          <p:cNvSpPr txBox="1">
            <a:spLocks noChangeArrowheads="1"/>
          </p:cNvSpPr>
          <p:nvPr/>
        </p:nvSpPr>
        <p:spPr bwMode="auto">
          <a:xfrm>
            <a:off x="319087" y="1166029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 err="1"/>
              <a:t>İzlerlik</a:t>
            </a:r>
            <a:r>
              <a:rPr lang="tr-TR" altLang="tr-TR" sz="2600" dirty="0"/>
              <a:t> sözleşmesi ya da başka bir adıyla davranış sözleşmesi, çocuktan beklenen olumlu davranışın gerçekleşmesi ve bu olumlu davranışın gerçekleşmesine bağlı olarak çocuğa </a:t>
            </a:r>
            <a:r>
              <a:rPr lang="tr-TR" altLang="tr-TR" sz="2600" dirty="0" err="1"/>
              <a:t>pekiştireç</a:t>
            </a:r>
            <a:r>
              <a:rPr lang="tr-TR" altLang="tr-TR" sz="2600" dirty="0"/>
              <a:t> sunulmasını ortaya koyan genellikle yazılı ya da resimli biçimde hazırlanan bir sözleşmedir.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 err="1"/>
              <a:t>İzlerlik</a:t>
            </a:r>
            <a:r>
              <a:rPr lang="tr-TR" altLang="tr-TR" sz="2600" dirty="0"/>
              <a:t> sözleşmesini akademik, motor ya da sosyal davranışlar gibi pek çok davranışın artırılmasında kullanmanız mümkündür.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 err="1"/>
              <a:t>İzlerlik</a:t>
            </a:r>
            <a:r>
              <a:rPr lang="tr-TR" altLang="tr-TR" sz="2600" dirty="0"/>
              <a:t> sözleşmesi tüm çocuklar için etkili biçimde kullanılan bir tekniktir çünkü çocuktan ne beklendiği ve öğretmenin ne yapacağı sözleşmede açıkça belirtilmektedir.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57851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9812" name="Metin kutusu 1"/>
          <p:cNvSpPr txBox="1">
            <a:spLocks noChangeArrowheads="1"/>
          </p:cNvSpPr>
          <p:nvPr/>
        </p:nvSpPr>
        <p:spPr bwMode="auto">
          <a:xfrm>
            <a:off x="39553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Davranışı Belirleyiniz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Belirleyeceğiniz davranış akademik, motor ya da sosyal bir davranış olabilir.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Burada dikkat etmeniz gereken iki nokta vardır. Birincisi her bir sözleşmede yalnızca bir davranışın yer alması, ikincisi davranışın çocuğun repertuarında olması yani davranışın çocuk tarafından biliniyor olmasıdır. </a:t>
            </a:r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Pekiştireci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err="1"/>
              <a:t>İzlerlik</a:t>
            </a:r>
            <a:r>
              <a:rPr lang="tr-TR" altLang="tr-TR" sz="2800" dirty="0"/>
              <a:t> sözleşmesinde yer alan davranışı belirledikten sonra çocuk için uygun olacak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belirleyiniz.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15957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0836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Sözleşmeyi Hazırlayınız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Sözleşmenizin adil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Sözleşmenin açık ve anlaşılır olmasına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Resimli bir sözleşme hazırlayınız.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Sözleşmenin hangi şartlar altında geçerli olduğunu, davranışın gerçekleşmesi ve gerçekleşmemesi durumunda ne gibi sonuçların olacağını belirleyiniz.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1865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2884" name="Metin kutusu 1"/>
          <p:cNvSpPr txBox="1">
            <a:spLocks noChangeArrowheads="1"/>
          </p:cNvSpPr>
          <p:nvPr/>
        </p:nvSpPr>
        <p:spPr bwMode="auto">
          <a:xfrm>
            <a:off x="286493" y="1772816"/>
            <a:ext cx="857339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Sözleşmeyi Kullanınız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Sözleşmeyi kullanmadan önce küçük bir sözleşme uygulaması yapmanız çocuğun süreci anlaması ve sözleşmenin etkili olması açısından oldukça önemlidir.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Sözleşmeyi doğru ve tutarlı bir şekilde uygulamaya çalışınız.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Uygulama sırasında çocuğun davranışı tam olarak gerçekleştirdiğinden ve aynı şekilde sizin </a:t>
            </a:r>
            <a:r>
              <a:rPr lang="tr-TR" altLang="tr-TR" sz="2600" dirty="0" err="1"/>
              <a:t>pekiştireci</a:t>
            </a:r>
            <a:r>
              <a:rPr lang="tr-TR" altLang="tr-TR" sz="2600" dirty="0"/>
              <a:t> tam olarak verdiğinizden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Davranış istenilen sıklıkta ve düzeyde sergilenmeye başladıktan sonra yeni bir davranış için sözleşme hazırlayınız.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69584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 txBox="1">
            <a:spLocks noChangeArrowheads="1"/>
          </p:cNvSpPr>
          <p:nvPr/>
        </p:nvSpPr>
        <p:spPr bwMode="auto">
          <a:xfrm>
            <a:off x="107948" y="980552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Kendini Yönetme</a:t>
            </a:r>
          </a:p>
        </p:txBody>
      </p:sp>
      <p:sp>
        <p:nvSpPr>
          <p:cNvPr id="123908" name="Metin kutusu 1"/>
          <p:cNvSpPr txBox="1">
            <a:spLocks noChangeArrowheads="1"/>
          </p:cNvSpPr>
          <p:nvPr/>
        </p:nvSpPr>
        <p:spPr bwMode="auto">
          <a:xfrm>
            <a:off x="319087" y="1838820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Kendini yönetme, çocuğun kendi davranışlarını kaydetmesi, daha sonra bu kaydetme sonucuna dayalı olarak kendisini pekiştirmesidir.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Kendini kaydetme, çocuğun belirlenen davranışı gerçekleştirip gerçekleştirmediğine karar vermesi ve kaydetmesi; kendini pekiştirme ise, çocuğun gerçekleştirdiği davranışın ardından kendine uygun bir </a:t>
            </a:r>
            <a:r>
              <a:rPr lang="tr-TR" altLang="tr-TR" sz="2800" dirty="0" err="1"/>
              <a:t>pekiştireç</a:t>
            </a:r>
            <a:r>
              <a:rPr lang="tr-TR" altLang="tr-TR" sz="2800" dirty="0"/>
              <a:t> seçmesi olarak tanımlanabilir.</a:t>
            </a:r>
            <a:r>
              <a:rPr lang="tr-TR" altLang="tr-TR" sz="2400" dirty="0"/>
              <a:t>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79347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4932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Davranışı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Kendini yönetmede öncelikle çocuğun kaydını tutacağı davranışı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Kaydedilecek davranışın çocuğun repertuarında olduğundan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9904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5956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Kayıt Tekniğine Karar Veriniz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Kayıt tekniğine karar verirken davranışın sıklığının mı, süresinin mi kaydedileceğine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Seçeceğiniz kayıt tekniğinin çocuk tarafından kolaylıkla kullanılabiliyor olması önemlidir.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nedenle kayıt formunu çocuğun kullanabileceği bir şekilde düzenleyiniz. </a:t>
            </a: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07545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6980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 Ölçütünü Belirleyiniz</a:t>
            </a:r>
            <a:endParaRPr lang="tr-TR" altLang="tr-TR" sz="2800" dirty="0"/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Kendini yönetme sırasında çocuğun davranışı ne düzeyde sergilediğinde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kazanabileceğini yani ölçütü belirleyiniz.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Ölçütü belirlerken ölçütün çocuğun yapabildiği düzeyden çok aşağıda ya da yukarıda olmamasına ve ölçütün makul olmasına dikkat ediniz.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Ölçütü belirledikten sonra ölçütün ne olduğunu çocuğa açıklayarak çocuğu bu konuda bilgilendiriniz.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48638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8004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 Ölçütünü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Kendini yönetme sırasında çocuğun davranışı ne düzeyde sergilediğinde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kazanabileceğini yani ölçütü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Ölçütü belirlerken ölçütün çocuğun yapabildiği düzeyden çok aşağıda ya da yukarıda olmamasına ve ölçütün makul olmasına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Ölçütü belirledikten sonra ölçütün ne olduğunu çocuğa açıklayarak çocuğu bu konuda bilgilendiriniz.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2412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9028" name="Metin kutusu 1"/>
          <p:cNvSpPr txBox="1">
            <a:spLocks noChangeArrowheads="1"/>
          </p:cNvSpPr>
          <p:nvPr/>
        </p:nvSpPr>
        <p:spPr bwMode="auto">
          <a:xfrm>
            <a:off x="355996" y="1194314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 için etkili olacak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belirleyiniz. </a:t>
            </a:r>
            <a:endParaRPr lang="tr-TR" altLang="tr-TR" sz="2800" i="1" dirty="0"/>
          </a:p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Kendini Yönetmeyi Öğretiniz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Kendini yönetmeyi öğretirken kullanılacak kayıt formu ve pekiştireçler hakkında çocuğa bilgi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Kayıt formunun nasıl kullanılacağını ve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nasıl talep edileceğini ya da alınacağını açıklayınız.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Açıklamalarınızı tamamladıktan sonra kayıt formunun kullanımına ve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seçilmesini/talep edilmesini siz yaparak çocuğa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Sınıf içinde gerekirse canlandırma yapınız ve çocuğun kendini yönetmeyi kullanması için ona fırsatlar veriniz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3698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2.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Davranışların Nedenleri</a:t>
            </a:r>
          </a:p>
        </p:txBody>
      </p:sp>
      <p:sp>
        <p:nvSpPr>
          <p:cNvPr id="12291" name="Dikdörtgen 1"/>
          <p:cNvSpPr>
            <a:spLocks noChangeArrowheads="1"/>
          </p:cNvSpPr>
          <p:nvPr/>
        </p:nvSpPr>
        <p:spPr bwMode="auto">
          <a:xfrm>
            <a:off x="-3060700" y="433388"/>
            <a:ext cx="8785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tr-TR" altLang="tr-TR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tr-TR" altLang="tr-TR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tr-TR" alt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86589387"/>
              </p:ext>
            </p:extLst>
          </p:nvPr>
        </p:nvGraphicFramePr>
        <p:xfrm>
          <a:off x="107504" y="98072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294" name="Grup 6"/>
          <p:cNvGrpSpPr>
            <a:grpSpLocks/>
          </p:cNvGrpSpPr>
          <p:nvPr/>
        </p:nvGrpSpPr>
        <p:grpSpPr bwMode="auto">
          <a:xfrm>
            <a:off x="5795963" y="4508500"/>
            <a:ext cx="3049587" cy="1111250"/>
            <a:chOff x="5663429" y="2380224"/>
            <a:chExt cx="3049538" cy="1110903"/>
          </a:xfrm>
        </p:grpSpPr>
        <p:sp>
          <p:nvSpPr>
            <p:cNvPr id="8" name="Dikdörtgen 7"/>
            <p:cNvSpPr/>
            <p:nvPr/>
          </p:nvSpPr>
          <p:spPr>
            <a:xfrm>
              <a:off x="5663429" y="2380224"/>
              <a:ext cx="3049538" cy="111090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ikdörtgen 8"/>
            <p:cNvSpPr/>
            <p:nvPr/>
          </p:nvSpPr>
          <p:spPr>
            <a:xfrm>
              <a:off x="5663429" y="2380224"/>
              <a:ext cx="3049538" cy="1110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marL="0" lvl="1" defTabSz="88900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tr-TR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</a:t>
            </a:fld>
            <a:endParaRPr lang="tr-TR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7371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0052" name="Metin kutusu 1"/>
          <p:cNvSpPr txBox="1">
            <a:spLocks noChangeArrowheads="1"/>
          </p:cNvSpPr>
          <p:nvPr/>
        </p:nvSpPr>
        <p:spPr bwMode="auto">
          <a:xfrm>
            <a:off x="355996" y="858431"/>
            <a:ext cx="8434387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700" b="1" dirty="0">
                <a:solidFill>
                  <a:srgbClr val="77933C"/>
                </a:solidFill>
              </a:rPr>
              <a:t>Kendini Yönetmeyi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Kendini yönetmeyi kullanırken çocuğun tuttuğun kayıtların doğru olup olmadığını mutlaka kontrol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Kendini yönetmeyi kullanmaya başladığınızda, öncelikle çocuğun sadece kendini yönetmeyi kullanması önemli iken ilerleyen zamanlarda doğru kayıt tutup tutmadığı ve ölçütü karşılayarak </a:t>
            </a:r>
            <a:r>
              <a:rPr lang="tr-TR" altLang="tr-TR" sz="2700" dirty="0" err="1"/>
              <a:t>pekiştireçleri</a:t>
            </a:r>
            <a:r>
              <a:rPr lang="tr-TR" altLang="tr-TR" sz="2700" dirty="0"/>
              <a:t> talep edip etmediği de önemli hale gelmektedir.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Zaman zaman çocuğun tuttuğu kayıtları kendi tuttuğunuz kayıtlar ile karşılaştırınız ve doğru kayıtları için çocuğu ayrıca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Kayıtların tutulmasında ve ölçütün karşılanmasında gerekirse çocuğa yardım ediniz.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83452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 txBox="1">
            <a:spLocks noChangeArrowheads="1"/>
          </p:cNvSpPr>
          <p:nvPr/>
        </p:nvSpPr>
        <p:spPr bwMode="auto">
          <a:xfrm>
            <a:off x="179512" y="692696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Yeni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 Kazandırılması</a:t>
            </a:r>
          </a:p>
        </p:txBody>
      </p:sp>
      <p:pic>
        <p:nvPicPr>
          <p:cNvPr id="13209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5157788"/>
            <a:ext cx="1281112" cy="1684337"/>
          </a:xfrm>
        </p:spPr>
      </p:pic>
      <p:sp>
        <p:nvSpPr>
          <p:cNvPr id="132100" name="Metin kutusu 1"/>
          <p:cNvSpPr txBox="1">
            <a:spLocks noChangeArrowheads="1"/>
          </p:cNvSpPr>
          <p:nvPr/>
        </p:nvSpPr>
        <p:spPr bwMode="auto">
          <a:xfrm>
            <a:off x="899592" y="1849270"/>
            <a:ext cx="750977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tr-TR" sz="2800" dirty="0"/>
              <a:t>Taklit Etme </a:t>
            </a:r>
          </a:p>
          <a:p>
            <a:pPr>
              <a:spcBef>
                <a:spcPct val="0"/>
              </a:spcBef>
            </a:pPr>
            <a:r>
              <a:rPr lang="tr-TR" altLang="tr-TR" sz="2800" dirty="0"/>
              <a:t>Şekil </a:t>
            </a:r>
            <a:r>
              <a:rPr lang="tr-TR" altLang="tr-TR" sz="2800" dirty="0" smtClean="0"/>
              <a:t>Verme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/>
              <a:t>İpucu </a:t>
            </a:r>
            <a:r>
              <a:rPr lang="tr-TR" altLang="tr-TR" sz="2800" dirty="0" smtClean="0"/>
              <a:t>Sunma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/>
              <a:t>Zincirleme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0408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764704"/>
            <a:ext cx="8208591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Taklit Etme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24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Taklit etme, </a:t>
            </a:r>
            <a:r>
              <a:rPr lang="tr-TR" altLang="tr-TR" sz="2600" b="1" dirty="0"/>
              <a:t>bir modelin/örneğin davranışlarını ya da sözlerini benzer biçimde tekrarlamadır</a:t>
            </a:r>
            <a:r>
              <a:rPr lang="tr-TR" altLang="tr-TR" sz="2600" dirty="0"/>
              <a:t>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Model olarak bir davranış gerçekleştirilmeli ve model davranış öncesi uyaran olmalıdır.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Taklit edilen davranış modelin davranışından hemen sonra gerçekleştirilmelidir.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b="1" dirty="0"/>
              <a:t>Model ve davranış birbirine biçimsel benzerlik </a:t>
            </a:r>
            <a:r>
              <a:rPr lang="tr-TR" altLang="tr-TR" sz="2600" dirty="0"/>
              <a:t>göstermelidir.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Model ile davranış arasında kontrol edici bir ilişki olmalı yani yeni gerçekleştirilecek bir modelde de davranış benzer biçimde gerçekleştirilmelidir.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6486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414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Taklit Edilecek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Belirlediğiniz </a:t>
            </a:r>
            <a:r>
              <a:rPr lang="tr-TR" altLang="tr-TR" sz="2800" b="1" dirty="0"/>
              <a:t>davranışın çocuk tarafından sergilenmiyor olduğundan</a:t>
            </a:r>
            <a:r>
              <a:rPr lang="tr-TR" altLang="tr-TR" sz="2800" dirty="0"/>
              <a:t> ve </a:t>
            </a:r>
            <a:r>
              <a:rPr lang="tr-TR" altLang="tr-TR" sz="2800" b="1" dirty="0"/>
              <a:t>çocuk için önemli bir davranış olduğundan </a:t>
            </a:r>
            <a:r>
              <a:rPr lang="tr-TR" altLang="tr-TR" sz="2800" dirty="0"/>
              <a:t>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Davranışı belirlerken ayrıca bu davranışı sergileyebilmek üzere ne gibi </a:t>
            </a:r>
            <a:r>
              <a:rPr lang="tr-TR" altLang="tr-TR" sz="2800" b="1" dirty="0"/>
              <a:t>önkoşul davranışlar gerektiğini ve çocuğun bu önkoşul davranışlara sahip olup olmadığına </a:t>
            </a:r>
            <a:r>
              <a:rPr lang="tr-TR" altLang="tr-TR" sz="2800" dirty="0"/>
              <a:t>da dikkat ediniz.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15515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5172" name="Metin kutusu 1"/>
          <p:cNvSpPr txBox="1">
            <a:spLocks noChangeArrowheads="1"/>
          </p:cNvSpPr>
          <p:nvPr/>
        </p:nvSpPr>
        <p:spPr bwMode="auto">
          <a:xfrm>
            <a:off x="319087" y="1196807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Model Davranışları Seçiniz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Model davranışlarını seçerken bu davranışların önceleri çocuk tarafından kolaylıkla gerçekleştirilebilecek davranışlar </a:t>
            </a:r>
            <a:r>
              <a:rPr lang="tr-TR" altLang="tr-TR" sz="2800" dirty="0"/>
              <a:t>olmasına özen </a:t>
            </a:r>
            <a:r>
              <a:rPr lang="tr-TR" altLang="tr-TR" sz="2800" dirty="0" smtClean="0"/>
              <a:t>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 smtClean="0"/>
              <a:t>Seçtiğiniz </a:t>
            </a:r>
            <a:r>
              <a:rPr lang="tr-TR" altLang="tr-TR" sz="2800" b="1" dirty="0"/>
              <a:t>model davranışlarının doğru biçimde gerçekleştirildiğinden</a:t>
            </a:r>
            <a:r>
              <a:rPr lang="tr-TR" altLang="tr-TR" sz="2800" dirty="0"/>
              <a:t> mutlaka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Aynı davranış için farklı örnekler </a:t>
            </a:r>
            <a:r>
              <a:rPr lang="tr-TR" altLang="tr-TR" sz="2800" dirty="0"/>
              <a:t>belirlemeye </a:t>
            </a:r>
            <a:r>
              <a:rPr lang="tr-TR" altLang="tr-TR" sz="2800" dirty="0" smtClean="0"/>
              <a:t>çalışınız</a:t>
            </a:r>
            <a:r>
              <a:rPr lang="tr-TR" altLang="tr-TR" sz="2800" dirty="0"/>
              <a:t>.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Farklı örnekler çocuğun davranış repertuarını geliştireceği gibi çocuğun doğal ortamlara uyumunu da kolaylaştıracaktır.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8715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6196" name="Metin kutusu 1"/>
          <p:cNvSpPr txBox="1">
            <a:spLocks noChangeArrowheads="1"/>
          </p:cNvSpPr>
          <p:nvPr/>
        </p:nvSpPr>
        <p:spPr bwMode="auto">
          <a:xfrm>
            <a:off x="319087" y="1196807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  <a:latin typeface="+mn-lt"/>
              </a:rPr>
              <a:t>Davranışı Taklit Etmeyi Öğretiniz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>
                <a:latin typeface="+mn-lt"/>
              </a:rPr>
              <a:t>Taklit etmeyi öğretirken </a:t>
            </a:r>
            <a:r>
              <a:rPr lang="tr-TR" altLang="tr-TR" sz="2800" b="1" dirty="0">
                <a:latin typeface="+mn-lt"/>
              </a:rPr>
              <a:t>öncelikle davranışı biçimsel olarak </a:t>
            </a:r>
            <a:r>
              <a:rPr lang="tr-TR" altLang="tr-TR" sz="2800" dirty="0">
                <a:latin typeface="+mn-lt"/>
              </a:rPr>
              <a:t>öğretiniz.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>
                <a:latin typeface="+mn-lt"/>
              </a:rPr>
              <a:t>Bu öğretim sırasında model davranışı sergilerken </a:t>
            </a:r>
            <a:r>
              <a:rPr lang="ja-JP" altLang="tr-TR" sz="2800" dirty="0">
                <a:latin typeface="+mn-lt"/>
              </a:rPr>
              <a:t>“</a:t>
            </a:r>
            <a:r>
              <a:rPr lang="tr-TR" altLang="ja-JP" sz="2800" b="1" dirty="0">
                <a:latin typeface="+mn-lt"/>
              </a:rPr>
              <a:t>Böyle yap.</a:t>
            </a:r>
            <a:r>
              <a:rPr lang="ja-JP" altLang="tr-TR" sz="2800" dirty="0">
                <a:latin typeface="+mn-lt"/>
              </a:rPr>
              <a:t>”</a:t>
            </a:r>
            <a:r>
              <a:rPr lang="tr-TR" altLang="ja-JP" sz="2800" dirty="0">
                <a:latin typeface="+mn-lt"/>
              </a:rPr>
              <a:t>, </a:t>
            </a:r>
            <a:r>
              <a:rPr lang="ja-JP" altLang="tr-TR" sz="2800" dirty="0">
                <a:latin typeface="+mn-lt"/>
              </a:rPr>
              <a:t>“</a:t>
            </a:r>
            <a:r>
              <a:rPr lang="tr-TR" altLang="ja-JP" sz="2800" b="1" dirty="0">
                <a:latin typeface="+mn-lt"/>
              </a:rPr>
              <a:t>Yaptığımı yap.</a:t>
            </a:r>
            <a:r>
              <a:rPr lang="ja-JP" altLang="tr-TR" sz="2800" dirty="0">
                <a:latin typeface="+mn-lt"/>
              </a:rPr>
              <a:t>”</a:t>
            </a:r>
            <a:r>
              <a:rPr lang="tr-TR" altLang="ja-JP" sz="2800" dirty="0">
                <a:latin typeface="+mn-lt"/>
              </a:rPr>
              <a:t> ya da </a:t>
            </a:r>
            <a:r>
              <a:rPr lang="ja-JP" altLang="tr-TR" sz="2800" dirty="0">
                <a:latin typeface="+mn-lt"/>
              </a:rPr>
              <a:t>“</a:t>
            </a:r>
            <a:r>
              <a:rPr lang="tr-TR" altLang="ja-JP" sz="2800" b="1" dirty="0">
                <a:latin typeface="+mn-lt"/>
              </a:rPr>
              <a:t>Benim gibi yap.</a:t>
            </a:r>
            <a:r>
              <a:rPr lang="ja-JP" altLang="tr-TR" sz="2800" dirty="0">
                <a:latin typeface="+mn-lt"/>
              </a:rPr>
              <a:t>”</a:t>
            </a:r>
            <a:r>
              <a:rPr lang="tr-TR" altLang="ja-JP" sz="2800" dirty="0">
                <a:latin typeface="+mn-lt"/>
              </a:rPr>
              <a:t> diyerek çocuktan davranışı tekrarlamasını isteyiniz. </a:t>
            </a:r>
            <a:endParaRPr lang="tr-TR" altLang="tr-TR" sz="2800" dirty="0">
              <a:latin typeface="+mn-lt"/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>
                <a:latin typeface="+mn-lt"/>
              </a:rPr>
              <a:t>Çocuğun davranışı doğru taklit etmesini mutlaka pekiştiriniz. </a:t>
            </a:r>
            <a:endParaRPr lang="tr-TR" altLang="tr-TR" sz="2800" dirty="0">
              <a:latin typeface="+mn-lt"/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>
                <a:latin typeface="+mn-lt"/>
              </a:rPr>
              <a:t>Çocuk davranışın farklı örneklerini biçimsel olarak gerçekleştirmeyi öğrendikten sonra davranışı uygun bağlamda kullanmayı </a:t>
            </a:r>
            <a:r>
              <a:rPr lang="tr-TR" altLang="tr-TR" sz="2800" dirty="0">
                <a:latin typeface="+mn-lt"/>
              </a:rPr>
              <a:t>öğretiniz.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642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 txBox="1">
            <a:spLocks noChangeArrowheads="1"/>
          </p:cNvSpPr>
          <p:nvPr/>
        </p:nvSpPr>
        <p:spPr bwMode="auto">
          <a:xfrm>
            <a:off x="0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Şekil Verme</a:t>
            </a:r>
          </a:p>
        </p:txBody>
      </p:sp>
      <p:sp>
        <p:nvSpPr>
          <p:cNvPr id="138244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Şekil verme, </a:t>
            </a:r>
            <a:r>
              <a:rPr lang="tr-TR" altLang="tr-TR" sz="2800" b="1" dirty="0"/>
              <a:t>çocuğa öğretilmek istenen davranışın benzerlerinin ya da yaklaşıklarının pekiştirilmesi yoluyla öğretilmek istenen davranışın kazandırılmasıdır.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b="1" dirty="0"/>
              <a:t>Önceleri davranışın en az benzeri pekiştirilirken giderek davranışın en fazla benzeri pekiştirilir.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Sınırlı </a:t>
            </a:r>
            <a:r>
              <a:rPr lang="tr-TR" altLang="tr-TR" sz="2800" dirty="0" smtClean="0"/>
              <a:t>boyama, topa </a:t>
            </a:r>
            <a:r>
              <a:rPr lang="tr-TR" altLang="tr-TR" sz="2800" dirty="0"/>
              <a:t>ayağıyla </a:t>
            </a:r>
            <a:r>
              <a:rPr lang="tr-TR" altLang="tr-TR" sz="2800" dirty="0" smtClean="0"/>
              <a:t>vurma, vb.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33624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926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Son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Çocuğa öğretmek istediğiniz </a:t>
            </a:r>
            <a:r>
              <a:rPr lang="tr-TR" altLang="tr-TR" sz="2800" b="1" dirty="0"/>
              <a:t>en son/uç davranışın ne olduğunu belirleyiniz ve bu davranışı açık biçimde tanımlayınız.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Bu davranış sizin ana hedefiniz olacaktır</a:t>
            </a:r>
            <a:r>
              <a:rPr lang="tr-TR" altLang="tr-TR" sz="2800" b="1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Belirlediğiniz davranışın çocuğun repertuarında olmadığından yani çocuk tarafından bilinmediğinden</a:t>
            </a:r>
            <a:r>
              <a:rPr lang="tr-TR" altLang="tr-TR" sz="2800" dirty="0"/>
              <a:t>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0215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0292" name="Metin kutusu 1"/>
          <p:cNvSpPr txBox="1">
            <a:spLocks noChangeArrowheads="1"/>
          </p:cNvSpPr>
          <p:nvPr/>
        </p:nvSpPr>
        <p:spPr bwMode="auto">
          <a:xfrm>
            <a:off x="35599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Pekiştirilecek İlk Davranışa Karar Veriniz ve Pekiştiriniz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ilk davranışa karar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ilk davranışın, çocuğun az sıklıkta olsa da halen yapmakta olduğu ve son davranışın en az benzeri olan davranış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ilk davranışa karar verdikten sonra çocuk belirlediğiniz bu davranışı her sergilediğinde onu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 bu ilk davranışı yeterli sıklıkta ve düzeyde yapmaya başladıktan sonra davranışın daha benzeri olan diğer davranışa geçebilirsiniz.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5235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1316" name="Metin kutusu 1"/>
          <p:cNvSpPr txBox="1">
            <a:spLocks noChangeArrowheads="1"/>
          </p:cNvSpPr>
          <p:nvPr/>
        </p:nvSpPr>
        <p:spPr bwMode="auto">
          <a:xfrm>
            <a:off x="467544" y="1052736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Pekiştirilecek Diğer Davranışlara Karar Veriniz ve Pekiştiriniz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Pekiştirilecek ilk davranışı belirledikten sonra, bu davranış ile son davranış arasında bulunan diğer benzer davranışları belirleyiniz ve sıralayınız.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Bu benzer davranışlardan ilk sırada olan çocuk tarafından gerçekleştirildiğinde pekiştiriniz; ancak artık bir önceki davranışı kesinlikle pekiştirmemeniz gerektiğini aklınızdan çıkarmayınız.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Süreci, tüm benzer davranışlar kazanılıncaya kadar sürdürünüz. 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Çocuk bir sonraki benzer davranışı sergilemez ise ipuçları kullanarak çocuğun sonraki benzer davranışı gerçekleştirmesini sağlayabilirsiniz.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03328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TM02900769[[fn=Geçmişe bakış]]</Template>
  <TotalTime>675</TotalTime>
  <Words>8196</Words>
  <Application>Microsoft Macintosh PowerPoint</Application>
  <PresentationFormat>On-screen Show (4:3)</PresentationFormat>
  <Paragraphs>1166</Paragraphs>
  <Slides>139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7" baseType="lpstr">
      <vt:lpstr>Calibri</vt:lpstr>
      <vt:lpstr>Calibri Light</vt:lpstr>
      <vt:lpstr>MS PGothic</vt:lpstr>
      <vt:lpstr>Tahoma</vt:lpstr>
      <vt:lpstr>Thamo</vt:lpstr>
      <vt:lpstr>Wingdings</vt:lpstr>
      <vt:lpstr>Arial</vt:lpstr>
      <vt:lpstr>Geçmişe bakış</vt:lpstr>
      <vt:lpstr>OKUL ÖNCESİNDE KAYNAŞTIRMA PROGRAMLARI</vt:lpstr>
      <vt:lpstr>DERS İÇERİĞİ</vt:lpstr>
      <vt:lpstr>ÜNİTE IV. OKUL ÖNCESİ SINIFLARDA SINIF YÖNETİMİ VE PROBLEM DAVRANIŞLARIN KONTROLÜ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Kaynaştırma Modeli ve Özel Gereksinimli Çocukların Özellikleri</dc:title>
  <dc:creator>bulbin sucuoglu</dc:creator>
  <cp:lastModifiedBy>Ahmet Turan Acungil</cp:lastModifiedBy>
  <cp:revision>104</cp:revision>
  <dcterms:created xsi:type="dcterms:W3CDTF">2012-11-20T07:49:03Z</dcterms:created>
  <dcterms:modified xsi:type="dcterms:W3CDTF">2017-01-20T12:22:55Z</dcterms:modified>
</cp:coreProperties>
</file>