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1"/>
  </p:notesMasterIdLst>
  <p:sldIdLst>
    <p:sldId id="256" r:id="rId2"/>
    <p:sldId id="546" r:id="rId3"/>
    <p:sldId id="547" r:id="rId4"/>
    <p:sldId id="554" r:id="rId5"/>
    <p:sldId id="560" r:id="rId6"/>
    <p:sldId id="564" r:id="rId7"/>
    <p:sldId id="566" r:id="rId8"/>
    <p:sldId id="568" r:id="rId9"/>
    <p:sldId id="287" r:id="rId1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  <a:srgbClr val="005024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41D57-36EF-AD4B-86FE-193105A887B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1D5A2-FC6D-6047-8A64-9A3697745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2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5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F0D8-8102-4383-BD76-C3BF7BCD6A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07165-49DB-4349-AC00-FE7F7B0B5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3370-78A4-44EB-B4D9-9B71FF73BA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48662-C091-41F5-B44E-C484264666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208C-2804-4690-9CB0-FDC650D250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0EC5F-30E7-4550-BCAE-F61DD0EB40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1B227-D263-46DE-877D-EFBF24885A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17946-72A9-4225-BF27-F4EDE569F5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D1CAF-00FD-4CAC-8805-283394829C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6C8FF-8F2F-45DD-848D-78414EB64E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744F5-58D9-4F41-B6F9-E7DB892624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C14EE11B-5F4B-43D2-A936-C0A278F614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468" y="2492896"/>
            <a:ext cx="8785225" cy="1143000"/>
          </a:xfrm>
        </p:spPr>
        <p:txBody>
          <a:bodyPr/>
          <a:lstStyle/>
          <a:p>
            <a:pPr eaLnBrk="1" hangingPunct="1"/>
            <a:r>
              <a:rPr lang="tr-TR" sz="3600" b="1" dirty="0">
                <a:solidFill>
                  <a:srgbClr val="00B050"/>
                </a:solidFill>
                <a:latin typeface="Comic Sans MS" pitchFamily="66" charset="0"/>
              </a:rPr>
              <a:t>ÇOCUKLUK DÖNEMİNDE YARATICILIK VE SANAT EĞİTİMİ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549275"/>
            <a:ext cx="6264275" cy="1143000"/>
          </a:xfrm>
        </p:spPr>
        <p:txBody>
          <a:bodyPr/>
          <a:lstStyle/>
          <a:p>
            <a:r>
              <a:rPr lang="tr-TR" sz="4000" b="1">
                <a:solidFill>
                  <a:srgbClr val="CC0000"/>
                </a:solidFill>
              </a:rPr>
              <a:t>Çocuklarda Resmin </a:t>
            </a:r>
            <a:br>
              <a:rPr lang="tr-TR" sz="4000" b="1">
                <a:solidFill>
                  <a:srgbClr val="CC0000"/>
                </a:solidFill>
              </a:rPr>
            </a:br>
            <a:r>
              <a:rPr lang="tr-TR" sz="4000" b="1">
                <a:solidFill>
                  <a:srgbClr val="CC0000"/>
                </a:solidFill>
              </a:rPr>
              <a:t>Gelişim Aşamaları</a:t>
            </a:r>
            <a:r>
              <a:rPr lang="tr-TR" sz="400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060575"/>
            <a:ext cx="7067550" cy="3916363"/>
          </a:xfrm>
        </p:spPr>
        <p:txBody>
          <a:bodyPr/>
          <a:lstStyle/>
          <a:p>
            <a:r>
              <a:rPr lang="tr-TR" b="1"/>
              <a:t>Karalama aşaması (1-2 yaş)</a:t>
            </a:r>
          </a:p>
          <a:p>
            <a:r>
              <a:rPr lang="tr-TR" b="1"/>
              <a:t>Temel formlar aşaması (3-4 yaş) </a:t>
            </a:r>
          </a:p>
          <a:p>
            <a:r>
              <a:rPr lang="tr-TR" b="1"/>
              <a:t>Şema öncesi aşama (4-7 yaş)</a:t>
            </a:r>
          </a:p>
          <a:p>
            <a:r>
              <a:rPr lang="tr-TR" b="1"/>
              <a:t>Şematik aşama (7-9 yaş) </a:t>
            </a:r>
          </a:p>
          <a:p>
            <a:r>
              <a:rPr lang="tr-TR" b="1"/>
              <a:t>Gerçekçilik aşaması (9-12 yaş) </a:t>
            </a:r>
          </a:p>
          <a:p>
            <a:r>
              <a:rPr lang="tr-TR" b="1"/>
              <a:t>Mantık aşaması (13 yaş ve üzeri)</a:t>
            </a:r>
            <a:r>
              <a:rPr lang="tr-TR"/>
              <a:t> </a:t>
            </a:r>
          </a:p>
        </p:txBody>
      </p:sp>
      <p:pic>
        <p:nvPicPr>
          <p:cNvPr id="51204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1152525" cy="1116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14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333375"/>
            <a:ext cx="7067550" cy="1138238"/>
          </a:xfrm>
        </p:spPr>
        <p:txBody>
          <a:bodyPr/>
          <a:lstStyle/>
          <a:p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CC0000"/>
                </a:solidFill>
              </a:rPr>
              <a:t>Karalama aşaması (1-2 yaş)</a:t>
            </a:r>
            <a:br>
              <a:rPr lang="tr-TR" sz="4000" b="1" dirty="0">
                <a:solidFill>
                  <a:srgbClr val="CC0000"/>
                </a:solidFill>
              </a:rPr>
            </a:br>
            <a:endParaRPr lang="tr-TR" sz="4000" b="1" dirty="0">
              <a:solidFill>
                <a:srgbClr val="CC000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916832"/>
            <a:ext cx="8316416" cy="409389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tr-TR" sz="4000" dirty="0"/>
              <a:t>Bu aşamada çocuklar karalama yapmaktan çok hoşlanır. Çizgiler </a:t>
            </a:r>
            <a:r>
              <a:rPr lang="tr-TR" sz="4000" dirty="0" err="1"/>
              <a:t>gelişigüzeldir.Geniş</a:t>
            </a:r>
            <a:r>
              <a:rPr lang="tr-TR" sz="4000" dirty="0"/>
              <a:t> kol hareketleri ile çizim yaparlar. </a:t>
            </a:r>
          </a:p>
        </p:txBody>
      </p:sp>
      <p:pic>
        <p:nvPicPr>
          <p:cNvPr id="50180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1152525" cy="1116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393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74638"/>
            <a:ext cx="7427912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Temel formlar aşaması (3-4 yaş)</a:t>
            </a:r>
            <a:r>
              <a:rPr lang="tr-TR" sz="400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8507413" cy="338455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/>
              <a:t>   Birtakım şekilleri tekrarlamaya ve sıklıkla bütün bir sayfayı benzer formlar ile doldurmaya başlarlar. Bu dönemde çocuklar araçların kontrolünü sağlamaya başladıkça, temel formlar ve çizgiler üretmeye başlarlar. </a:t>
            </a:r>
          </a:p>
          <a:p>
            <a:pPr algn="just">
              <a:buFontTx/>
              <a:buNone/>
            </a:pPr>
            <a:r>
              <a:rPr lang="tr-TR"/>
              <a:t>   </a:t>
            </a:r>
          </a:p>
        </p:txBody>
      </p:sp>
      <p:pic>
        <p:nvPicPr>
          <p:cNvPr id="63492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08062" cy="976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205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74638"/>
            <a:ext cx="6923087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Şema öncesi aşama</a:t>
            </a:r>
            <a:r>
              <a:rPr lang="tr-TR" sz="3600">
                <a:solidFill>
                  <a:srgbClr val="CC0000"/>
                </a:solidFill>
              </a:rPr>
              <a:t> </a:t>
            </a:r>
            <a:r>
              <a:rPr lang="tr-TR" sz="3600" b="1">
                <a:solidFill>
                  <a:srgbClr val="CC0000"/>
                </a:solidFill>
              </a:rPr>
              <a:t>(4-7 yaş)</a:t>
            </a:r>
            <a:r>
              <a:rPr lang="tr-TR" sz="400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628775"/>
            <a:ext cx="7354714" cy="4525963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None/>
            </a:pPr>
            <a:r>
              <a:rPr lang="tr-TR" sz="2800" dirty="0"/>
              <a:t>Çocuklar kendi dünyalarındaki nesneleri ve canlıları temsil edecek semboller kullanmaya başlarlar. Genellikle, bu aşamada kullanılan ilk sembol yuvarlak bir kafadan ve çizgi şeklindeki bacaklardan oluşan bir insandır. </a:t>
            </a:r>
          </a:p>
        </p:txBody>
      </p:sp>
      <p:pic>
        <p:nvPicPr>
          <p:cNvPr id="58372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1008063" cy="976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47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60350"/>
            <a:ext cx="7138987" cy="1143000"/>
          </a:xfrm>
        </p:spPr>
        <p:txBody>
          <a:bodyPr/>
          <a:lstStyle/>
          <a:p>
            <a:r>
              <a:rPr lang="tr-TR" sz="4000" b="1" dirty="0">
                <a:solidFill>
                  <a:srgbClr val="CC0000"/>
                </a:solidFill>
              </a:rPr>
              <a:t>Şematik aşama</a:t>
            </a:r>
            <a:r>
              <a:rPr lang="tr-TR" sz="4000" dirty="0">
                <a:solidFill>
                  <a:srgbClr val="CC0000"/>
                </a:solidFill>
              </a:rPr>
              <a:t> </a:t>
            </a:r>
            <a:r>
              <a:rPr lang="tr-TR" sz="4000" b="1" dirty="0">
                <a:solidFill>
                  <a:srgbClr val="CC0000"/>
                </a:solidFill>
              </a:rPr>
              <a:t>(7-9 yaş)</a:t>
            </a:r>
            <a:r>
              <a:rPr lang="tr-TR" dirty="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88632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Bu aşamada, çocuklar semboller geliştirmeye devam ederler, ancak kullandıkları semboller daha gelişmiş düzeydedir. </a:t>
            </a:r>
          </a:p>
        </p:txBody>
      </p:sp>
      <p:pic>
        <p:nvPicPr>
          <p:cNvPr id="55300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1008063" cy="976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214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Gerçekçilik aşaması (9-12 yaş)</a:t>
            </a:r>
            <a:r>
              <a:rPr lang="tr-TR" sz="400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132856"/>
            <a:ext cx="8229600" cy="3313113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Bu aşamada çocuklar, resimlerinde gerçekçiliğe daha çok önem vermeye başlamakta, resimlerinin gerçekmiş gibi veya bir fotoğraf gibi görünmesini istemekte, boyut, oran, konumlandırma, şekil, renk ve perspektif ile ilgilenmektedir. </a:t>
            </a:r>
          </a:p>
        </p:txBody>
      </p:sp>
      <p:pic>
        <p:nvPicPr>
          <p:cNvPr id="67589" name="Picture 5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33375"/>
            <a:ext cx="1008062" cy="976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90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60350"/>
            <a:ext cx="7366000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Mantık aşaması (13 yaş ve üzeri)</a:t>
            </a:r>
            <a:r>
              <a:rPr lang="tr-TR" sz="400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642350" cy="518318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tr-TR" dirty="0"/>
              <a:t>Ergenliğin başlangıcına rastlayan bu dönemde çocukların çevrelerindeki olayların farkında oldukları dikkati çekmektedir. Çocuk ya da ergen bu dönemde yakın çevresinde gördüğü objelerin orantılarını, boyutlarını, derinliklerini çizgilerine yansıtmaya çalışmaktadır</a:t>
            </a:r>
          </a:p>
        </p:txBody>
      </p:sp>
      <p:pic>
        <p:nvPicPr>
          <p:cNvPr id="64516" name="Picture 4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008063" cy="9763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363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20F15F-8B53-4857-877E-6BC62869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5E7F20-62BE-4D96-B7A1-69BE192D6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/>
              <a:t>Argun, Y. (2004). Okul Öncesi Dönemde Yaratıcılık Ve Eğitimi. Ankara: Anı Yayınları.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(2002). Sanat Eğitimi Kuramları ve Yöntemleri, Ankara: Anı Yayıncılık.</a:t>
            </a:r>
          </a:p>
          <a:p>
            <a:r>
              <a:rPr lang="tr-TR" sz="1600" dirty="0" err="1"/>
              <a:t>Artut</a:t>
            </a:r>
            <a:r>
              <a:rPr lang="tr-TR" sz="1600" dirty="0"/>
              <a:t>, K. (2010). Okul öncesinde resim eğitimi. Anı Yayıncılık.</a:t>
            </a:r>
          </a:p>
          <a:p>
            <a:r>
              <a:rPr lang="tr-TR" sz="1600" dirty="0" err="1"/>
              <a:t>Gizir</a:t>
            </a:r>
            <a:r>
              <a:rPr lang="tr-TR" sz="1600" dirty="0"/>
              <a:t>, Z. ve Köksal Akyol, A. (2013).  Yaratıcılık ve Geliştirilmesi. N. Aral, Deniz, Ü. ve A. Kan (Ed.),  Öğretmenlik Alan Bilgisi-Okul Öncesi Öğretmenliği, s.209-244, Ankara: Alan Bilgisi Yayınları.</a:t>
            </a:r>
          </a:p>
          <a:p>
            <a:r>
              <a:rPr lang="tr-TR" sz="1600" dirty="0"/>
              <a:t>Güleryüz, H. (2001). Eğitim Programlarının Dili Ve Yaratıcı Öğrenme. Ankara: </a:t>
            </a:r>
            <a:r>
              <a:rPr lang="tr-TR" sz="1600" dirty="0" err="1"/>
              <a:t>Pegem</a:t>
            </a:r>
            <a:r>
              <a:rPr lang="tr-TR" sz="1600" dirty="0"/>
              <a:t> A Yayıncılık.</a:t>
            </a:r>
          </a:p>
          <a:p>
            <a:r>
              <a:rPr lang="tr-TR" sz="1600" dirty="0" err="1"/>
              <a:t>Kehnemuyi</a:t>
            </a:r>
            <a:r>
              <a:rPr lang="tr-TR" sz="1600" dirty="0"/>
              <a:t>, Z. (2006). Çocuğun görsel sanat eğitimi. Yapı kredi yayınları.</a:t>
            </a:r>
          </a:p>
          <a:p>
            <a:r>
              <a:rPr lang="tr-TR" sz="1600" dirty="0"/>
              <a:t>Köksal Akyol, A. (2011).  Yaratıcılık ve Drama. İlköğretimde Drama (Ed. A. Köksal Akyol), 99-116,             İstanbul: Kriter Yayınları.</a:t>
            </a:r>
          </a:p>
          <a:p>
            <a:r>
              <a:rPr lang="tr-TR" sz="1600" dirty="0"/>
              <a:t>Sungur, N. (1997). Yaratıcı Düşünce (2. baskı). İstanbul: Evrim Yayınevi. </a:t>
            </a:r>
          </a:p>
          <a:p>
            <a:r>
              <a:rPr lang="tr-TR" sz="1600" dirty="0"/>
              <a:t>Yavuzer, H. (2003). Resimleriyle çocuk, resimleriyle çocuğu tanıma (10. Basım). İstanbul: Remzi Kitabevi.</a:t>
            </a:r>
          </a:p>
          <a:p>
            <a:r>
              <a:rPr lang="tr-TR" sz="1600" dirty="0"/>
              <a:t>Yılmaz, M. (2005). Görsel sanatlar eğitiminde uygulamalar:(175 uygulama biçimi ile). Gündüz Eğitim ve Yayıncılık.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9443308"/>
      </p:ext>
    </p:extLst>
  </p:cSld>
  <p:clrMapOvr>
    <a:masterClrMapping/>
  </p:clrMapOvr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1068</TotalTime>
  <Words>487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Comic Sans MS</vt:lpstr>
      <vt:lpstr>Times New Roman</vt:lpstr>
      <vt:lpstr>Şiirsel tasarım şablonu</vt:lpstr>
      <vt:lpstr>ÇOCUKLUK DÖNEMİNDE YARATICILIK VE SANAT EĞİTİMİ</vt:lpstr>
      <vt:lpstr>Çocuklarda Resmin  Gelişim Aşamaları </vt:lpstr>
      <vt:lpstr> Karalama aşaması (1-2 yaş) </vt:lpstr>
      <vt:lpstr>Temel formlar aşaması (3-4 yaş) </vt:lpstr>
      <vt:lpstr>Şema öncesi aşama (4-7 yaş) </vt:lpstr>
      <vt:lpstr>Şematik aşama (7-9 yaş) </vt:lpstr>
      <vt:lpstr>Gerçekçilik aşaması (9-12 yaş) </vt:lpstr>
      <vt:lpstr>Mantık aşaması (13 yaş ve üzeri)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Emin Demir</cp:lastModifiedBy>
  <cp:revision>51</cp:revision>
  <dcterms:created xsi:type="dcterms:W3CDTF">2009-04-17T20:58:37Z</dcterms:created>
  <dcterms:modified xsi:type="dcterms:W3CDTF">2020-05-04T20:53:01Z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