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1"/>
  </p:notesMasterIdLst>
  <p:sldIdLst>
    <p:sldId id="256" r:id="rId2"/>
    <p:sldId id="546" r:id="rId3"/>
    <p:sldId id="547" r:id="rId4"/>
    <p:sldId id="554" r:id="rId5"/>
    <p:sldId id="560" r:id="rId6"/>
    <p:sldId id="564" r:id="rId7"/>
    <p:sldId id="566" r:id="rId8"/>
    <p:sldId id="568" r:id="rId9"/>
    <p:sldId id="287" r:id="rId10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20"/>
    <a:srgbClr val="005024"/>
    <a:srgbClr val="009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74" d="100"/>
          <a:sy n="74" d="100"/>
        </p:scale>
        <p:origin x="126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41D57-36EF-AD4B-86FE-193105A887B1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1D5A2-FC6D-6047-8A64-9A3697745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56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30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190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1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2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3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1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186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7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8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9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2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6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182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3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4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5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178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9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0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1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8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42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174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5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6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7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43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51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170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1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2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3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2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166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7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8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9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3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162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3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4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5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54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7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62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158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9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0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1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63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8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9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0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1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2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3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4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5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6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7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8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9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0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1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2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3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4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5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6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7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8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9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0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1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154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5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6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7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92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3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4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5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6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7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8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15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99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146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7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8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9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0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142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3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4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5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1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138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9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0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1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02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5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6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7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8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1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2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3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4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5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6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7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8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134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5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6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7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19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0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1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4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25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130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1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2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3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26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7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8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9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6" name="Group 172"/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28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75"/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11" name="Freeform 176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77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78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79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80"/>
              <p:cNvSpPr>
                <a:spLocks/>
              </p:cNvSpPr>
              <p:nvPr/>
            </p:nvSpPr>
            <p:spPr bwMode="ltGray">
              <a:xfrm>
                <a:off x="1595" y="2"/>
                <a:ext cx="214" cy="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181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182"/>
              <p:cNvSpPr>
                <a:spLocks/>
              </p:cNvSpPr>
              <p:nvPr/>
            </p:nvSpPr>
            <p:spPr bwMode="ltGray">
              <a:xfrm>
                <a:off x="1964" y="2"/>
                <a:ext cx="175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8" name="Freeform 183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9" name="Freeform 184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0" name="Freeform 185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1" name="Freeform 186"/>
              <p:cNvSpPr>
                <a:spLocks/>
              </p:cNvSpPr>
              <p:nvPr/>
            </p:nvSpPr>
            <p:spPr bwMode="ltGray">
              <a:xfrm>
                <a:off x="3680" y="71"/>
                <a:ext cx="722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" name="Freeform 187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188"/>
              <p:cNvSpPr>
                <a:spLocks/>
              </p:cNvSpPr>
              <p:nvPr/>
            </p:nvSpPr>
            <p:spPr bwMode="ltGray">
              <a:xfrm>
                <a:off x="4602" y="2"/>
                <a:ext cx="264" cy="115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189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190"/>
              <p:cNvSpPr>
                <a:spLocks/>
              </p:cNvSpPr>
              <p:nvPr/>
            </p:nvSpPr>
            <p:spPr bwMode="ltGray">
              <a:xfrm>
                <a:off x="5074" y="2"/>
                <a:ext cx="203" cy="83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191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192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193"/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9" name="Freeform 194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195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36007" name="Rectangle 16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6008" name="Rectangle 1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194" name="Rectangle 16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5" name="Rectangle 1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6" name="Rectangle 1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5F0D8-8102-4383-BD76-C3BF7BCD6A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07165-49DB-4349-AC00-FE7F7B0B59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B3370-78A4-44EB-B4D9-9B71FF73BA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48662-C091-41F5-B44E-C484264666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6208C-2804-4690-9CB0-FDC650D250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0EC5F-30E7-4550-BCAE-F61DD0EB40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1B227-D263-46DE-877D-EFBF24885A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17946-72A9-4225-BF27-F4EDE569F5A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D1CAF-00FD-4CAC-8805-283394829C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C8FF-8F2F-45DD-848D-78414EB64E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744F5-58D9-4F41-B6F9-E7DB892624A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1057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22532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3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4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5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58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22537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9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0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3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22546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7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8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9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64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22551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2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3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4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9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22560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1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2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3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64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5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78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22573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4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5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6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79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22578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9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0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1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80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22583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4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5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6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9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0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1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2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3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4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89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22596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7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8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9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00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1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2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3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4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5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7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8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9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0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1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2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3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4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5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6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7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8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9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0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1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2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3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4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5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6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7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18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22629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0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1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2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33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4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5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6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7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8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25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2264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6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22645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6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7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8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7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22650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1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2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3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8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22655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6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7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8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59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0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1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2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3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4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5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6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7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8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9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0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1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2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3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4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45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22676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7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8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9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80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1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2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3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4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5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52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22687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8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9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90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91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2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3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4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172"/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22701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2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4" name="Group 195"/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22703" name="Freeform 175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4" name="Freeform 176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5" name="Freeform 177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6" name="Freeform 178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7" name="Freeform 179"/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8" name="Freeform 180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9" name="Freeform 181"/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0" name="Freeform 182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1" name="Freeform 183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2" name="Freeform 184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3" name="Freeform 185"/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4" name="Freeform 186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5" name="Freeform 187"/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6" name="Freeform 188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7" name="Freeform 189"/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8" name="Freeform 190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9" name="Freeform 191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92"/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22721" name="Freeform 193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22" name="Freeform 194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Rectangle 16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Ana başlık stilini düzenlemek için tıklatın</a:t>
            </a:r>
          </a:p>
        </p:txBody>
      </p:sp>
      <p:sp>
        <p:nvSpPr>
          <p:cNvPr id="1028" name="Rectangle 1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22697" name="Rectangle 1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8" name="Rectangle 1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C14EE11B-5F4B-43D2-A936-C0A278F614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468" y="2492896"/>
            <a:ext cx="8785225" cy="1143000"/>
          </a:xfrm>
        </p:spPr>
        <p:txBody>
          <a:bodyPr/>
          <a:lstStyle/>
          <a:p>
            <a:pPr eaLnBrk="1" hangingPunct="1"/>
            <a:r>
              <a:rPr lang="tr-TR" sz="3600" b="1" dirty="0">
                <a:solidFill>
                  <a:srgbClr val="00B050"/>
                </a:solidFill>
                <a:latin typeface="Comic Sans MS" pitchFamily="66" charset="0"/>
              </a:rPr>
              <a:t>ÇOCUKLUK DÖNEMİNDE YARATICILIK VE SANAT EĞİTİMİ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692275" y="549275"/>
            <a:ext cx="6264275" cy="1143000"/>
          </a:xfrm>
        </p:spPr>
        <p:txBody>
          <a:bodyPr/>
          <a:lstStyle/>
          <a:p>
            <a:r>
              <a:rPr lang="tr-TR" sz="4000" b="1">
                <a:solidFill>
                  <a:srgbClr val="CC0000"/>
                </a:solidFill>
              </a:rPr>
              <a:t>Çocuklarda Resmin </a:t>
            </a:r>
            <a:br>
              <a:rPr lang="tr-TR" sz="4000" b="1">
                <a:solidFill>
                  <a:srgbClr val="CC0000"/>
                </a:solidFill>
              </a:rPr>
            </a:br>
            <a:r>
              <a:rPr lang="tr-TR" sz="4000" b="1">
                <a:solidFill>
                  <a:srgbClr val="CC0000"/>
                </a:solidFill>
              </a:rPr>
              <a:t>Gelişim Aşamaları</a:t>
            </a:r>
            <a:r>
              <a:rPr lang="tr-TR" sz="4000"/>
              <a:t> 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2060575"/>
            <a:ext cx="7067550" cy="3916363"/>
          </a:xfrm>
        </p:spPr>
        <p:txBody>
          <a:bodyPr/>
          <a:lstStyle/>
          <a:p>
            <a:r>
              <a:rPr lang="tr-TR" b="1"/>
              <a:t>Karalama aşaması (1-2 yaş)</a:t>
            </a:r>
          </a:p>
          <a:p>
            <a:r>
              <a:rPr lang="tr-TR" b="1"/>
              <a:t>Temel formlar aşaması (3-4 yaş) </a:t>
            </a:r>
          </a:p>
          <a:p>
            <a:r>
              <a:rPr lang="tr-TR" b="1"/>
              <a:t>Şema öncesi aşama (4-7 yaş)</a:t>
            </a:r>
          </a:p>
          <a:p>
            <a:r>
              <a:rPr lang="tr-TR" b="1"/>
              <a:t>Şematik aşama (7-9 yaş) </a:t>
            </a:r>
          </a:p>
          <a:p>
            <a:r>
              <a:rPr lang="tr-TR" b="1"/>
              <a:t>Gerçekçilik aşaması (9-12 yaş) </a:t>
            </a:r>
          </a:p>
          <a:p>
            <a:r>
              <a:rPr lang="tr-TR" b="1"/>
              <a:t>Mantık aşaması (13 yaş ve üzeri)</a:t>
            </a:r>
            <a:r>
              <a:rPr lang="tr-TR"/>
              <a:t> </a:t>
            </a:r>
          </a:p>
        </p:txBody>
      </p:sp>
      <p:pic>
        <p:nvPicPr>
          <p:cNvPr id="51204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260350"/>
            <a:ext cx="1152525" cy="1116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6140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333375"/>
            <a:ext cx="7067550" cy="1138238"/>
          </a:xfrm>
        </p:spPr>
        <p:txBody>
          <a:bodyPr/>
          <a:lstStyle/>
          <a:p>
            <a:br>
              <a:rPr lang="tr-TR" sz="4000" b="1" dirty="0">
                <a:solidFill>
                  <a:srgbClr val="FF0000"/>
                </a:solidFill>
              </a:rPr>
            </a:br>
            <a:r>
              <a:rPr lang="tr-TR" sz="4000" b="1" dirty="0">
                <a:solidFill>
                  <a:srgbClr val="CC0000"/>
                </a:solidFill>
              </a:rPr>
              <a:t>Karalama aşaması (1-2 yaş)</a:t>
            </a:r>
            <a:br>
              <a:rPr lang="tr-TR" sz="4000" b="1" dirty="0">
                <a:solidFill>
                  <a:srgbClr val="CC0000"/>
                </a:solidFill>
              </a:rPr>
            </a:br>
            <a:endParaRPr lang="tr-TR" sz="4000" b="1" dirty="0">
              <a:solidFill>
                <a:srgbClr val="CC0000"/>
              </a:solidFill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916832"/>
            <a:ext cx="8316416" cy="4093890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buNone/>
            </a:pPr>
            <a:r>
              <a:rPr lang="tr-TR" sz="4000" dirty="0"/>
              <a:t>Bu aşamada çocuklar karalama yapmaktan çok hoşlanır. Çizgiler </a:t>
            </a:r>
            <a:r>
              <a:rPr lang="tr-TR" sz="4000" dirty="0" err="1"/>
              <a:t>gelişigüzeldir.Geniş</a:t>
            </a:r>
            <a:r>
              <a:rPr lang="tr-TR" sz="4000" dirty="0"/>
              <a:t> kol hareketleri ile çizim yaparlar. </a:t>
            </a:r>
          </a:p>
        </p:txBody>
      </p:sp>
      <p:pic>
        <p:nvPicPr>
          <p:cNvPr id="50180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260350"/>
            <a:ext cx="1152525" cy="1116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13931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274638"/>
            <a:ext cx="7427912" cy="1143000"/>
          </a:xfrm>
        </p:spPr>
        <p:txBody>
          <a:bodyPr/>
          <a:lstStyle/>
          <a:p>
            <a:r>
              <a:rPr lang="tr-TR" sz="3600" b="1">
                <a:solidFill>
                  <a:srgbClr val="CC0000"/>
                </a:solidFill>
              </a:rPr>
              <a:t>Temel formlar aşaması (3-4 yaş)</a:t>
            </a:r>
            <a:r>
              <a:rPr lang="tr-TR" sz="4000"/>
              <a:t> 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12875"/>
            <a:ext cx="8507413" cy="3384550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/>
              <a:t>   Birtakım şekilleri tekrarlamaya ve sıklıkla bütün bir sayfayı benzer formlar ile doldurmaya başlarlar. Bu dönemde çocuklar araçların kontrolünü sağlamaya başladıkça, temel formlar ve çizgiler üretmeye başlarlar. </a:t>
            </a:r>
          </a:p>
          <a:p>
            <a:pPr algn="just">
              <a:buFontTx/>
              <a:buNone/>
            </a:pPr>
            <a:r>
              <a:rPr lang="tr-TR"/>
              <a:t>   </a:t>
            </a:r>
          </a:p>
        </p:txBody>
      </p:sp>
      <p:pic>
        <p:nvPicPr>
          <p:cNvPr id="63492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008062" cy="9763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62053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713" y="274638"/>
            <a:ext cx="6923087" cy="1143000"/>
          </a:xfrm>
        </p:spPr>
        <p:txBody>
          <a:bodyPr/>
          <a:lstStyle/>
          <a:p>
            <a:r>
              <a:rPr lang="tr-TR" sz="3600" b="1">
                <a:solidFill>
                  <a:srgbClr val="CC0000"/>
                </a:solidFill>
              </a:rPr>
              <a:t>Şema öncesi aşama</a:t>
            </a:r>
            <a:r>
              <a:rPr lang="tr-TR" sz="3600">
                <a:solidFill>
                  <a:srgbClr val="CC0000"/>
                </a:solidFill>
              </a:rPr>
              <a:t> </a:t>
            </a:r>
            <a:r>
              <a:rPr lang="tr-TR" sz="3600" b="1">
                <a:solidFill>
                  <a:srgbClr val="CC0000"/>
                </a:solidFill>
              </a:rPr>
              <a:t>(4-7 yaş)</a:t>
            </a:r>
            <a:r>
              <a:rPr lang="tr-TR" sz="4000"/>
              <a:t>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4" y="1628775"/>
            <a:ext cx="7354714" cy="4525963"/>
          </a:xfrm>
        </p:spPr>
        <p:txBody>
          <a:bodyPr/>
          <a:lstStyle/>
          <a:p>
            <a:pPr marL="0" indent="0" algn="just">
              <a:lnSpc>
                <a:spcPct val="80000"/>
              </a:lnSpc>
              <a:buNone/>
            </a:pPr>
            <a:r>
              <a:rPr lang="tr-TR" sz="2800" dirty="0"/>
              <a:t>Çocuklar kendi dünyalarındaki nesneleri ve canlıları temsil edecek semboller kullanmaya başlarlar. Genellikle, bu aşamada kullanılan ilk sembol yuvarlak bir kafadan ve çizgi şeklindeki bacaklardan oluşan bir insandır. </a:t>
            </a:r>
          </a:p>
        </p:txBody>
      </p:sp>
      <p:pic>
        <p:nvPicPr>
          <p:cNvPr id="58372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33375"/>
            <a:ext cx="1008063" cy="9763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9947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260350"/>
            <a:ext cx="7138987" cy="1143000"/>
          </a:xfrm>
        </p:spPr>
        <p:txBody>
          <a:bodyPr/>
          <a:lstStyle/>
          <a:p>
            <a:r>
              <a:rPr lang="tr-TR" sz="4000" b="1" dirty="0">
                <a:solidFill>
                  <a:srgbClr val="CC0000"/>
                </a:solidFill>
              </a:rPr>
              <a:t>Şematik aşama</a:t>
            </a:r>
            <a:r>
              <a:rPr lang="tr-TR" sz="4000" dirty="0">
                <a:solidFill>
                  <a:srgbClr val="CC0000"/>
                </a:solidFill>
              </a:rPr>
              <a:t> </a:t>
            </a:r>
            <a:r>
              <a:rPr lang="tr-TR" sz="4000" b="1" dirty="0">
                <a:solidFill>
                  <a:srgbClr val="CC0000"/>
                </a:solidFill>
              </a:rPr>
              <a:t>(7-9 yaş)</a:t>
            </a:r>
            <a:r>
              <a:rPr lang="tr-TR" dirty="0"/>
              <a:t>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229600" cy="4886325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/>
              <a:t>Bu aşamada, çocuklar semboller geliştirmeye devam ederler, ancak kullandıkları semboller daha gelişmiş düzeydedir. </a:t>
            </a:r>
          </a:p>
        </p:txBody>
      </p:sp>
      <p:pic>
        <p:nvPicPr>
          <p:cNvPr id="55300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88913"/>
            <a:ext cx="1008063" cy="9763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2148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274638"/>
            <a:ext cx="7067550" cy="1143000"/>
          </a:xfrm>
        </p:spPr>
        <p:txBody>
          <a:bodyPr/>
          <a:lstStyle/>
          <a:p>
            <a:r>
              <a:rPr lang="tr-TR" sz="3600" b="1">
                <a:solidFill>
                  <a:srgbClr val="CC0000"/>
                </a:solidFill>
              </a:rPr>
              <a:t>Gerçekçilik aşaması (9-12 yaş)</a:t>
            </a:r>
            <a:r>
              <a:rPr lang="tr-TR" sz="4000"/>
              <a:t> 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132856"/>
            <a:ext cx="8229600" cy="3313113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/>
              <a:t>Bu aşamada çocuklar, resimlerinde gerçekçiliğe daha çok önem vermeye başlamakta, resimlerinin gerçekmiş gibi veya bir fotoğraf gibi görünmesini istemekte, boyut, oran, konumlandırma, şekil, renk ve perspektif ile ilgilenmektedir. </a:t>
            </a:r>
          </a:p>
        </p:txBody>
      </p:sp>
      <p:pic>
        <p:nvPicPr>
          <p:cNvPr id="67589" name="Picture 5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333375"/>
            <a:ext cx="1008062" cy="9763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5902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260350"/>
            <a:ext cx="7366000" cy="1143000"/>
          </a:xfrm>
        </p:spPr>
        <p:txBody>
          <a:bodyPr/>
          <a:lstStyle/>
          <a:p>
            <a:r>
              <a:rPr lang="tr-TR" sz="3600" b="1">
                <a:solidFill>
                  <a:srgbClr val="CC0000"/>
                </a:solidFill>
              </a:rPr>
              <a:t>Mantık aşaması (13 yaş ve üzeri)</a:t>
            </a:r>
            <a:r>
              <a:rPr lang="tr-TR" sz="4000"/>
              <a:t>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8642350" cy="5183187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buNone/>
            </a:pPr>
            <a:r>
              <a:rPr lang="tr-TR" dirty="0"/>
              <a:t>Ergenliğin başlangıcına rastlayan bu dönemde çocukların çevrelerindeki olayların farkında oldukları dikkati çekmektedir. Çocuk ya da ergen bu dönemde yakın çevresinde gördüğü objelerin orantılarını, boyutlarını, derinliklerini çizgilerine yansıtmaya çalışmaktadır</a:t>
            </a:r>
          </a:p>
        </p:txBody>
      </p:sp>
      <p:pic>
        <p:nvPicPr>
          <p:cNvPr id="64516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260350"/>
            <a:ext cx="1008063" cy="9763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73635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20F15F-8B53-4857-877E-6BC628698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5E7F20-62BE-4D96-B7A1-69BE192D6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600" dirty="0"/>
              <a:t>Argun, Y. (2004). Okul Öncesi Dönemde Yaratıcılık Ve Eğitimi. Ankara: Anı Yayınları.</a:t>
            </a:r>
          </a:p>
          <a:p>
            <a:r>
              <a:rPr lang="tr-TR" sz="1600" dirty="0" err="1"/>
              <a:t>Artut</a:t>
            </a:r>
            <a:r>
              <a:rPr lang="tr-TR" sz="1600" dirty="0"/>
              <a:t>, K. (2002). Sanat Eğitimi Kuramları ve Yöntemleri, Ankara: Anı Yayıncılık.</a:t>
            </a:r>
          </a:p>
          <a:p>
            <a:r>
              <a:rPr lang="tr-TR" sz="1600" dirty="0" err="1"/>
              <a:t>Artut</a:t>
            </a:r>
            <a:r>
              <a:rPr lang="tr-TR" sz="1600" dirty="0"/>
              <a:t>, K. (2010). Okul öncesinde resim eğitimi. Anı Yayıncılık.</a:t>
            </a:r>
          </a:p>
          <a:p>
            <a:r>
              <a:rPr lang="tr-TR" sz="1600" dirty="0" err="1"/>
              <a:t>Gizir</a:t>
            </a:r>
            <a:r>
              <a:rPr lang="tr-TR" sz="1600" dirty="0"/>
              <a:t>, Z. ve Köksal Akyol, A. (2013).  Yaratıcılık ve Geliştirilmesi. N. Aral, Deniz, Ü. ve A. Kan (Ed.),  Öğretmenlik Alan Bilgisi-Okul Öncesi Öğretmenliği, s.209-244, Ankara: Alan Bilgisi Yayınları.</a:t>
            </a:r>
          </a:p>
          <a:p>
            <a:r>
              <a:rPr lang="tr-TR" sz="1600" dirty="0"/>
              <a:t>Güleryüz, H. (2001). Eğitim Programlarının Dili Ve Yaratıcı Öğrenme. Ankara: </a:t>
            </a:r>
            <a:r>
              <a:rPr lang="tr-TR" sz="1600" dirty="0" err="1"/>
              <a:t>Pegem</a:t>
            </a:r>
            <a:r>
              <a:rPr lang="tr-TR" sz="1600" dirty="0"/>
              <a:t> A Yayıncılık.</a:t>
            </a:r>
          </a:p>
          <a:p>
            <a:r>
              <a:rPr lang="tr-TR" sz="1600" dirty="0" err="1"/>
              <a:t>Kehnemuyi</a:t>
            </a:r>
            <a:r>
              <a:rPr lang="tr-TR" sz="1600" dirty="0"/>
              <a:t>, Z. (2006). Çocuğun görsel sanat eğitimi. Yapı kredi yayınları.</a:t>
            </a:r>
          </a:p>
          <a:p>
            <a:r>
              <a:rPr lang="tr-TR" sz="1600" dirty="0"/>
              <a:t>Köksal Akyol, A. (2011).  Yaratıcılık ve Drama. İlköğretimde Drama (Ed. A. Köksal Akyol), 99-116,             İstanbul: Kriter Yayınları.</a:t>
            </a:r>
          </a:p>
          <a:p>
            <a:r>
              <a:rPr lang="tr-TR" sz="1600" dirty="0"/>
              <a:t>Sungur, N. (1997). Yaratıcı Düşünce (2. baskı). İstanbul: Evrim Yayınevi. </a:t>
            </a:r>
          </a:p>
          <a:p>
            <a:r>
              <a:rPr lang="tr-TR" sz="1600" dirty="0"/>
              <a:t>Yavuzer, H. (2003). Resimleriyle çocuk, resimleriyle çocuğu tanıma (10. Basım). İstanbul: Remzi Kitabevi.</a:t>
            </a:r>
          </a:p>
          <a:p>
            <a:r>
              <a:rPr lang="tr-TR" sz="1600" dirty="0"/>
              <a:t>Yılmaz, M. (2005). Görsel sanatlar eğitiminde uygulamalar:(175 uygulama biçimi ile). Gündüz Eğitim ve Yayıncılık.</a:t>
            </a:r>
          </a:p>
          <a:p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669443308"/>
      </p:ext>
    </p:extLst>
  </p:cSld>
  <p:clrMapOvr>
    <a:masterClrMapping/>
  </p:clrMapOvr>
</p:sld>
</file>

<file path=ppt/theme/theme1.xml><?xml version="1.0" encoding="utf-8"?>
<a:theme xmlns:a="http://schemas.openxmlformats.org/drawingml/2006/main" name="Şiirsel tasarım şablonu">
  <a:themeElements>
    <a:clrScheme name="Şiirsel tasarım şablonu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Şiirsel tasarım şablo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Şiirsel tasarım şablonu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Şiirsel tasarım şablonu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Şiirsel tasarım şablonu</Template>
  <TotalTime>1068</TotalTime>
  <Words>487</Words>
  <Application>Microsoft Office PowerPoint</Application>
  <PresentationFormat>Ekran Gösterisi (4:3)</PresentationFormat>
  <Paragraphs>32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Comic Sans MS</vt:lpstr>
      <vt:lpstr>Times New Roman</vt:lpstr>
      <vt:lpstr>Şiirsel tasarım şablonu</vt:lpstr>
      <vt:lpstr>ÇOCUKLUK DÖNEMİNDE YARATICILIK VE SANAT EĞİTİMİ</vt:lpstr>
      <vt:lpstr>Çocuklarda Resmin  Gelişim Aşamaları </vt:lpstr>
      <vt:lpstr> Karalama aşaması (1-2 yaş) </vt:lpstr>
      <vt:lpstr>Temel formlar aşaması (3-4 yaş) </vt:lpstr>
      <vt:lpstr>Şema öncesi aşama (4-7 yaş) </vt:lpstr>
      <vt:lpstr>Şematik aşama (7-9 yaş) </vt:lpstr>
      <vt:lpstr>Gerçekçilik aşaması (9-12 yaş) </vt:lpstr>
      <vt:lpstr>Mantık aşaması (13 yaş ve üzeri)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Emin Demir</cp:lastModifiedBy>
  <cp:revision>51</cp:revision>
  <dcterms:created xsi:type="dcterms:W3CDTF">2009-04-17T20:58:37Z</dcterms:created>
  <dcterms:modified xsi:type="dcterms:W3CDTF">2020-05-04T20:53:01Z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TC010690541055</vt:lpwstr>
  </property>
</Properties>
</file>