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2"/>
  </p:notesMasterIdLst>
  <p:handoutMasterIdLst>
    <p:handoutMasterId r:id="rId33"/>
  </p:handoutMasterIdLst>
  <p:sldIdLst>
    <p:sldId id="459" r:id="rId2"/>
    <p:sldId id="454" r:id="rId3"/>
    <p:sldId id="455" r:id="rId4"/>
    <p:sldId id="517" r:id="rId5"/>
    <p:sldId id="492" r:id="rId6"/>
    <p:sldId id="493" r:id="rId7"/>
    <p:sldId id="494" r:id="rId8"/>
    <p:sldId id="495" r:id="rId9"/>
    <p:sldId id="496" r:id="rId10"/>
    <p:sldId id="502" r:id="rId11"/>
    <p:sldId id="498" r:id="rId12"/>
    <p:sldId id="499" r:id="rId13"/>
    <p:sldId id="500" r:id="rId14"/>
    <p:sldId id="483" r:id="rId15"/>
    <p:sldId id="501" r:id="rId16"/>
    <p:sldId id="486" r:id="rId17"/>
    <p:sldId id="461" r:id="rId18"/>
    <p:sldId id="510" r:id="rId19"/>
    <p:sldId id="503" r:id="rId20"/>
    <p:sldId id="504" r:id="rId21"/>
    <p:sldId id="505" r:id="rId22"/>
    <p:sldId id="506" r:id="rId23"/>
    <p:sldId id="513" r:id="rId24"/>
    <p:sldId id="511" r:id="rId25"/>
    <p:sldId id="512" r:id="rId26"/>
    <p:sldId id="515" r:id="rId27"/>
    <p:sldId id="516" r:id="rId28"/>
    <p:sldId id="518" r:id="rId29"/>
    <p:sldId id="488" r:id="rId30"/>
    <p:sldId id="507" r:id="rId3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18.10.2020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18.10.2020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E01BA9A-A2C0-4088-922B-6602FC850014}" type="slidenum">
              <a:rPr lang="tr-TR" smtClean="0"/>
              <a:t>22</a:t>
            </a:fld>
            <a:endParaRPr lang="tr-TR"/>
          </a:p>
        </p:txBody>
      </p:sp>
    </p:spTree>
    <p:extLst>
      <p:ext uri="{BB962C8B-B14F-4D97-AF65-F5344CB8AC3E}">
        <p14:creationId xmlns:p14="http://schemas.microsoft.com/office/powerpoint/2010/main" val="123205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10/18/2020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10/18/2020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10/18/2020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10/18/2020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10/18/2020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10/18/2020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10/18/2020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10/18/2020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10/18/2020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10/18/2020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10/18/2020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10/18/2020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4028177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699247" y="2248347"/>
            <a:ext cx="7745505" cy="4130682"/>
          </a:xfrm>
        </p:spPr>
        <p:txBody>
          <a:bodyPr>
            <a:normAutofit fontScale="85000" lnSpcReduction="20000"/>
          </a:bodyPr>
          <a:lstStyle/>
          <a:p>
            <a:r>
              <a:rPr lang="tr-TR" dirty="0"/>
              <a:t>Ömer b. </a:t>
            </a:r>
            <a:r>
              <a:rPr lang="tr-TR" dirty="0" err="1"/>
              <a:t>Hattab</a:t>
            </a:r>
            <a:r>
              <a:rPr lang="tr-TR" dirty="0"/>
              <a:t> (ö. 23/644)</a:t>
            </a:r>
          </a:p>
          <a:p>
            <a:r>
              <a:rPr lang="tr-TR" dirty="0" err="1"/>
              <a:t>Ubey</a:t>
            </a:r>
            <a:r>
              <a:rPr lang="tr-TR" dirty="0"/>
              <a:t> b. </a:t>
            </a:r>
            <a:r>
              <a:rPr lang="tr-TR" dirty="0" err="1"/>
              <a:t>Ka‘b</a:t>
            </a:r>
            <a:r>
              <a:rPr lang="tr-TR" dirty="0"/>
              <a:t> (ö. 30/650)</a:t>
            </a:r>
          </a:p>
          <a:p>
            <a:r>
              <a:rPr lang="tr-TR" dirty="0"/>
              <a:t>Abdullah b. </a:t>
            </a:r>
            <a:r>
              <a:rPr lang="tr-TR" dirty="0" err="1"/>
              <a:t>Mesud</a:t>
            </a:r>
            <a:r>
              <a:rPr lang="tr-TR" dirty="0"/>
              <a:t> (</a:t>
            </a:r>
            <a:r>
              <a:rPr lang="tr-TR" dirty="0" err="1" smtClean="0"/>
              <a:t>İbn</a:t>
            </a:r>
            <a:r>
              <a:rPr lang="tr-TR" dirty="0" smtClean="0"/>
              <a:t> </a:t>
            </a:r>
            <a:r>
              <a:rPr lang="tr-TR" dirty="0" err="1"/>
              <a:t>Mesud</a:t>
            </a:r>
            <a:r>
              <a:rPr lang="tr-TR" dirty="0"/>
              <a:t>) (ö. 32/652)</a:t>
            </a:r>
          </a:p>
          <a:p>
            <a:r>
              <a:rPr lang="tr-TR" dirty="0"/>
              <a:t>Ali b. </a:t>
            </a:r>
            <a:r>
              <a:rPr lang="tr-TR" dirty="0" err="1"/>
              <a:t>Ebî</a:t>
            </a:r>
            <a:r>
              <a:rPr lang="tr-TR" dirty="0"/>
              <a:t> </a:t>
            </a:r>
            <a:r>
              <a:rPr lang="tr-TR" dirty="0" err="1"/>
              <a:t>Tâlib</a:t>
            </a:r>
            <a:r>
              <a:rPr lang="tr-TR" dirty="0"/>
              <a:t> (ö. 40/661)</a:t>
            </a:r>
          </a:p>
          <a:p>
            <a:r>
              <a:rPr lang="tr-TR" dirty="0" err="1"/>
              <a:t>Ebû</a:t>
            </a:r>
            <a:r>
              <a:rPr lang="tr-TR" dirty="0"/>
              <a:t> Mûsâ el-</a:t>
            </a:r>
            <a:r>
              <a:rPr lang="tr-TR" dirty="0" err="1"/>
              <a:t>Eş‘ârî</a:t>
            </a:r>
            <a:r>
              <a:rPr lang="tr-TR" dirty="0"/>
              <a:t> (ö. 44/664)</a:t>
            </a:r>
          </a:p>
          <a:p>
            <a:r>
              <a:rPr lang="tr-TR" dirty="0" err="1"/>
              <a:t>Zeyd</a:t>
            </a:r>
            <a:r>
              <a:rPr lang="tr-TR" dirty="0"/>
              <a:t> b. </a:t>
            </a:r>
            <a:r>
              <a:rPr lang="tr-TR" dirty="0" err="1"/>
              <a:t>Sâbit</a:t>
            </a:r>
            <a:r>
              <a:rPr lang="tr-TR" dirty="0"/>
              <a:t> (ö. 45/665)</a:t>
            </a:r>
          </a:p>
          <a:p>
            <a:r>
              <a:rPr lang="tr-TR" dirty="0" err="1"/>
              <a:t>Aişe</a:t>
            </a:r>
            <a:r>
              <a:rPr lang="tr-TR" dirty="0"/>
              <a:t> </a:t>
            </a:r>
            <a:r>
              <a:rPr lang="tr-TR" dirty="0" err="1"/>
              <a:t>binti</a:t>
            </a:r>
            <a:r>
              <a:rPr lang="tr-TR" dirty="0"/>
              <a:t> </a:t>
            </a:r>
            <a:r>
              <a:rPr lang="tr-TR" dirty="0" err="1"/>
              <a:t>Ebi</a:t>
            </a:r>
            <a:r>
              <a:rPr lang="tr-TR" dirty="0"/>
              <a:t> </a:t>
            </a:r>
            <a:r>
              <a:rPr lang="tr-TR" dirty="0" err="1"/>
              <a:t>Bekr</a:t>
            </a:r>
            <a:r>
              <a:rPr lang="tr-TR" dirty="0"/>
              <a:t> (ö. 57/677)</a:t>
            </a:r>
          </a:p>
          <a:p>
            <a:r>
              <a:rPr lang="tr-TR" dirty="0"/>
              <a:t>Ebu </a:t>
            </a:r>
            <a:r>
              <a:rPr lang="tr-TR" dirty="0" err="1"/>
              <a:t>Hureyre</a:t>
            </a:r>
            <a:r>
              <a:rPr lang="tr-TR" dirty="0"/>
              <a:t> (ö. 57/677)</a:t>
            </a:r>
          </a:p>
          <a:p>
            <a:r>
              <a:rPr lang="tr-TR" dirty="0"/>
              <a:t>Abdullah b. Abbas (</a:t>
            </a:r>
            <a:r>
              <a:rPr lang="tr-TR" dirty="0" err="1" smtClean="0"/>
              <a:t>İbn</a:t>
            </a:r>
            <a:r>
              <a:rPr lang="tr-TR" dirty="0" smtClean="0"/>
              <a:t> </a:t>
            </a:r>
            <a:r>
              <a:rPr lang="tr-TR" dirty="0"/>
              <a:t>Abbas) (ö. 68/687)</a:t>
            </a:r>
          </a:p>
          <a:p>
            <a:r>
              <a:rPr lang="tr-TR" dirty="0"/>
              <a:t>Abdullah b. </a:t>
            </a:r>
            <a:r>
              <a:rPr lang="tr-TR" dirty="0" err="1"/>
              <a:t>Zübeyr</a:t>
            </a:r>
            <a:r>
              <a:rPr lang="tr-TR" dirty="0"/>
              <a:t> (ö. 73/692)</a:t>
            </a:r>
          </a:p>
          <a:p>
            <a:r>
              <a:rPr lang="tr-TR" dirty="0"/>
              <a:t>Abdullah b. Ömer </a:t>
            </a:r>
            <a:r>
              <a:rPr lang="tr-TR" dirty="0" smtClean="0"/>
              <a:t>(</a:t>
            </a:r>
            <a:r>
              <a:rPr lang="tr-TR" dirty="0" err="1" smtClean="0"/>
              <a:t>İbn</a:t>
            </a:r>
            <a:r>
              <a:rPr lang="tr-TR" dirty="0" smtClean="0"/>
              <a:t> Ömer) (ö.73/692)</a:t>
            </a:r>
          </a:p>
          <a:p>
            <a:r>
              <a:rPr lang="tr-TR" dirty="0" smtClean="0"/>
              <a:t>Cabir </a:t>
            </a:r>
            <a:r>
              <a:rPr lang="tr-TR" dirty="0"/>
              <a:t>b. Abdullah (ö. 74/693)</a:t>
            </a:r>
          </a:p>
          <a:p>
            <a:r>
              <a:rPr lang="tr-TR" dirty="0"/>
              <a:t>Enes b. Malik (ö. 91/710</a:t>
            </a:r>
            <a:r>
              <a:rPr lang="tr-TR" dirty="0" smtClean="0"/>
              <a:t>)</a:t>
            </a:r>
            <a:endParaRPr lang="tr-TR" dirty="0"/>
          </a:p>
          <a:p>
            <a:endParaRPr lang="tr-TR" dirty="0"/>
          </a:p>
        </p:txBody>
      </p:sp>
      <p:sp>
        <p:nvSpPr>
          <p:cNvPr id="2" name="Başlık 1"/>
          <p:cNvSpPr>
            <a:spLocks noGrp="1"/>
          </p:cNvSpPr>
          <p:nvPr>
            <p:ph type="title"/>
          </p:nvPr>
        </p:nvSpPr>
        <p:spPr/>
        <p:txBody>
          <a:bodyPr/>
          <a:lstStyle/>
          <a:p>
            <a:r>
              <a:rPr lang="ar-SA" sz="4400" dirty="0"/>
              <a:t>من اشتهر من الصحابة بالتفسير</a:t>
            </a:r>
            <a:endParaRPr lang="tr-TR" sz="4400" dirty="0"/>
          </a:p>
        </p:txBody>
      </p:sp>
    </p:spTree>
    <p:extLst>
      <p:ext uri="{BB962C8B-B14F-4D97-AF65-F5344CB8AC3E}">
        <p14:creationId xmlns:p14="http://schemas.microsoft.com/office/powerpoint/2010/main" val="3384405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96982" y="872836"/>
            <a:ext cx="8936182" cy="5888183"/>
          </a:xfrm>
        </p:spPr>
        <p:txBody>
          <a:bodyPr>
            <a:normAutofit/>
          </a:bodyPr>
          <a:lstStyle/>
          <a:p>
            <a:pPr marL="0" indent="0" algn="r">
              <a:buNone/>
            </a:pPr>
            <a:r>
              <a:rPr lang="ar-SA" b="1" dirty="0" smtClean="0">
                <a:solidFill>
                  <a:srgbClr val="00B0F0"/>
                </a:solidFill>
              </a:rPr>
              <a:t>1- </a:t>
            </a:r>
            <a:r>
              <a:rPr lang="ar-SA" b="1" dirty="0">
                <a:solidFill>
                  <a:srgbClr val="00B0F0"/>
                </a:solidFill>
              </a:rPr>
              <a:t>أنهم شهدوا </a:t>
            </a:r>
            <a:r>
              <a:rPr lang="ar-SA" b="1" dirty="0" smtClean="0">
                <a:solidFill>
                  <a:srgbClr val="00B0F0"/>
                </a:solidFill>
              </a:rPr>
              <a:t>التنزيل </a:t>
            </a:r>
            <a:r>
              <a:rPr lang="ar-SA" b="1" dirty="0">
                <a:solidFill>
                  <a:srgbClr val="00B0F0"/>
                </a:solidFill>
              </a:rPr>
              <a:t>وعرفوا أحواله:</a:t>
            </a:r>
          </a:p>
          <a:p>
            <a:pPr marL="0" indent="0" algn="r">
              <a:buNone/>
            </a:pPr>
            <a:r>
              <a:rPr lang="ar-SA" dirty="0"/>
              <a:t>مشاهدتهم التنزيل، ومعرفة أحواله أكبر الأثر في علوّ تفسيرهم وصحته</a:t>
            </a:r>
            <a:r>
              <a:rPr lang="ar-SA" u="sng" dirty="0"/>
              <a:t>، إذ الشاهد يدرك من الفهم ما لا يدركه الغائب</a:t>
            </a:r>
            <a:r>
              <a:rPr lang="ar-SA" dirty="0"/>
              <a:t>.</a:t>
            </a:r>
            <a:endParaRPr lang="tr-TR" dirty="0"/>
          </a:p>
          <a:p>
            <a:pPr marL="0" indent="0" algn="r">
              <a:buNone/>
            </a:pPr>
            <a:r>
              <a:rPr lang="ar-SA" dirty="0"/>
              <a:t>ومعرفة أسباب النزول لازمة لمن أراد علم القرآن؛ لأن الجهل بأسباب النزول مُوقِعٌ في الشّبَه والإشكالات</a:t>
            </a:r>
            <a:endParaRPr lang="tr-TR" dirty="0"/>
          </a:p>
          <a:p>
            <a:pPr marL="0" indent="0" algn="r">
              <a:buNone/>
            </a:pPr>
            <a:r>
              <a:rPr lang="ar-SA" dirty="0" smtClean="0"/>
              <a:t>عن </a:t>
            </a:r>
            <a:r>
              <a:rPr lang="ar-SA" dirty="0"/>
              <a:t>ابن عباس رضي الله عنهما قال: (أُتيَ برجلٍ من المهاجرين الأولين وقد شرب الخمر فأمر به عمر أن يُجلد، فقال: لِمَ تجلدني؟! بيني وبينك كتاب الله، قال: وفي أيّ كتاب الله تجد أن لا أجلدك؟.</a:t>
            </a:r>
            <a:br>
              <a:rPr lang="ar-SA" dirty="0"/>
            </a:br>
            <a:r>
              <a:rPr lang="ar-SA" dirty="0"/>
              <a:t>قـال: فـإن الله تعـالى يقـول في كـتابـه: {لَيْسَ عَلَى الَذِينَ آمَنُوا وَعَمِلُوا الصَّالِحَاتِ جُنَاحٌ فِيمَا طَعِمُوا...} [المائدة: 93]، فـأنا من الذين آمنوا وعملوا الصالحات ثم اتقوا وأحسنوا؛ شهدت مع رسول الله: بدراً، وأحداً، والخندق، والمشاهد.</a:t>
            </a:r>
            <a:br>
              <a:rPr lang="ar-SA" dirty="0"/>
            </a:br>
            <a:r>
              <a:rPr lang="ar-SA" dirty="0"/>
              <a:t>فقال عمر: ألا تَرُودّن عليه؟</a:t>
            </a:r>
            <a:br>
              <a:rPr lang="ar-SA" dirty="0"/>
            </a:br>
            <a:r>
              <a:rPr lang="ar-SA" dirty="0"/>
              <a:t>فقال ابن عباس: هؤلاء الآيات نزلت عذراً للماضين، وحجّة على الباقين، عذراً للماضين؛ لأنهم لَقُوا الله قبل أن حرّم الله عليهم الخمر، وحجة على الباقين؛ لأن الله يقول: {.. إنَّمَا الخَمْرُ وَالمَيْسِرُ وَالأَنصَابُ وَالأَزْلامُ..} [المائدة: 90]. حتى بلغ الآية الأخرى</a:t>
            </a:r>
            <a:r>
              <a:rPr lang="ar-SA" dirty="0" smtClean="0"/>
              <a:t>)</a:t>
            </a:r>
            <a:endParaRPr lang="tr-TR" dirty="0"/>
          </a:p>
        </p:txBody>
      </p:sp>
      <p:sp>
        <p:nvSpPr>
          <p:cNvPr id="2" name="Başlık 1"/>
          <p:cNvSpPr>
            <a:spLocks noGrp="1"/>
          </p:cNvSpPr>
          <p:nvPr>
            <p:ph type="title"/>
          </p:nvPr>
        </p:nvSpPr>
        <p:spPr>
          <a:xfrm>
            <a:off x="688490" y="43031"/>
            <a:ext cx="7756263" cy="608133"/>
          </a:xfrm>
        </p:spPr>
        <p:txBody>
          <a:bodyPr/>
          <a:lstStyle/>
          <a:p>
            <a:r>
              <a:rPr lang="ar-SA" sz="3800" b="1" dirty="0">
                <a:solidFill>
                  <a:srgbClr val="002060"/>
                </a:solidFill>
              </a:rPr>
              <a:t>أهمية تفسير </a:t>
            </a:r>
            <a:r>
              <a:rPr lang="ar-SA" sz="3800" b="1" dirty="0" smtClean="0">
                <a:solidFill>
                  <a:srgbClr val="002060"/>
                </a:solidFill>
              </a:rPr>
              <a:t>الصحابة</a:t>
            </a:r>
            <a:endParaRPr lang="tr-TR" sz="3800" dirty="0">
              <a:solidFill>
                <a:srgbClr val="002060"/>
              </a:solidFill>
            </a:endParaRPr>
          </a:p>
        </p:txBody>
      </p:sp>
    </p:spTree>
    <p:extLst>
      <p:ext uri="{BB962C8B-B14F-4D97-AF65-F5344CB8AC3E}">
        <p14:creationId xmlns:p14="http://schemas.microsoft.com/office/powerpoint/2010/main" val="3016552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0" y="2980185"/>
            <a:ext cx="7745505" cy="3877815"/>
          </a:xfrm>
        </p:spPr>
        <p:txBody>
          <a:bodyPr>
            <a:normAutofit/>
          </a:bodyPr>
          <a:lstStyle/>
          <a:p>
            <a:endParaRPr lang="tr-TR" sz="2300" b="1" dirty="0"/>
          </a:p>
          <a:p>
            <a:pPr marL="0" indent="0" algn="r">
              <a:buNone/>
            </a:pPr>
            <a:r>
              <a:rPr lang="ar-SA" sz="3400" b="1" dirty="0" smtClean="0">
                <a:solidFill>
                  <a:srgbClr val="00B0F0"/>
                </a:solidFill>
              </a:rPr>
              <a:t>3- </a:t>
            </a:r>
            <a:r>
              <a:rPr lang="ar-SA" sz="3400" b="1" dirty="0">
                <a:solidFill>
                  <a:srgbClr val="00B0F0"/>
                </a:solidFill>
              </a:rPr>
              <a:t>أنهم أهل اللسان الذي نزل به </a:t>
            </a:r>
            <a:r>
              <a:rPr lang="ar-SA" sz="3400" b="1" dirty="0" smtClean="0">
                <a:solidFill>
                  <a:srgbClr val="00B0F0"/>
                </a:solidFill>
              </a:rPr>
              <a:t>القرآن:</a:t>
            </a:r>
            <a:endParaRPr lang="tr-TR" sz="3400" b="1" dirty="0" smtClean="0">
              <a:solidFill>
                <a:srgbClr val="00B0F0"/>
              </a:solidFill>
            </a:endParaRPr>
          </a:p>
          <a:p>
            <a:pPr marL="0" indent="0" algn="r">
              <a:buNone/>
            </a:pPr>
            <a:r>
              <a:rPr lang="ar-SA" sz="3300" dirty="0" smtClean="0"/>
              <a:t>لما كان القرآن نزل بلغتهم، فإنهم أعرف به من غيرهم وهم في مرتبة الفصاحة العربية، فلم تتغيّر ألسنتهم، ولم تنزل عن رتبتها العليا في الفصاحة، ولذا فَهُم أعرف من غيرهم في فهم الكتاب</a:t>
            </a:r>
            <a:endParaRPr lang="tr-TR" sz="3300" dirty="0" smtClean="0"/>
          </a:p>
          <a:p>
            <a:endParaRPr lang="tr-TR" dirty="0"/>
          </a:p>
        </p:txBody>
      </p:sp>
      <p:sp>
        <p:nvSpPr>
          <p:cNvPr id="2" name="Başlık 1"/>
          <p:cNvSpPr>
            <a:spLocks noGrp="1"/>
          </p:cNvSpPr>
          <p:nvPr>
            <p:ph type="title"/>
          </p:nvPr>
        </p:nvSpPr>
        <p:spPr>
          <a:xfrm>
            <a:off x="0" y="124691"/>
            <a:ext cx="8963891" cy="2855494"/>
          </a:xfrm>
        </p:spPr>
        <p:txBody>
          <a:bodyPr/>
          <a:lstStyle/>
          <a:p>
            <a:pPr algn="r"/>
            <a:r>
              <a:rPr lang="ar-SA" sz="3200" dirty="0">
                <a:solidFill>
                  <a:srgbClr val="00B0F0"/>
                </a:solidFill>
              </a:rPr>
              <a:t>2- أنهم عرفوا أحوال من نزل فيهم القرآن</a:t>
            </a:r>
            <a:r>
              <a:rPr lang="tr-TR" sz="3200" dirty="0" smtClean="0">
                <a:solidFill>
                  <a:srgbClr val="00B0F0"/>
                </a:solidFill>
              </a:rPr>
              <a:t/>
            </a:r>
            <a:br>
              <a:rPr lang="tr-TR" sz="3200" dirty="0" smtClean="0">
                <a:solidFill>
                  <a:srgbClr val="00B0F0"/>
                </a:solidFill>
              </a:rPr>
            </a:br>
            <a:r>
              <a:rPr lang="ar-SA" sz="3200" dirty="0" smtClean="0"/>
              <a:t>تفسير </a:t>
            </a:r>
            <a:r>
              <a:rPr lang="ar-SA" sz="3200" dirty="0"/>
              <a:t>قوله تعالى: {لَيْسَ عَلَيْكُمْ جُنَاحٌ أَن تَبْتَغُوا فَضْلاً مِّن رَّبِّكُمْ..} </a:t>
            </a:r>
            <a:r>
              <a:rPr lang="ar-SA" sz="2400" dirty="0"/>
              <a:t>[</a:t>
            </a:r>
            <a:r>
              <a:rPr lang="ar-SA" sz="2400" dirty="0" smtClean="0"/>
              <a:t>البقرة </a:t>
            </a:r>
            <a:r>
              <a:rPr lang="ar-SA" sz="2400" dirty="0"/>
              <a:t>198]</a:t>
            </a:r>
            <a:r>
              <a:rPr lang="ar-SA" sz="3200" dirty="0"/>
              <a:t> عن ابن عباس رضي الله عنهما قـال: (كانت عُكاظٌ ومجنّةٌ وذو المجاز أسواقاً في الجاهلية، فتأثّموا أن يَتّجِروا في المواسم، فنزلت {لَيْسَ عَلَيْكُمْ جُنَاحٌ أَن تَبْتَغوا فَضْلاً مِّن </a:t>
            </a:r>
            <a:r>
              <a:rPr lang="ar-SA" sz="3200" dirty="0" smtClean="0"/>
              <a:t>رَّبِّكُمْ..}</a:t>
            </a:r>
            <a:r>
              <a:rPr lang="ar-SA" sz="3200" dirty="0"/>
              <a:t> في </a:t>
            </a:r>
            <a:r>
              <a:rPr lang="ar-SA" sz="3200" dirty="0" smtClean="0"/>
              <a:t>مواسم الحج</a:t>
            </a:r>
            <a:endParaRPr lang="tr-TR" sz="3200" dirty="0">
              <a:solidFill>
                <a:srgbClr val="00B0F0"/>
              </a:solidFill>
            </a:endParaRPr>
          </a:p>
        </p:txBody>
      </p:sp>
    </p:spTree>
    <p:extLst>
      <p:ext uri="{BB962C8B-B14F-4D97-AF65-F5344CB8AC3E}">
        <p14:creationId xmlns:p14="http://schemas.microsoft.com/office/powerpoint/2010/main" val="1322959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1398495" y="4922728"/>
            <a:ext cx="7745505" cy="1927207"/>
          </a:xfrm>
        </p:spPr>
        <p:txBody>
          <a:bodyPr>
            <a:noAutofit/>
          </a:bodyPr>
          <a:lstStyle/>
          <a:p>
            <a:pPr marL="0" indent="0" algn="r">
              <a:buNone/>
            </a:pPr>
            <a:r>
              <a:rPr lang="ar-SA" sz="3300" u="sng" dirty="0" smtClean="0"/>
              <a:t>فهم </a:t>
            </a:r>
            <a:r>
              <a:rPr lang="ar-SA" sz="3300" u="sng" dirty="0"/>
              <a:t>أعلم الأمة بمراد الله </a:t>
            </a:r>
            <a:r>
              <a:rPr lang="ar-SA" sz="3300" u="sng" dirty="0" smtClean="0"/>
              <a:t>من </a:t>
            </a:r>
            <a:r>
              <a:rPr lang="ar-SA" sz="3300" u="sng" dirty="0"/>
              <a:t>كتابه؛ فعليهم نزل، وهم أول من خوطب به من الأمة، وقد شاهدوا تفسيره من الرسول </a:t>
            </a:r>
            <a:r>
              <a:rPr lang="ar-SA" sz="3300" u="sng" dirty="0" smtClean="0"/>
              <a:t>علماً </a:t>
            </a:r>
            <a:r>
              <a:rPr lang="ar-SA" sz="3300" u="sng" dirty="0"/>
              <a:t>وعملاً، وهم العرب الفصحاء على الحقيقة</a:t>
            </a:r>
            <a:endParaRPr lang="tr-TR" sz="3300" u="sng" dirty="0"/>
          </a:p>
        </p:txBody>
      </p:sp>
      <p:sp>
        <p:nvSpPr>
          <p:cNvPr id="2" name="Başlık 1"/>
          <p:cNvSpPr>
            <a:spLocks noGrp="1"/>
          </p:cNvSpPr>
          <p:nvPr>
            <p:ph type="title"/>
          </p:nvPr>
        </p:nvSpPr>
        <p:spPr>
          <a:xfrm>
            <a:off x="688490" y="95533"/>
            <a:ext cx="7756263" cy="3411942"/>
          </a:xfrm>
        </p:spPr>
        <p:txBody>
          <a:bodyPr/>
          <a:lstStyle/>
          <a:p>
            <a:r>
              <a:rPr lang="ar-SA" sz="3400" dirty="0">
                <a:solidFill>
                  <a:srgbClr val="00B0F0"/>
                </a:solidFill>
              </a:rPr>
              <a:t>4- حسن </a:t>
            </a:r>
            <a:r>
              <a:rPr lang="ar-SA" sz="3400" dirty="0" smtClean="0">
                <a:solidFill>
                  <a:srgbClr val="00B0F0"/>
                </a:solidFill>
              </a:rPr>
              <a:t>فهمهم</a:t>
            </a:r>
            <a:r>
              <a:rPr lang="tr-TR" sz="3400" dirty="0" smtClean="0">
                <a:solidFill>
                  <a:srgbClr val="00B0F0"/>
                </a:solidFill>
              </a:rPr>
              <a:t/>
            </a:r>
            <a:br>
              <a:rPr lang="tr-TR" sz="3400" dirty="0" smtClean="0">
                <a:solidFill>
                  <a:srgbClr val="00B0F0"/>
                </a:solidFill>
              </a:rPr>
            </a:br>
            <a:r>
              <a:rPr lang="ar-SA" sz="3300" dirty="0"/>
              <a:t>وكان مما عزّز لهم حسن الفهم: ما سبق ذكره من الأسباب التي دعت إلى الرجوع إلى تفسيرهم من: مشاهدة التنزيل، ومعرفة أحوال من نزل فيهم القرآن، وكونهم أصحاب اللسان الذي نزل به القرآن، مع ما لهم من معرفة بأحوال صاحب الشريعة صلى الله عليه وسلم، مما كان يعينهم على فهم المراد وحسن الاستنباط</a:t>
            </a:r>
            <a:endParaRPr lang="tr-TR" sz="3300" dirty="0">
              <a:solidFill>
                <a:srgbClr val="00B0F0"/>
              </a:solidFill>
            </a:endParaRPr>
          </a:p>
        </p:txBody>
      </p:sp>
    </p:spTree>
    <p:extLst>
      <p:ext uri="{BB962C8B-B14F-4D97-AF65-F5344CB8AC3E}">
        <p14:creationId xmlns:p14="http://schemas.microsoft.com/office/powerpoint/2010/main" val="1142533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95534" y="142010"/>
            <a:ext cx="8819866" cy="3188458"/>
          </a:xfrm>
        </p:spPr>
        <p:txBody>
          <a:bodyPr/>
          <a:lstStyle/>
          <a:p>
            <a:pPr marL="0" indent="0" algn="r"/>
            <a:r>
              <a:rPr lang="ar-SA" sz="3200" dirty="0">
                <a:solidFill>
                  <a:srgbClr val="00B0F0"/>
                </a:solidFill>
              </a:rPr>
              <a:t>مصادر الصحابة ومنهجهم في التفسير :</a:t>
            </a:r>
            <a:r>
              <a:rPr lang="tr-TR" sz="3300" dirty="0" smtClean="0"/>
              <a:t/>
            </a:r>
            <a:br>
              <a:rPr lang="tr-TR" sz="3300" dirty="0" smtClean="0"/>
            </a:br>
            <a:r>
              <a:rPr lang="ar-SA" sz="3000" dirty="0" smtClean="0"/>
              <a:t>-</a:t>
            </a:r>
            <a:r>
              <a:rPr lang="ar-SA" sz="3000" dirty="0"/>
              <a:t> </a:t>
            </a:r>
            <a:r>
              <a:rPr lang="ar-SA" sz="3000" dirty="0" smtClean="0"/>
              <a:t>القرآن</a:t>
            </a:r>
            <a:r>
              <a:rPr lang="ar-SA" sz="3000" dirty="0" smtClean="0">
                <a:solidFill>
                  <a:srgbClr val="00B0F0"/>
                </a:solidFill>
              </a:rPr>
              <a:t> </a:t>
            </a:r>
            <a:r>
              <a:rPr lang="ar-SA" sz="3000" dirty="0"/>
              <a:t>ا</a:t>
            </a:r>
            <a:r>
              <a:rPr lang="ar-SA" sz="3000" dirty="0" smtClean="0">
                <a:solidFill>
                  <a:srgbClr val="00B0F0"/>
                </a:solidFill>
              </a:rPr>
              <a:t>و</a:t>
            </a:r>
            <a:r>
              <a:rPr lang="ar-SA" sz="3000" dirty="0" smtClean="0"/>
              <a:t> تفسير </a:t>
            </a:r>
            <a:r>
              <a:rPr lang="ar-SA" sz="3000" dirty="0"/>
              <a:t>القرآن </a:t>
            </a:r>
            <a:r>
              <a:rPr lang="ar-SA" sz="3000" dirty="0" smtClean="0"/>
              <a:t>بالقرآن</a:t>
            </a:r>
            <a:r>
              <a:rPr lang="tr-TR" sz="3000" dirty="0" smtClean="0"/>
              <a:t>1</a:t>
            </a:r>
            <a:br>
              <a:rPr lang="tr-TR" sz="3000" dirty="0" smtClean="0"/>
            </a:br>
            <a:r>
              <a:rPr lang="ar-SA" sz="3000" dirty="0"/>
              <a:t>2- تفسير القرآن بأقوال </a:t>
            </a:r>
            <a:r>
              <a:rPr lang="ar-SA" sz="3000" dirty="0" smtClean="0"/>
              <a:t>الرسول</a:t>
            </a:r>
            <a:r>
              <a:rPr lang="tr-TR" sz="3000" dirty="0" smtClean="0"/>
              <a:t/>
            </a:r>
            <a:br>
              <a:rPr lang="tr-TR" sz="3000" dirty="0" smtClean="0"/>
            </a:br>
            <a:r>
              <a:rPr lang="ar-SA" sz="3000" dirty="0"/>
              <a:t>3- التفسير </a:t>
            </a:r>
            <a:r>
              <a:rPr lang="ar-SA" sz="3000" dirty="0" smtClean="0"/>
              <a:t>اللغوي</a:t>
            </a:r>
            <a:r>
              <a:rPr lang="tr-TR" sz="3000" dirty="0" smtClean="0"/>
              <a:t/>
            </a:r>
            <a:br>
              <a:rPr lang="tr-TR" sz="3000" dirty="0" smtClean="0"/>
            </a:br>
            <a:r>
              <a:rPr lang="ar-SA" sz="3000" dirty="0" smtClean="0"/>
              <a:t>4- </a:t>
            </a:r>
            <a:r>
              <a:rPr lang="ar-SA" sz="3000" dirty="0"/>
              <a:t>الاجتهاد والراي.</a:t>
            </a:r>
            <a:endParaRPr lang="tr-TR" sz="3000" dirty="0"/>
          </a:p>
        </p:txBody>
      </p:sp>
      <p:pic>
        <p:nvPicPr>
          <p:cNvPr id="4" name="İçerik Yer Tutucusu 12"/>
          <p:cNvPicPr>
            <a:picLocks noGrp="1"/>
          </p:cNvPicPr>
          <p:nvPr>
            <p:ph idx="1"/>
          </p:nvPr>
        </p:nvPicPr>
        <p:blipFill>
          <a:blip r:embed="rId2" cstate="print"/>
          <a:srcRect/>
          <a:stretch>
            <a:fillRect/>
          </a:stretch>
        </p:blipFill>
        <p:spPr bwMode="auto">
          <a:xfrm>
            <a:off x="0" y="3859770"/>
            <a:ext cx="9144000" cy="2132725"/>
          </a:xfrm>
          <a:prstGeom prst="rect">
            <a:avLst/>
          </a:prstGeom>
          <a:noFill/>
          <a:ln w="9525">
            <a:noFill/>
            <a:miter lim="800000"/>
            <a:headEnd/>
            <a:tailEnd/>
          </a:ln>
        </p:spPr>
      </p:pic>
    </p:spTree>
    <p:extLst>
      <p:ext uri="{BB962C8B-B14F-4D97-AF65-F5344CB8AC3E}">
        <p14:creationId xmlns:p14="http://schemas.microsoft.com/office/powerpoint/2010/main" val="3871009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074461"/>
            <a:ext cx="9143999" cy="4626590"/>
          </a:xfrm>
        </p:spPr>
        <p:txBody>
          <a:bodyPr>
            <a:noAutofit/>
          </a:bodyPr>
          <a:lstStyle/>
          <a:p>
            <a:pPr marL="0" indent="0" algn="r">
              <a:buNone/>
            </a:pPr>
            <a:r>
              <a:rPr lang="ar-SA" sz="3000" dirty="0"/>
              <a:t>قال عروة: (قلت لعائشة زوج النبي صلى الله عليه وسلم وأنا يومئذ حديث السّن أرأيتِ قول الله تبارك وتعالى: {إنَّ الصَّفَا وَالْمَرْوَةَ مِن شَعَائِرِ اللهِ فَمَنْ حَجَّ البَيْتَ أَوِ اعْتَمَرَ فَلا جُنَاحَ عَلَيْهِ أَن يَطَّوَّفَ بِهِمَا..} [البقرة: 158] فما أرى على أحدٍ شيئاً ألا يطّوف بهما.</a:t>
            </a:r>
            <a:br>
              <a:rPr lang="ar-SA" sz="3000" dirty="0"/>
            </a:br>
            <a:r>
              <a:rPr lang="ar-SA" sz="3000" dirty="0"/>
              <a:t>فقالت عائشة: كَلاّ، لو كانت كما تقول كانت: (فلا جناح عليه أن لا يطوّف بهما)، إنما أنزلت هذه الآية في الأنصار: كانوا يُهِلّون لمناة وكانت مناة حَذْوَ قُدَيدٍ وكانوا يتحرّجون أن يطوفوا بين الصفا والمروة، فلما جاء الإسلام سألوا رسول الله صلى الله عليه وسلم عن ذلك، فأنزل الله: {إنَّ الصَّفَا وَالْمَرْوَةَ مِن شَعَائِرِ اللهِ فَمَنْ حَجَّ البَيْتَ أَوِ اعْتَمَرَ فَلا جُنَاحَ عَلَيْهِ أَن يَطَّوَّفَ بِهِمَا..} [البقرة: 158])</a:t>
            </a:r>
            <a:endParaRPr lang="tr-TR" sz="3000" dirty="0"/>
          </a:p>
        </p:txBody>
      </p:sp>
      <p:sp>
        <p:nvSpPr>
          <p:cNvPr id="3" name="Başlık 2"/>
          <p:cNvSpPr>
            <a:spLocks noGrp="1"/>
          </p:cNvSpPr>
          <p:nvPr>
            <p:ph type="title"/>
          </p:nvPr>
        </p:nvSpPr>
        <p:spPr>
          <a:xfrm>
            <a:off x="1" y="0"/>
            <a:ext cx="5448822" cy="814192"/>
          </a:xfrm>
        </p:spPr>
        <p:txBody>
          <a:bodyPr/>
          <a:lstStyle/>
          <a:p>
            <a:pPr algn="l"/>
            <a:r>
              <a:rPr lang="ar-SA" sz="3400" dirty="0"/>
              <a:t>امثلة من تفسير الصحابة</a:t>
            </a:r>
            <a:endParaRPr lang="tr-TR" sz="3400" dirty="0"/>
          </a:p>
        </p:txBody>
      </p:sp>
    </p:spTree>
    <p:extLst>
      <p:ext uri="{BB962C8B-B14F-4D97-AF65-F5344CB8AC3E}">
        <p14:creationId xmlns:p14="http://schemas.microsoft.com/office/powerpoint/2010/main" val="3354675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57184" cy="6858001"/>
          </a:xfrm>
        </p:spPr>
        <p:txBody>
          <a:bodyPr>
            <a:noAutofit/>
          </a:bodyPr>
          <a:lstStyle/>
          <a:p>
            <a:pPr marL="0" indent="0" algn="r">
              <a:buNone/>
            </a:pPr>
            <a:r>
              <a:rPr lang="ar-SA" sz="3000" dirty="0"/>
              <a:t>وقد قال الحافظ أبو القاسم الطبراني: حدثنا إسحاق بن إبراهيم الدبري، أخبرنا عبد الرزاق، أخبرنا معمر عن قتادة وعاصم: أنهما سمعا عكرمة يقول: قال ابن عباس: دعا عمر بن الخطاب أصحاب محمد صلى الله عليه وسلم، فسألهم عن ليلة القدر، فأجمعوا أنها في العشر الأواخر، قال ابن عباس: فقلت لعمر: إني لأعلم - أو: إني لأظن - أي ليلة القدر هي، فقال عمر: وأي ليلة هي؟ فقلت: سابعة تمضي - أو سابعة تبقى - من العشر الأواخر، فقال عمر: من أين علمت ذلك؟ قال ابن عباس: فقلت: خلق الله سبع سموات، وسبع أرضين، وسبعة أيام، وإن الشهر يدور على سبع، وخلق الإنسان من سبع، ويأكل من سبع، ويسجد على سبع، والطواف بالبيت سبع، ورمي الجمار سبع؛ لأشياء ذكرها، فقال عمر: لقد فطنت لأمر ما فطنا له، وكان قتادة يزيد عن ابن عباس في قوله: ويأكل من سبع، قال: هو قول الله تعالى: (فَأَنبَتْنَا فِيهَا حَبّاً وَعِنَباً) (عبس: 27-28) وهذا إسناد جيد قوي ومتن غريب جداً، فالله أعلم</a:t>
            </a:r>
            <a:endParaRPr lang="tr-TR" sz="3000" dirty="0"/>
          </a:p>
        </p:txBody>
      </p:sp>
    </p:spTree>
    <p:extLst>
      <p:ext uri="{BB962C8B-B14F-4D97-AF65-F5344CB8AC3E}">
        <p14:creationId xmlns:p14="http://schemas.microsoft.com/office/powerpoint/2010/main" val="23496846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90040" y="400833"/>
            <a:ext cx="7754713" cy="1390389"/>
          </a:xfrm>
        </p:spPr>
        <p:txBody>
          <a:bodyPr/>
          <a:lstStyle/>
          <a:p>
            <a:r>
              <a:rPr lang="ar-SA" sz="4400" dirty="0" smtClean="0">
                <a:solidFill>
                  <a:srgbClr val="7030A0"/>
                </a:solidFill>
              </a:rPr>
              <a:t>موقف التابعين </a:t>
            </a:r>
            <a:r>
              <a:rPr lang="ar-SA" sz="4400" dirty="0">
                <a:solidFill>
                  <a:srgbClr val="7030A0"/>
                </a:solidFill>
              </a:rPr>
              <a:t>من التفسير</a:t>
            </a:r>
            <a:r>
              <a:rPr lang="tr-TR" sz="4400" dirty="0">
                <a:solidFill>
                  <a:srgbClr val="7030A0"/>
                </a:solidFill>
                <a:latin typeface="Times New Roman"/>
                <a:ea typeface="Times New Roman"/>
              </a:rPr>
              <a:t/>
            </a:r>
            <a:br>
              <a:rPr lang="tr-TR" sz="4400" dirty="0">
                <a:solidFill>
                  <a:srgbClr val="7030A0"/>
                </a:solidFill>
                <a:latin typeface="Times New Roman"/>
                <a:ea typeface="Times New Roman"/>
              </a:rPr>
            </a:br>
            <a:r>
              <a:rPr lang="tr-TR" sz="4400" dirty="0" smtClean="0">
                <a:solidFill>
                  <a:srgbClr val="7030A0"/>
                </a:solidFill>
              </a:rPr>
              <a:t>Tabiinin </a:t>
            </a:r>
            <a:r>
              <a:rPr lang="tr-TR" sz="4400" dirty="0">
                <a:solidFill>
                  <a:srgbClr val="7030A0"/>
                </a:solidFill>
              </a:rPr>
              <a:t>tefsirdeki yeri</a:t>
            </a:r>
          </a:p>
        </p:txBody>
      </p:sp>
      <p:sp>
        <p:nvSpPr>
          <p:cNvPr id="4" name="Metin Yer Tutucusu 3"/>
          <p:cNvSpPr>
            <a:spLocks noGrp="1"/>
          </p:cNvSpPr>
          <p:nvPr>
            <p:ph type="body" idx="1"/>
          </p:nvPr>
        </p:nvSpPr>
        <p:spPr>
          <a:xfrm>
            <a:off x="314036" y="2272146"/>
            <a:ext cx="8491761" cy="4211782"/>
          </a:xfrm>
        </p:spPr>
        <p:txBody>
          <a:bodyPr>
            <a:normAutofit fontScale="92500" lnSpcReduction="10000"/>
          </a:bodyPr>
          <a:lstStyle/>
          <a:p>
            <a:pPr algn="r"/>
            <a:r>
              <a:rPr lang="tr-TR" sz="2800" dirty="0" smtClean="0"/>
              <a:t> </a:t>
            </a:r>
            <a:r>
              <a:rPr lang="ar-SA" sz="2800" dirty="0" smtClean="0"/>
              <a:t>عنايتهم </a:t>
            </a:r>
            <a:r>
              <a:rPr lang="ar-SA" sz="2800" dirty="0"/>
              <a:t>بالتفسير </a:t>
            </a:r>
            <a:r>
              <a:rPr lang="ar-SA" sz="2800" dirty="0" smtClean="0"/>
              <a:t>:</a:t>
            </a:r>
            <a:endParaRPr lang="tr-TR" sz="2800" dirty="0" smtClean="0"/>
          </a:p>
          <a:p>
            <a:pPr algn="r"/>
            <a:r>
              <a:rPr lang="tr-TR" sz="2800" dirty="0"/>
              <a:t>-1</a:t>
            </a:r>
            <a:r>
              <a:rPr lang="tr-TR" sz="2800" b="1" dirty="0"/>
              <a:t> </a:t>
            </a:r>
            <a:r>
              <a:rPr lang="ar-SA" sz="2800" dirty="0" smtClean="0"/>
              <a:t/>
            </a:r>
            <a:br>
              <a:rPr lang="ar-SA" sz="2800" dirty="0" smtClean="0"/>
            </a:br>
            <a:r>
              <a:rPr lang="ar-SA" sz="2800" b="1" dirty="0" smtClean="0"/>
              <a:t>وهم </a:t>
            </a:r>
            <a:r>
              <a:rPr lang="ar-SA" sz="2800" b="1" dirty="0"/>
              <a:t>نقلوا أحاديث النبي التي ساعدت في تفسير الايات </a:t>
            </a:r>
            <a:r>
              <a:rPr lang="ar-SA" sz="2800" b="1" dirty="0" smtClean="0"/>
              <a:t>ونقلوا </a:t>
            </a:r>
            <a:r>
              <a:rPr lang="ar-SA" sz="2800" b="1" dirty="0"/>
              <a:t>ايضا تفاسير الصحابة </a:t>
            </a:r>
            <a:r>
              <a:rPr lang="ar-SA" sz="2800" b="1" dirty="0" smtClean="0"/>
              <a:t>والتابعين</a:t>
            </a:r>
            <a:endParaRPr lang="tr-TR" sz="2800" b="1" dirty="0" smtClean="0"/>
          </a:p>
          <a:p>
            <a:pPr algn="r"/>
            <a:r>
              <a:rPr lang="ar-SA" sz="2800" b="1" dirty="0"/>
              <a:t>وهؤلاء قد حفظوا للأمّة علماً كثيراً بحفظهم تفسير </a:t>
            </a:r>
            <a:r>
              <a:rPr lang="ar-SA" sz="2800" b="1" dirty="0" smtClean="0"/>
              <a:t>الصحابة </a:t>
            </a:r>
            <a:r>
              <a:rPr lang="ar-SA" sz="2800" b="1" dirty="0"/>
              <a:t>وتفسير كبار التابعين. </a:t>
            </a:r>
            <a:br>
              <a:rPr lang="ar-SA" sz="2800" b="1" dirty="0"/>
            </a:br>
            <a:r>
              <a:rPr lang="tr-TR" sz="2800" dirty="0"/>
              <a:t>-2</a:t>
            </a:r>
            <a:endParaRPr lang="tr-TR" sz="2800" b="1" dirty="0" smtClean="0"/>
          </a:p>
          <a:p>
            <a:pPr algn="r"/>
            <a:r>
              <a:rPr lang="ar-SA" sz="2800" dirty="0" smtClean="0"/>
              <a:t>التابعون </a:t>
            </a:r>
            <a:r>
              <a:rPr lang="ar-SA" sz="2800" dirty="0"/>
              <a:t>يفسّرون القرآن بما عرفوا من طرق </a:t>
            </a:r>
            <a:r>
              <a:rPr lang="ar-SA" sz="2800" dirty="0" smtClean="0"/>
              <a:t>تفسيره</a:t>
            </a:r>
            <a:endParaRPr lang="tr-TR" sz="2800" dirty="0" smtClean="0"/>
          </a:p>
          <a:p>
            <a:pPr algn="r"/>
            <a:r>
              <a:rPr lang="ar-SA" sz="3600" dirty="0"/>
              <a:t>لهم أقوال في التفسير يرويها عنهم أصحاب كتب </a:t>
            </a:r>
            <a:r>
              <a:rPr lang="ar-SA" sz="3600" dirty="0" smtClean="0"/>
              <a:t>التفسير، </a:t>
            </a:r>
            <a:r>
              <a:rPr lang="ar-SA" sz="3600" dirty="0"/>
              <a:t>ومنهم من يجمع بين الاجتهاد في التفسير، ونقل التفسير عمّن </a:t>
            </a:r>
            <a:r>
              <a:rPr lang="ar-SA" sz="3600" dirty="0" smtClean="0"/>
              <a:t>تقدّم</a:t>
            </a:r>
            <a:endParaRPr lang="tr-TR" sz="3600" dirty="0" smtClean="0"/>
          </a:p>
          <a:p>
            <a:pPr algn="r"/>
            <a:endParaRPr lang="tr-TR" sz="3300" dirty="0" smtClean="0"/>
          </a:p>
        </p:txBody>
      </p:sp>
    </p:spTree>
    <p:extLst>
      <p:ext uri="{BB962C8B-B14F-4D97-AF65-F5344CB8AC3E}">
        <p14:creationId xmlns:p14="http://schemas.microsoft.com/office/powerpoint/2010/main" val="38931211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90040" y="646545"/>
            <a:ext cx="7754713" cy="544946"/>
          </a:xfrm>
        </p:spPr>
        <p:txBody>
          <a:bodyPr/>
          <a:lstStyle/>
          <a:p>
            <a:r>
              <a:rPr lang="ar-SA" sz="3300" dirty="0">
                <a:solidFill>
                  <a:srgbClr val="7030A0"/>
                </a:solidFill>
              </a:rPr>
              <a:t>مدارس و مراكز التفسير في عهد الصحابة و التابعين</a:t>
            </a:r>
            <a:endParaRPr lang="tr-TR" sz="3300" dirty="0">
              <a:solidFill>
                <a:srgbClr val="7030A0"/>
              </a:solidFill>
            </a:endParaRPr>
          </a:p>
        </p:txBody>
      </p:sp>
      <p:sp>
        <p:nvSpPr>
          <p:cNvPr id="4" name="Metin Yer Tutucusu 3"/>
          <p:cNvSpPr>
            <a:spLocks noGrp="1"/>
          </p:cNvSpPr>
          <p:nvPr>
            <p:ph type="body" idx="1"/>
          </p:nvPr>
        </p:nvSpPr>
        <p:spPr>
          <a:xfrm>
            <a:off x="314036" y="1377863"/>
            <a:ext cx="8416605" cy="5106065"/>
          </a:xfrm>
        </p:spPr>
        <p:txBody>
          <a:bodyPr>
            <a:normAutofit lnSpcReduction="10000"/>
          </a:bodyPr>
          <a:lstStyle/>
          <a:p>
            <a:pPr algn="r"/>
            <a:r>
              <a:rPr lang="ar-SA" sz="3300" dirty="0"/>
              <a:t> بعد أن انتشر الصحابة في عدة بقاع إسلامية على إثر توسع دولة </a:t>
            </a:r>
            <a:r>
              <a:rPr lang="ar-SA" sz="3300" dirty="0" smtClean="0"/>
              <a:t>الإسلام </a:t>
            </a:r>
            <a:r>
              <a:rPr lang="ar-SA" sz="3300" dirty="0"/>
              <a:t>ودخول الناس في دين الله أفواجاً</a:t>
            </a:r>
            <a:endParaRPr lang="tr-TR" sz="3300" dirty="0" smtClean="0"/>
          </a:p>
          <a:p>
            <a:pPr algn="r"/>
            <a:r>
              <a:rPr lang="ar-SA" sz="3600" dirty="0"/>
              <a:t>فقد برزت هناك العديد من المدارس العلمية التي نقلت علم الصحابة </a:t>
            </a:r>
            <a:r>
              <a:rPr lang="ar-SA" sz="3600" dirty="0" smtClean="0"/>
              <a:t>واجتهاداتهم </a:t>
            </a:r>
            <a:r>
              <a:rPr lang="ar-SA" sz="3600" dirty="0"/>
              <a:t>ومنها علم التفسير لكتاب الله، فكانت </a:t>
            </a:r>
            <a:r>
              <a:rPr lang="ar-SA" sz="3600" dirty="0" smtClean="0"/>
              <a:t>هناك</a:t>
            </a:r>
            <a:endParaRPr lang="tr-TR" sz="3600" dirty="0" smtClean="0"/>
          </a:p>
          <a:p>
            <a:pPr algn="r"/>
            <a:r>
              <a:rPr lang="ar-SA" sz="3600" dirty="0" smtClean="0"/>
              <a:t> </a:t>
            </a:r>
            <a:r>
              <a:rPr lang="ar-SA" sz="3600" dirty="0"/>
              <a:t>مدرسة </a:t>
            </a:r>
            <a:r>
              <a:rPr lang="ar-SA" sz="3600" dirty="0" smtClean="0"/>
              <a:t>مكة</a:t>
            </a:r>
            <a:endParaRPr lang="tr-TR" sz="3600" dirty="0" smtClean="0"/>
          </a:p>
          <a:p>
            <a:pPr algn="r"/>
            <a:r>
              <a:rPr lang="ar-SA" sz="3600" dirty="0" smtClean="0"/>
              <a:t>ومدرسة المدينة</a:t>
            </a:r>
            <a:endParaRPr lang="tr-TR" sz="3600" dirty="0" smtClean="0"/>
          </a:p>
          <a:p>
            <a:pPr algn="r"/>
            <a:r>
              <a:rPr lang="ar-SA" sz="3600" dirty="0"/>
              <a:t>مدرسة الكوفة والبصرة </a:t>
            </a:r>
            <a:r>
              <a:rPr lang="ar-SA" sz="3600" dirty="0" smtClean="0"/>
              <a:t>او </a:t>
            </a:r>
            <a:r>
              <a:rPr lang="ar-SA" sz="3600" dirty="0"/>
              <a:t>مدرسة </a:t>
            </a:r>
            <a:r>
              <a:rPr lang="ar-SA" sz="3600" dirty="0" smtClean="0"/>
              <a:t>العراق</a:t>
            </a:r>
            <a:endParaRPr lang="tr-TR" sz="3600" dirty="0" smtClean="0"/>
          </a:p>
          <a:p>
            <a:pPr algn="r"/>
            <a:r>
              <a:rPr lang="ar-SA" sz="3600" dirty="0" smtClean="0"/>
              <a:t>وغيرها </a:t>
            </a:r>
            <a:r>
              <a:rPr lang="ar-SA" sz="3600" dirty="0"/>
              <a:t>من المدارس</a:t>
            </a:r>
            <a:endParaRPr lang="tr-TR" sz="3300" dirty="0"/>
          </a:p>
        </p:txBody>
      </p:sp>
    </p:spTree>
    <p:extLst>
      <p:ext uri="{BB962C8B-B14F-4D97-AF65-F5344CB8AC3E}">
        <p14:creationId xmlns:p14="http://schemas.microsoft.com/office/powerpoint/2010/main" val="11871549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504" y="0"/>
            <a:ext cx="8856984" cy="764704"/>
          </a:xfrm>
        </p:spPr>
        <p:txBody>
          <a:bodyPr>
            <a:normAutofit/>
          </a:bodyPr>
          <a:lstStyle/>
          <a:p>
            <a:endParaRPr lang="tr-TR" sz="2200" b="1" dirty="0"/>
          </a:p>
        </p:txBody>
      </p:sp>
      <p:sp>
        <p:nvSpPr>
          <p:cNvPr id="3" name="2 İçerik Yer Tutucusu"/>
          <p:cNvSpPr>
            <a:spLocks noGrp="1"/>
          </p:cNvSpPr>
          <p:nvPr>
            <p:ph idx="1"/>
          </p:nvPr>
        </p:nvSpPr>
        <p:spPr>
          <a:xfrm>
            <a:off x="107504" y="1705970"/>
            <a:ext cx="9036496" cy="5152030"/>
          </a:xfrm>
        </p:spPr>
        <p:txBody>
          <a:bodyPr/>
          <a:lstStyle/>
          <a:p>
            <a:pPr marL="514350" indent="-514350" algn="ctr">
              <a:buAutoNum type="arabicPeriod"/>
            </a:pPr>
            <a:endParaRPr lang="tr-TR" b="1" dirty="0" smtClean="0"/>
          </a:p>
          <a:p>
            <a:pPr marL="514350" indent="-514350" algn="ctr">
              <a:buAutoNum type="arabicPeriod"/>
            </a:pPr>
            <a:r>
              <a:rPr lang="ar-SA" dirty="0"/>
              <a:t>مدرسة مكة</a:t>
            </a:r>
            <a:r>
              <a:rPr lang="tr-TR" b="1" dirty="0" smtClean="0"/>
              <a:t> (</a:t>
            </a:r>
            <a:r>
              <a:rPr lang="ar-SA" dirty="0"/>
              <a:t>عبد الله بن عباس</a:t>
            </a:r>
            <a:r>
              <a:rPr lang="tr-TR" b="1" dirty="0" smtClean="0"/>
              <a:t>)</a:t>
            </a:r>
          </a:p>
          <a:p>
            <a:pPr marL="0" indent="0">
              <a:buNone/>
            </a:pPr>
            <a:r>
              <a:rPr lang="ar-SA" b="1" u="sng" dirty="0" smtClean="0"/>
              <a:t>طلابه</a:t>
            </a:r>
            <a:r>
              <a:rPr lang="tr-TR" u="sng" dirty="0" smtClean="0"/>
              <a:t>:</a:t>
            </a:r>
            <a:endParaRPr lang="tr-TR" u="sng" dirty="0"/>
          </a:p>
          <a:p>
            <a:r>
              <a:rPr lang="ar-SA" b="1" dirty="0"/>
              <a:t>سعيد بن جبير الأسدي</a:t>
            </a:r>
            <a:r>
              <a:rPr lang="tr-TR" dirty="0" smtClean="0"/>
              <a:t> (</a:t>
            </a:r>
            <a:r>
              <a:rPr lang="ar-SA" b="1" dirty="0"/>
              <a:t>ت</a:t>
            </a:r>
            <a:r>
              <a:rPr lang="tr-TR" dirty="0" smtClean="0"/>
              <a:t> </a:t>
            </a:r>
            <a:r>
              <a:rPr lang="tr-TR" dirty="0"/>
              <a:t>94/713)</a:t>
            </a:r>
          </a:p>
          <a:p>
            <a:r>
              <a:rPr lang="ar-SA" b="1" dirty="0"/>
              <a:t>مجاهد بن جبر المكي</a:t>
            </a:r>
            <a:r>
              <a:rPr lang="tr-TR" dirty="0" smtClean="0"/>
              <a:t> (</a:t>
            </a:r>
            <a:r>
              <a:rPr lang="ar-SA" b="1" dirty="0"/>
              <a:t>ت</a:t>
            </a:r>
            <a:r>
              <a:rPr lang="tr-TR" dirty="0" smtClean="0"/>
              <a:t> </a:t>
            </a:r>
            <a:r>
              <a:rPr lang="tr-TR" dirty="0"/>
              <a:t>103/721) (Beni </a:t>
            </a:r>
            <a:r>
              <a:rPr lang="tr-TR" dirty="0" err="1" smtClean="0"/>
              <a:t>Mahzum</a:t>
            </a:r>
            <a:r>
              <a:rPr lang="tr-TR" dirty="0" smtClean="0"/>
              <a:t> </a:t>
            </a:r>
            <a:r>
              <a:rPr lang="tr-TR" dirty="0" err="1"/>
              <a:t>mevlası</a:t>
            </a:r>
            <a:r>
              <a:rPr lang="tr-TR" dirty="0"/>
              <a:t>)</a:t>
            </a:r>
          </a:p>
          <a:p>
            <a:r>
              <a:rPr lang="ar-SA" b="1" dirty="0"/>
              <a:t>عكرمة البربري مولى ابن عباس</a:t>
            </a:r>
            <a:r>
              <a:rPr lang="tr-TR" dirty="0" smtClean="0"/>
              <a:t> (</a:t>
            </a:r>
            <a:r>
              <a:rPr lang="ar-SA" b="1" dirty="0"/>
              <a:t>ت</a:t>
            </a:r>
            <a:r>
              <a:rPr lang="tr-TR" dirty="0" smtClean="0"/>
              <a:t> </a:t>
            </a:r>
            <a:r>
              <a:rPr lang="tr-TR" dirty="0"/>
              <a:t>105/723) (</a:t>
            </a:r>
            <a:r>
              <a:rPr lang="tr-TR" dirty="0" err="1"/>
              <a:t>İbn</a:t>
            </a:r>
            <a:r>
              <a:rPr lang="tr-TR" dirty="0"/>
              <a:t>-i Abbas’ın </a:t>
            </a:r>
            <a:r>
              <a:rPr lang="tr-TR" dirty="0" err="1"/>
              <a:t>mevlası</a:t>
            </a:r>
            <a:r>
              <a:rPr lang="tr-TR" dirty="0"/>
              <a:t>)</a:t>
            </a:r>
          </a:p>
          <a:p>
            <a:r>
              <a:rPr lang="ar-SA" b="1" dirty="0"/>
              <a:t>طاووس بن كيسان</a:t>
            </a:r>
            <a:r>
              <a:rPr lang="tr-TR" dirty="0" smtClean="0"/>
              <a:t> (</a:t>
            </a:r>
            <a:r>
              <a:rPr lang="ar-SA" b="1" dirty="0"/>
              <a:t>ت</a:t>
            </a:r>
            <a:r>
              <a:rPr lang="tr-TR" dirty="0" smtClean="0"/>
              <a:t> </a:t>
            </a:r>
            <a:r>
              <a:rPr lang="tr-TR" dirty="0"/>
              <a:t>106/724)</a:t>
            </a:r>
          </a:p>
          <a:p>
            <a:r>
              <a:rPr lang="ar-SA" b="1" dirty="0"/>
              <a:t>عطاء بن أبي رباح</a:t>
            </a:r>
            <a:r>
              <a:rPr lang="tr-TR" dirty="0" smtClean="0"/>
              <a:t> (</a:t>
            </a:r>
            <a:r>
              <a:rPr lang="ar-SA" b="1" dirty="0"/>
              <a:t>ت</a:t>
            </a:r>
            <a:r>
              <a:rPr lang="tr-TR" dirty="0" smtClean="0"/>
              <a:t> </a:t>
            </a:r>
            <a:r>
              <a:rPr lang="tr-TR" dirty="0"/>
              <a:t>114/732) (Beni </a:t>
            </a:r>
            <a:r>
              <a:rPr lang="tr-TR" dirty="0" err="1"/>
              <a:t>Fihr’in</a:t>
            </a:r>
            <a:r>
              <a:rPr lang="tr-TR" dirty="0"/>
              <a:t> </a:t>
            </a:r>
            <a:r>
              <a:rPr lang="tr-TR" dirty="0" err="1" smtClean="0"/>
              <a:t>mevlası</a:t>
            </a:r>
            <a:r>
              <a:rPr lang="tr-TR" dirty="0"/>
              <a:t>)</a:t>
            </a:r>
          </a:p>
          <a:p>
            <a:r>
              <a:rPr lang="ar-SA" dirty="0"/>
              <a:t>جابر بن زيد</a:t>
            </a:r>
            <a:r>
              <a:rPr lang="tr-TR" dirty="0" smtClean="0"/>
              <a:t> (</a:t>
            </a:r>
            <a:r>
              <a:rPr lang="ar-SA" b="1" dirty="0"/>
              <a:t>ت</a:t>
            </a:r>
            <a:r>
              <a:rPr lang="tr-TR" dirty="0" smtClean="0"/>
              <a:t> </a:t>
            </a:r>
            <a:r>
              <a:rPr lang="tr-TR" dirty="0"/>
              <a:t>93/712 veya 103/721</a:t>
            </a:r>
            <a:r>
              <a:rPr lang="tr-TR" dirty="0" smtClean="0"/>
              <a:t>)</a:t>
            </a:r>
            <a:endParaRPr lang="tr-TR" dirty="0"/>
          </a:p>
        </p:txBody>
      </p:sp>
    </p:spTree>
    <p:extLst>
      <p:ext uri="{BB962C8B-B14F-4D97-AF65-F5344CB8AC3E}">
        <p14:creationId xmlns:p14="http://schemas.microsoft.com/office/powerpoint/2010/main" val="3393765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098" y="495300"/>
            <a:ext cx="8648700" cy="2419350"/>
          </a:xfrm>
        </p:spPr>
        <p:txBody>
          <a:bodyPr/>
          <a:lstStyle/>
          <a:p>
            <a:pPr rtl="1">
              <a:spcAft>
                <a:spcPts val="600"/>
              </a:spcAft>
            </a:pPr>
            <a:r>
              <a:rPr lang="ar-SA" sz="4400" b="1" u="sng" dirty="0" smtClean="0"/>
              <a:t>الأسبوع الثالث</a:t>
            </a:r>
            <a:r>
              <a:rPr lang="tr-TR" sz="4400" b="1" u="sng" dirty="0" smtClean="0"/>
              <a:t/>
            </a:r>
            <a:br>
              <a:rPr lang="tr-TR" sz="4400" b="1" u="sng" dirty="0" smtClean="0"/>
            </a:br>
            <a:r>
              <a:rPr lang="tr-TR" sz="2000" b="1" u="sng" dirty="0" smtClean="0"/>
              <a:t/>
            </a:r>
            <a:br>
              <a:rPr lang="tr-TR" sz="2000" b="1" u="sng" dirty="0" smtClean="0"/>
            </a:br>
            <a:r>
              <a:rPr lang="ar-SA" sz="4200" b="1" dirty="0" smtClean="0">
                <a:solidFill>
                  <a:srgbClr val="0070C0"/>
                </a:solidFill>
              </a:rPr>
              <a:t>مواقف </a:t>
            </a:r>
            <a:r>
              <a:rPr lang="ar-SA" sz="4200" b="1" dirty="0">
                <a:solidFill>
                  <a:srgbClr val="0070C0"/>
                </a:solidFill>
              </a:rPr>
              <a:t>النبي </a:t>
            </a:r>
            <a:r>
              <a:rPr lang="ar-MA" sz="4200" dirty="0" smtClean="0">
                <a:solidFill>
                  <a:srgbClr val="0070C0"/>
                </a:solidFill>
              </a:rPr>
              <a:t>صلى الله عليه وسلم</a:t>
            </a:r>
            <a:r>
              <a:rPr lang="tr-TR" sz="4200" smtClean="0">
                <a:solidFill>
                  <a:srgbClr val="0070C0"/>
                </a:solidFill>
              </a:rPr>
              <a:t> </a:t>
            </a:r>
            <a:r>
              <a:rPr lang="ar-SA" sz="4200" b="1" smtClean="0">
                <a:solidFill>
                  <a:srgbClr val="0070C0"/>
                </a:solidFill>
              </a:rPr>
              <a:t>والصحابة </a:t>
            </a:r>
            <a:r>
              <a:rPr lang="ar-SA" sz="4200" b="1" dirty="0" smtClean="0">
                <a:solidFill>
                  <a:srgbClr val="0070C0"/>
                </a:solidFill>
              </a:rPr>
              <a:t>و التابعين من التفسير</a:t>
            </a:r>
            <a:r>
              <a:rPr lang="tr-TR" sz="4400" b="1" dirty="0" smtClean="0"/>
              <a:t/>
            </a:r>
            <a:br>
              <a:rPr lang="tr-TR" sz="4400" b="1" dirty="0" smtClean="0"/>
            </a:br>
            <a:r>
              <a:rPr lang="tr-TR" sz="1200" b="1" dirty="0" smtClean="0"/>
              <a:t>s.108-111</a:t>
            </a:r>
            <a:endParaRPr lang="tr-TR" sz="1200" b="1" dirty="0">
              <a:latin typeface="Times New Roman"/>
              <a:ea typeface="Times New Roman"/>
            </a:endParaRPr>
          </a:p>
        </p:txBody>
      </p:sp>
      <p:sp>
        <p:nvSpPr>
          <p:cNvPr id="3" name="Metin Yer Tutucusu 2"/>
          <p:cNvSpPr>
            <a:spLocks noGrp="1"/>
          </p:cNvSpPr>
          <p:nvPr>
            <p:ph type="body" idx="1"/>
          </p:nvPr>
        </p:nvSpPr>
        <p:spPr>
          <a:xfrm>
            <a:off x="261098" y="3695700"/>
            <a:ext cx="8616202" cy="3333750"/>
          </a:xfrm>
        </p:spPr>
        <p:txBody>
          <a:bodyPr>
            <a:normAutofit/>
          </a:bodyPr>
          <a:lstStyle/>
          <a:p>
            <a:pPr algn="l"/>
            <a:endParaRPr lang="tr-TR" sz="12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20" y="0"/>
            <a:ext cx="9026276" cy="6741368"/>
          </a:xfrm>
        </p:spPr>
        <p:txBody>
          <a:bodyPr>
            <a:normAutofit/>
          </a:bodyPr>
          <a:lstStyle/>
          <a:p>
            <a:pPr marL="0" indent="0" algn="ctr">
              <a:buNone/>
            </a:pPr>
            <a:endParaRPr lang="tr-TR" b="1" dirty="0" smtClean="0"/>
          </a:p>
          <a:p>
            <a:pPr marL="0" indent="0" algn="ctr">
              <a:buNone/>
            </a:pPr>
            <a:endParaRPr lang="tr-TR" b="1" dirty="0" smtClean="0"/>
          </a:p>
          <a:p>
            <a:pPr marL="0" indent="0" algn="ctr">
              <a:buNone/>
            </a:pPr>
            <a:endParaRPr lang="tr-TR" b="1" dirty="0"/>
          </a:p>
          <a:p>
            <a:pPr marL="0" indent="0" algn="ctr">
              <a:buNone/>
            </a:pPr>
            <a:r>
              <a:rPr lang="tr-TR" b="1" dirty="0" smtClean="0"/>
              <a:t>2. </a:t>
            </a:r>
            <a:r>
              <a:rPr lang="ar-SA" dirty="0"/>
              <a:t>ومدرسة المدينة</a:t>
            </a:r>
            <a:r>
              <a:rPr lang="tr-TR" b="1" dirty="0" smtClean="0"/>
              <a:t> (</a:t>
            </a:r>
            <a:r>
              <a:rPr lang="ar-SA" dirty="0" smtClean="0"/>
              <a:t>أبي </a:t>
            </a:r>
            <a:r>
              <a:rPr lang="ar-SA" dirty="0"/>
              <a:t>بن كعب</a:t>
            </a:r>
            <a:r>
              <a:rPr lang="tr-TR" b="1" dirty="0" smtClean="0"/>
              <a:t>)</a:t>
            </a:r>
            <a:endParaRPr lang="tr-TR" u="sng" dirty="0" smtClean="0"/>
          </a:p>
          <a:p>
            <a:pPr marL="0" indent="0">
              <a:buNone/>
            </a:pPr>
            <a:endParaRPr lang="tr-TR" u="sng" dirty="0"/>
          </a:p>
          <a:p>
            <a:pPr marL="0" indent="0">
              <a:buNone/>
            </a:pPr>
            <a:r>
              <a:rPr lang="ar-SA" b="1" u="sng" dirty="0" smtClean="0"/>
              <a:t>طلابه</a:t>
            </a:r>
            <a:r>
              <a:rPr lang="tr-TR" u="sng" dirty="0" smtClean="0"/>
              <a:t>:</a:t>
            </a:r>
            <a:endParaRPr lang="tr-TR" u="sng" dirty="0"/>
          </a:p>
          <a:p>
            <a:r>
              <a:rPr lang="ar-SA" dirty="0"/>
              <a:t>أبو العالية رُفيع بن مهران الرياحي</a:t>
            </a:r>
            <a:r>
              <a:rPr lang="tr-TR" dirty="0" smtClean="0"/>
              <a:t> (</a:t>
            </a:r>
            <a:r>
              <a:rPr lang="ar-SA" dirty="0"/>
              <a:t>ت</a:t>
            </a:r>
            <a:r>
              <a:rPr lang="tr-TR" dirty="0" smtClean="0"/>
              <a:t> </a:t>
            </a:r>
            <a:r>
              <a:rPr lang="tr-TR" dirty="0"/>
              <a:t>90/709)</a:t>
            </a:r>
          </a:p>
          <a:p>
            <a:r>
              <a:rPr lang="ar-SA" dirty="0"/>
              <a:t>عروة بن الزبير</a:t>
            </a:r>
            <a:r>
              <a:rPr lang="ar-SA" dirty="0" smtClean="0"/>
              <a:t> </a:t>
            </a:r>
            <a:r>
              <a:rPr lang="ar-SA" dirty="0"/>
              <a:t>العوام</a:t>
            </a:r>
            <a:r>
              <a:rPr lang="tr-TR" dirty="0" smtClean="0"/>
              <a:t> (</a:t>
            </a:r>
            <a:r>
              <a:rPr lang="ar-SA" dirty="0"/>
              <a:t>ت</a:t>
            </a:r>
            <a:r>
              <a:rPr lang="tr-TR" dirty="0" smtClean="0"/>
              <a:t> </a:t>
            </a:r>
            <a:r>
              <a:rPr lang="tr-TR" dirty="0"/>
              <a:t>93/711)</a:t>
            </a:r>
          </a:p>
          <a:p>
            <a:r>
              <a:rPr lang="ar-SA" dirty="0"/>
              <a:t>سعيد بن المسيب المخزومي</a:t>
            </a:r>
            <a:r>
              <a:rPr lang="tr-TR" dirty="0" smtClean="0"/>
              <a:t> (</a:t>
            </a:r>
            <a:r>
              <a:rPr lang="ar-SA" dirty="0"/>
              <a:t>ت</a:t>
            </a:r>
            <a:r>
              <a:rPr lang="tr-TR" dirty="0" smtClean="0"/>
              <a:t> </a:t>
            </a:r>
            <a:r>
              <a:rPr lang="tr-TR" dirty="0"/>
              <a:t>94/713)</a:t>
            </a:r>
          </a:p>
          <a:p>
            <a:r>
              <a:rPr lang="ar-SA" dirty="0"/>
              <a:t>محمد بن كعب القرظي</a:t>
            </a:r>
            <a:r>
              <a:rPr lang="tr-TR" dirty="0" smtClean="0"/>
              <a:t> (</a:t>
            </a:r>
            <a:r>
              <a:rPr lang="ar-SA" dirty="0"/>
              <a:t>ت</a:t>
            </a:r>
            <a:r>
              <a:rPr lang="tr-TR" dirty="0" smtClean="0"/>
              <a:t> </a:t>
            </a:r>
            <a:r>
              <a:rPr lang="tr-TR" dirty="0"/>
              <a:t>118/736)</a:t>
            </a:r>
          </a:p>
          <a:p>
            <a:r>
              <a:rPr lang="ar-SA" dirty="0"/>
              <a:t>زيد بن أسلم العدوي</a:t>
            </a:r>
            <a:r>
              <a:rPr lang="tr-TR" dirty="0" smtClean="0"/>
              <a:t> (</a:t>
            </a:r>
            <a:r>
              <a:rPr lang="ar-SA" dirty="0"/>
              <a:t>ت</a:t>
            </a:r>
            <a:r>
              <a:rPr lang="tr-TR" dirty="0" smtClean="0"/>
              <a:t> </a:t>
            </a:r>
            <a:r>
              <a:rPr lang="tr-TR" dirty="0"/>
              <a:t>136/754</a:t>
            </a:r>
            <a:r>
              <a:rPr lang="tr-TR" dirty="0" smtClean="0"/>
              <a:t>)</a:t>
            </a:r>
            <a:endParaRPr lang="tr-TR" dirty="0"/>
          </a:p>
        </p:txBody>
      </p:sp>
    </p:spTree>
    <p:extLst>
      <p:ext uri="{BB962C8B-B14F-4D97-AF65-F5344CB8AC3E}">
        <p14:creationId xmlns:p14="http://schemas.microsoft.com/office/powerpoint/2010/main" val="9570147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a:bodyPr>
          <a:lstStyle/>
          <a:p>
            <a:pPr marL="0" indent="0" algn="ctr">
              <a:buNone/>
            </a:pPr>
            <a:endParaRPr lang="tr-TR" b="1" dirty="0" smtClean="0"/>
          </a:p>
          <a:p>
            <a:pPr marL="0" indent="0" algn="ctr">
              <a:buNone/>
            </a:pPr>
            <a:endParaRPr lang="tr-TR" b="1" dirty="0" smtClean="0"/>
          </a:p>
          <a:p>
            <a:pPr marL="0" indent="0" algn="ctr">
              <a:buNone/>
            </a:pPr>
            <a:r>
              <a:rPr lang="tr-TR" b="1" dirty="0" smtClean="0"/>
              <a:t>3</a:t>
            </a:r>
            <a:r>
              <a:rPr lang="tr-TR" b="1" dirty="0"/>
              <a:t>. </a:t>
            </a:r>
            <a:r>
              <a:rPr lang="ar-SA" dirty="0"/>
              <a:t>مدرسة الكوفة والبصرة او مدرسة العراق</a:t>
            </a:r>
            <a:r>
              <a:rPr lang="tr-TR" b="1" dirty="0" smtClean="0"/>
              <a:t> (</a:t>
            </a:r>
            <a:r>
              <a:rPr lang="ar-SA" dirty="0"/>
              <a:t>عبد الله بن مسعود</a:t>
            </a:r>
            <a:r>
              <a:rPr lang="tr-TR" b="1" dirty="0" smtClean="0"/>
              <a:t>)</a:t>
            </a:r>
            <a:endParaRPr lang="tr-TR" dirty="0" smtClean="0"/>
          </a:p>
          <a:p>
            <a:pPr marL="0" indent="0">
              <a:buNone/>
            </a:pPr>
            <a:endParaRPr lang="tr-TR" u="sng" dirty="0" smtClean="0"/>
          </a:p>
          <a:p>
            <a:pPr marL="0" indent="0">
              <a:buNone/>
            </a:pPr>
            <a:endParaRPr lang="tr-TR" u="sng" dirty="0"/>
          </a:p>
          <a:p>
            <a:pPr marL="0" indent="0">
              <a:buNone/>
            </a:pPr>
            <a:r>
              <a:rPr lang="ar-SA" b="1" u="sng" dirty="0"/>
              <a:t>طلابه</a:t>
            </a:r>
            <a:r>
              <a:rPr lang="tr-TR" u="sng" dirty="0" smtClean="0"/>
              <a:t>:</a:t>
            </a:r>
            <a:endParaRPr lang="tr-TR" u="sng" dirty="0"/>
          </a:p>
          <a:p>
            <a:r>
              <a:rPr lang="ar-SA" b="1" dirty="0"/>
              <a:t>علقمة بن قيس النخعي</a:t>
            </a:r>
            <a:r>
              <a:rPr lang="tr-TR" dirty="0" smtClean="0"/>
              <a:t> (</a:t>
            </a:r>
            <a:r>
              <a:rPr lang="ar-SA" b="1" dirty="0"/>
              <a:t>ت</a:t>
            </a:r>
            <a:r>
              <a:rPr lang="tr-TR" dirty="0" smtClean="0"/>
              <a:t> </a:t>
            </a:r>
            <a:r>
              <a:rPr lang="tr-TR" dirty="0"/>
              <a:t>62/682)</a:t>
            </a:r>
          </a:p>
          <a:p>
            <a:r>
              <a:rPr lang="ar-SA" b="1" dirty="0"/>
              <a:t>مسروق بن الأجدع </a:t>
            </a:r>
            <a:r>
              <a:rPr lang="ar-SA" b="1" dirty="0" smtClean="0"/>
              <a:t>الهمْداني</a:t>
            </a:r>
            <a:r>
              <a:rPr lang="tr-TR" dirty="0" smtClean="0"/>
              <a:t> (</a:t>
            </a:r>
            <a:r>
              <a:rPr lang="ar-SA" b="1" dirty="0"/>
              <a:t>ت</a:t>
            </a:r>
            <a:r>
              <a:rPr lang="tr-TR" dirty="0" smtClean="0"/>
              <a:t> </a:t>
            </a:r>
            <a:r>
              <a:rPr lang="tr-TR" dirty="0"/>
              <a:t>63/683)</a:t>
            </a:r>
          </a:p>
          <a:p>
            <a:r>
              <a:rPr lang="ar-SA" b="1" dirty="0" smtClean="0"/>
              <a:t>إبراهيم </a:t>
            </a:r>
            <a:r>
              <a:rPr lang="ar-SA" b="1" dirty="0"/>
              <a:t>النخعي</a:t>
            </a:r>
            <a:r>
              <a:rPr lang="tr-TR" dirty="0" smtClean="0"/>
              <a:t> (</a:t>
            </a:r>
            <a:r>
              <a:rPr lang="ar-SA" b="1" dirty="0"/>
              <a:t>ت</a:t>
            </a:r>
            <a:r>
              <a:rPr lang="tr-TR" dirty="0" smtClean="0"/>
              <a:t> </a:t>
            </a:r>
            <a:r>
              <a:rPr lang="tr-TR" dirty="0"/>
              <a:t>95/714</a:t>
            </a:r>
            <a:r>
              <a:rPr lang="tr-TR" dirty="0" smtClean="0"/>
              <a:t>)</a:t>
            </a:r>
          </a:p>
          <a:p>
            <a:r>
              <a:rPr lang="ar-SA" b="1" dirty="0"/>
              <a:t>عامر بن شراحيل </a:t>
            </a:r>
            <a:r>
              <a:rPr lang="ar-SA" b="1" dirty="0" smtClean="0"/>
              <a:t>الشعبي</a:t>
            </a:r>
            <a:r>
              <a:rPr lang="tr-TR" b="1" dirty="0" smtClean="0"/>
              <a:t> </a:t>
            </a:r>
            <a:r>
              <a:rPr lang="tr-TR" dirty="0"/>
              <a:t>(</a:t>
            </a:r>
            <a:r>
              <a:rPr lang="ar-SA" b="1" dirty="0"/>
              <a:t>ت</a:t>
            </a:r>
            <a:r>
              <a:rPr lang="tr-TR" dirty="0"/>
              <a:t> </a:t>
            </a:r>
            <a:r>
              <a:rPr lang="tr-TR" dirty="0" smtClean="0"/>
              <a:t>104/722)</a:t>
            </a:r>
            <a:endParaRPr lang="tr-TR" dirty="0"/>
          </a:p>
          <a:p>
            <a:r>
              <a:rPr lang="ar-SA" b="1" dirty="0"/>
              <a:t>الحسن البصري</a:t>
            </a:r>
            <a:r>
              <a:rPr lang="tr-TR" dirty="0" smtClean="0"/>
              <a:t> (</a:t>
            </a:r>
            <a:r>
              <a:rPr lang="ar-SA" b="1" dirty="0"/>
              <a:t>ت</a:t>
            </a:r>
            <a:r>
              <a:rPr lang="tr-TR" dirty="0" smtClean="0"/>
              <a:t> </a:t>
            </a:r>
            <a:r>
              <a:rPr lang="tr-TR" dirty="0"/>
              <a:t>110/728) </a:t>
            </a:r>
            <a:endParaRPr lang="tr-TR" dirty="0" smtClean="0"/>
          </a:p>
          <a:p>
            <a:r>
              <a:rPr lang="ar-SA" b="1" dirty="0"/>
              <a:t>قتادة بن دعامة السدوسي</a:t>
            </a:r>
            <a:r>
              <a:rPr lang="tr-TR" dirty="0" smtClean="0"/>
              <a:t> (</a:t>
            </a:r>
            <a:r>
              <a:rPr lang="ar-SA" b="1" dirty="0"/>
              <a:t>ت</a:t>
            </a:r>
            <a:r>
              <a:rPr lang="tr-TR" dirty="0" smtClean="0"/>
              <a:t> </a:t>
            </a:r>
            <a:r>
              <a:rPr lang="tr-TR" dirty="0"/>
              <a:t>117/735</a:t>
            </a:r>
            <a:r>
              <a:rPr lang="tr-TR" dirty="0" smtClean="0"/>
              <a:t>)</a:t>
            </a:r>
            <a:endParaRPr lang="tr-TR" dirty="0"/>
          </a:p>
        </p:txBody>
      </p:sp>
    </p:spTree>
    <p:extLst>
      <p:ext uri="{BB962C8B-B14F-4D97-AF65-F5344CB8AC3E}">
        <p14:creationId xmlns:p14="http://schemas.microsoft.com/office/powerpoint/2010/main" val="20487613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8618" y="3325091"/>
            <a:ext cx="8691417" cy="3417453"/>
          </a:xfrm>
        </p:spPr>
        <p:txBody>
          <a:bodyPr>
            <a:noAutofit/>
          </a:bodyPr>
          <a:lstStyle/>
          <a:p>
            <a:pPr marL="0" indent="0" algn="r">
              <a:buNone/>
            </a:pPr>
            <a:r>
              <a:rPr lang="ar-SA" sz="2900" dirty="0" smtClean="0"/>
              <a:t>عن </a:t>
            </a:r>
            <a:r>
              <a:rPr lang="ar-SA" sz="2900" dirty="0"/>
              <a:t>أبي جعفر الرازي عن الربيع بن أنس عن أبي العالية في تفسير قول الله تعالى: {كما بدأكم تعودون} قال: عادوا إلى علمه فيهم، ألم تسمع إلى قول الله فيهم:{كما بدأكم تعودون}؟ ألم تسمع قوله: {فريقًا هدى وفريقًا حق عليهم الضلالة</a:t>
            </a:r>
            <a:r>
              <a:rPr lang="ar-SA" sz="2900" dirty="0" smtClean="0"/>
              <a:t>})</a:t>
            </a:r>
            <a:r>
              <a:rPr lang="tr-TR" sz="2900" dirty="0" smtClean="0"/>
              <a:t> </a:t>
            </a:r>
          </a:p>
          <a:p>
            <a:pPr marL="0" indent="0" algn="r">
              <a:buNone/>
            </a:pPr>
            <a:r>
              <a:rPr lang="tr-TR" sz="2200" b="1" dirty="0" smtClean="0"/>
              <a:t>(</a:t>
            </a:r>
            <a:r>
              <a:rPr lang="ar-SA" sz="2200" b="1" dirty="0"/>
              <a:t>رواه ابن جرير وابن أبي حاتم </a:t>
            </a:r>
            <a:r>
              <a:rPr lang="tr-TR" sz="3600" b="1" dirty="0" smtClean="0"/>
              <a:t>)</a:t>
            </a:r>
            <a:endParaRPr lang="tr-TR" sz="3400" dirty="0"/>
          </a:p>
        </p:txBody>
      </p:sp>
      <p:sp>
        <p:nvSpPr>
          <p:cNvPr id="3" name="Başlık 2"/>
          <p:cNvSpPr>
            <a:spLocks noGrp="1"/>
          </p:cNvSpPr>
          <p:nvPr>
            <p:ph type="title"/>
          </p:nvPr>
        </p:nvSpPr>
        <p:spPr>
          <a:xfrm>
            <a:off x="688490" y="180109"/>
            <a:ext cx="7756263" cy="2618509"/>
          </a:xfrm>
        </p:spPr>
        <p:txBody>
          <a:bodyPr/>
          <a:lstStyle/>
          <a:p>
            <a:r>
              <a:rPr lang="ar-SA" sz="3400" u="sng" dirty="0">
                <a:solidFill>
                  <a:srgbClr val="00B0F0"/>
                </a:solidFill>
              </a:rPr>
              <a:t>منهج التابعين في </a:t>
            </a:r>
            <a:r>
              <a:rPr lang="ar-SA" sz="3400" u="sng" dirty="0" smtClean="0">
                <a:solidFill>
                  <a:srgbClr val="00B0F0"/>
                </a:solidFill>
              </a:rPr>
              <a:t>التفسير</a:t>
            </a:r>
            <a:r>
              <a:rPr lang="tr-TR" sz="3400" u="sng" dirty="0" smtClean="0">
                <a:solidFill>
                  <a:srgbClr val="00B0F0"/>
                </a:solidFill>
              </a:rPr>
              <a:t/>
            </a:r>
            <a:br>
              <a:rPr lang="tr-TR" sz="3400" u="sng" dirty="0" smtClean="0">
                <a:solidFill>
                  <a:srgbClr val="00B0F0"/>
                </a:solidFill>
              </a:rPr>
            </a:br>
            <a:r>
              <a:rPr lang="tr-TR" sz="2000" dirty="0" smtClean="0">
                <a:solidFill>
                  <a:srgbClr val="00B0F0"/>
                </a:solidFill>
              </a:rPr>
              <a:t/>
            </a:r>
            <a:br>
              <a:rPr lang="tr-TR" sz="2000" dirty="0" smtClean="0">
                <a:solidFill>
                  <a:srgbClr val="00B0F0"/>
                </a:solidFill>
              </a:rPr>
            </a:br>
            <a:r>
              <a:rPr lang="ar-SA" sz="3400" dirty="0" smtClean="0"/>
              <a:t>وكان </a:t>
            </a:r>
            <a:r>
              <a:rPr lang="ar-SA" sz="3400" dirty="0"/>
              <a:t>منهج التابعين في تفسيرهم لكتاب الله </a:t>
            </a:r>
            <a:r>
              <a:rPr lang="tr-TR" sz="3400" dirty="0" smtClean="0"/>
              <a:t/>
            </a:r>
            <a:br>
              <a:rPr lang="tr-TR" sz="3400" dirty="0" smtClean="0"/>
            </a:br>
            <a:r>
              <a:rPr lang="tr-TR" sz="3400" dirty="0" smtClean="0"/>
              <a:t/>
            </a:r>
            <a:br>
              <a:rPr lang="tr-TR" sz="3400" dirty="0" smtClean="0"/>
            </a:br>
            <a:r>
              <a:rPr lang="ar-SA" sz="3400" dirty="0" smtClean="0"/>
              <a:t>أن </a:t>
            </a:r>
            <a:r>
              <a:rPr lang="ar-SA" sz="3400" dirty="0"/>
              <a:t>يفسروا القرآن بالقرآن</a:t>
            </a:r>
            <a:r>
              <a:rPr lang="tr-TR" sz="3400" dirty="0" smtClean="0"/>
              <a:t> -</a:t>
            </a:r>
            <a:r>
              <a:rPr lang="tr-TR" sz="3400" dirty="0" smtClean="0">
                <a:solidFill>
                  <a:srgbClr val="00B0F0"/>
                </a:solidFill>
              </a:rPr>
              <a:t>1</a:t>
            </a:r>
            <a:endParaRPr lang="tr-TR" sz="3400" dirty="0">
              <a:solidFill>
                <a:srgbClr val="00B0F0"/>
              </a:solidFill>
            </a:endParaRPr>
          </a:p>
        </p:txBody>
      </p:sp>
    </p:spTree>
    <p:extLst>
      <p:ext uri="{BB962C8B-B14F-4D97-AF65-F5344CB8AC3E}">
        <p14:creationId xmlns:p14="http://schemas.microsoft.com/office/powerpoint/2010/main" val="18419427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4332562"/>
          </a:xfrm>
        </p:spPr>
        <p:txBody>
          <a:bodyPr>
            <a:noAutofit/>
          </a:bodyPr>
          <a:lstStyle/>
          <a:p>
            <a:pPr marL="0" indent="0" algn="r">
              <a:buNone/>
            </a:pPr>
            <a:r>
              <a:rPr lang="ar-SA" sz="3400" dirty="0"/>
              <a:t>عن داوود بن أبي هند عن أبي العالية في تفسير قول الله تعالى: {إن الذين كفروا بعد إيمانهم ثم ازدادوا كفراً لن </a:t>
            </a:r>
            <a:r>
              <a:rPr lang="tr-TR" sz="3400" dirty="0" smtClean="0"/>
              <a:t> </a:t>
            </a:r>
            <a:r>
              <a:rPr lang="tr-TR" sz="2000" dirty="0" smtClean="0"/>
              <a:t>(</a:t>
            </a:r>
            <a:r>
              <a:rPr lang="tr-TR" sz="2000" dirty="0" err="1" smtClean="0"/>
              <a:t>Âl</a:t>
            </a:r>
            <a:r>
              <a:rPr lang="tr-TR" sz="2000" dirty="0" smtClean="0"/>
              <a:t>-i </a:t>
            </a:r>
            <a:r>
              <a:rPr lang="tr-TR" sz="2000" dirty="0" err="1" smtClean="0"/>
              <a:t>İmrân</a:t>
            </a:r>
            <a:r>
              <a:rPr lang="tr-TR" sz="2000" dirty="0" smtClean="0"/>
              <a:t> 3/90) </a:t>
            </a:r>
            <a:r>
              <a:rPr lang="ar-SA" sz="3400" dirty="0" smtClean="0"/>
              <a:t>تقبل </a:t>
            </a:r>
            <a:r>
              <a:rPr lang="ar-SA" sz="3400" dirty="0"/>
              <a:t>توبتهم..}</a:t>
            </a:r>
            <a:br>
              <a:rPr lang="ar-SA" sz="3400" dirty="0"/>
            </a:br>
            <a:r>
              <a:rPr lang="ar-SA" sz="3400" dirty="0"/>
              <a:t>قال: إنما أنزلت في اليهود والنصارى، ألا ترى لقول: {كفروا بعد إيمانهم ثم ازدادوا كفرا} بذنوب أذنبوها، وكانت زيادة في كفرهم، ثم ذهبوا يتوبون من تلك الذنوب، فقال الله جل وعز: {لن تقبل توبتهم وأولئك هم الضالون} </a:t>
            </a:r>
            <a:endParaRPr lang="tr-TR" sz="3400" dirty="0"/>
          </a:p>
        </p:txBody>
      </p:sp>
      <p:sp>
        <p:nvSpPr>
          <p:cNvPr id="3" name="Başlık 2"/>
          <p:cNvSpPr>
            <a:spLocks noGrp="1"/>
          </p:cNvSpPr>
          <p:nvPr>
            <p:ph type="title"/>
          </p:nvPr>
        </p:nvSpPr>
        <p:spPr/>
        <p:txBody>
          <a:bodyPr/>
          <a:lstStyle/>
          <a:p>
            <a:endParaRPr lang="tr-TR" sz="1100" dirty="0"/>
          </a:p>
        </p:txBody>
      </p:sp>
    </p:spTree>
    <p:extLst>
      <p:ext uri="{BB962C8B-B14F-4D97-AF65-F5344CB8AC3E}">
        <p14:creationId xmlns:p14="http://schemas.microsoft.com/office/powerpoint/2010/main" val="19241040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8618" y="2152073"/>
            <a:ext cx="8691417" cy="4590472"/>
          </a:xfrm>
        </p:spPr>
        <p:txBody>
          <a:bodyPr>
            <a:noAutofit/>
          </a:bodyPr>
          <a:lstStyle/>
          <a:p>
            <a:pPr marL="0" indent="0" algn="r">
              <a:buNone/>
            </a:pPr>
            <a:r>
              <a:rPr lang="ar-SA" sz="3600" dirty="0"/>
              <a:t>همام بن يحيى قال: حدثنا قتادة، عن أنس بن مالك، أن رسول الله صلى الله عليه وسلم، قال: «من نسي صلاة فليصلّها إذا ذكرها، لا كفارة لها إلا ذلك» قال قتادة: (و{أقم الصلاة لذكري})</a:t>
            </a:r>
            <a:endParaRPr lang="tr-TR" sz="3400" dirty="0"/>
          </a:p>
        </p:txBody>
      </p:sp>
      <p:sp>
        <p:nvSpPr>
          <p:cNvPr id="3" name="Başlık 2"/>
          <p:cNvSpPr>
            <a:spLocks noGrp="1"/>
          </p:cNvSpPr>
          <p:nvPr>
            <p:ph type="title"/>
          </p:nvPr>
        </p:nvSpPr>
        <p:spPr>
          <a:xfrm>
            <a:off x="688490" y="180110"/>
            <a:ext cx="7756263" cy="1676400"/>
          </a:xfrm>
        </p:spPr>
        <p:txBody>
          <a:bodyPr/>
          <a:lstStyle/>
          <a:p>
            <a:r>
              <a:rPr lang="ar-SA" sz="3400" dirty="0" smtClean="0"/>
              <a:t>أن </a:t>
            </a:r>
            <a:r>
              <a:rPr lang="ar-SA" sz="3400" dirty="0"/>
              <a:t>يفسروا القرآن </a:t>
            </a:r>
            <a:r>
              <a:rPr lang="ar-SA" sz="3400" dirty="0" smtClean="0"/>
              <a:t>بالسنة</a:t>
            </a:r>
            <a:r>
              <a:rPr lang="tr-TR" sz="3400" dirty="0" smtClean="0"/>
              <a:t>-</a:t>
            </a:r>
            <a:r>
              <a:rPr lang="tr-TR" sz="3400" dirty="0" smtClean="0">
                <a:solidFill>
                  <a:srgbClr val="00B0F0"/>
                </a:solidFill>
              </a:rPr>
              <a:t>2</a:t>
            </a:r>
            <a:endParaRPr lang="tr-TR" sz="3400" dirty="0">
              <a:solidFill>
                <a:srgbClr val="00B0F0"/>
              </a:solidFill>
            </a:endParaRPr>
          </a:p>
        </p:txBody>
      </p:sp>
    </p:spTree>
    <p:extLst>
      <p:ext uri="{BB962C8B-B14F-4D97-AF65-F5344CB8AC3E}">
        <p14:creationId xmlns:p14="http://schemas.microsoft.com/office/powerpoint/2010/main" val="15829535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8618" y="2152073"/>
            <a:ext cx="8691417" cy="4590472"/>
          </a:xfrm>
        </p:spPr>
        <p:txBody>
          <a:bodyPr>
            <a:noAutofit/>
          </a:bodyPr>
          <a:lstStyle/>
          <a:p>
            <a:pPr marL="0" indent="0" algn="r">
              <a:buNone/>
            </a:pPr>
            <a:r>
              <a:rPr lang="ar-SA" sz="3600" dirty="0"/>
              <a:t>روى عبد الرزاق من طريق ابن أبي نجيح عن مجاهد في قوله تعالى: {ويمنعون الماعون} قال: كان عليّ يقول: «هي الزكاة» وقال ابن عباس: «هي العارية»</a:t>
            </a:r>
            <a:endParaRPr lang="tr-TR" sz="3600" dirty="0" smtClean="0"/>
          </a:p>
          <a:p>
            <a:pPr marL="0" indent="0" algn="r">
              <a:buNone/>
            </a:pPr>
            <a:endParaRPr lang="tr-TR" sz="2200" dirty="0" smtClean="0"/>
          </a:p>
          <a:p>
            <a:pPr marL="0" indent="0" algn="r">
              <a:buNone/>
            </a:pPr>
            <a:r>
              <a:rPr lang="ar-SA" sz="3600" dirty="0" smtClean="0"/>
              <a:t>عبد </a:t>
            </a:r>
            <a:r>
              <a:rPr lang="ar-SA" sz="3600" dirty="0"/>
              <a:t>الرزاق من طريق أبي إسحاق السبيعي عن أبي الأحوص أن ابن مسعود: قال: {إلا ما ظهر منها}: الثياب، ثم قال أبو إسحاق: ألا ترى أنه يقول: {خذوا زينتكم عند كل مسجد</a:t>
            </a:r>
            <a:r>
              <a:rPr lang="ar-SA" sz="3600" dirty="0" smtClean="0"/>
              <a:t>}.</a:t>
            </a:r>
            <a:endParaRPr lang="tr-TR" sz="3400" dirty="0"/>
          </a:p>
        </p:txBody>
      </p:sp>
      <p:sp>
        <p:nvSpPr>
          <p:cNvPr id="3" name="Başlık 2"/>
          <p:cNvSpPr>
            <a:spLocks noGrp="1"/>
          </p:cNvSpPr>
          <p:nvPr>
            <p:ph type="title"/>
          </p:nvPr>
        </p:nvSpPr>
        <p:spPr>
          <a:xfrm>
            <a:off x="688490" y="180109"/>
            <a:ext cx="7756263" cy="1593273"/>
          </a:xfrm>
        </p:spPr>
        <p:txBody>
          <a:bodyPr/>
          <a:lstStyle/>
          <a:p>
            <a:r>
              <a:rPr lang="ar-SA" sz="3400" dirty="0" smtClean="0"/>
              <a:t>أن </a:t>
            </a:r>
            <a:r>
              <a:rPr lang="ar-SA" sz="3400" dirty="0"/>
              <a:t>يفسروا القرآن </a:t>
            </a:r>
            <a:r>
              <a:rPr lang="ar-SA" sz="3600" dirty="0"/>
              <a:t>بأقوال الصحابة</a:t>
            </a:r>
            <a:r>
              <a:rPr lang="tr-TR" sz="3400" dirty="0" smtClean="0"/>
              <a:t> -</a:t>
            </a:r>
            <a:r>
              <a:rPr lang="tr-TR" sz="3400" dirty="0" smtClean="0">
                <a:solidFill>
                  <a:srgbClr val="00B0F0"/>
                </a:solidFill>
              </a:rPr>
              <a:t>3</a:t>
            </a:r>
            <a:endParaRPr lang="tr-TR" sz="3400" dirty="0">
              <a:solidFill>
                <a:srgbClr val="00B0F0"/>
              </a:solidFill>
            </a:endParaRPr>
          </a:p>
        </p:txBody>
      </p:sp>
    </p:spTree>
    <p:extLst>
      <p:ext uri="{BB962C8B-B14F-4D97-AF65-F5344CB8AC3E}">
        <p14:creationId xmlns:p14="http://schemas.microsoft.com/office/powerpoint/2010/main" val="810010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28800"/>
            <a:ext cx="9144000" cy="5029200"/>
          </a:xfrm>
        </p:spPr>
        <p:txBody>
          <a:bodyPr>
            <a:noAutofit/>
          </a:bodyPr>
          <a:lstStyle/>
          <a:p>
            <a:pPr marL="0" indent="0" algn="r">
              <a:buNone/>
            </a:pPr>
            <a:r>
              <a:rPr lang="ar-SA" sz="3300" dirty="0"/>
              <a:t>هشيم بن بشير، عن مغيرة بن مقسم، عن إبراهيم النخعي في قول الله تعالى: {إن قومي اتخذوا هذا القرآن مهجورا} قال: قالوا فيه غير </a:t>
            </a:r>
            <a:r>
              <a:rPr lang="ar-SA" sz="3300" dirty="0" smtClean="0"/>
              <a:t>الحق، ألم تر إلى المريض إذا هذي قال غير الحق)</a:t>
            </a:r>
            <a:endParaRPr lang="tr-TR" sz="3300" dirty="0" smtClean="0"/>
          </a:p>
          <a:p>
            <a:pPr marL="0" indent="0">
              <a:buNone/>
            </a:pPr>
            <a:r>
              <a:rPr lang="ar-SA" sz="2200" b="1" dirty="0">
                <a:solidFill>
                  <a:srgbClr val="00B050"/>
                </a:solidFill>
              </a:rPr>
              <a:t>هَجَرَ </a:t>
            </a:r>
            <a:r>
              <a:rPr lang="ar-SA" sz="2200" dirty="0">
                <a:solidFill>
                  <a:srgbClr val="00B050"/>
                </a:solidFill>
              </a:rPr>
              <a:t>الشيءَ أَو </a:t>
            </a:r>
            <a:r>
              <a:rPr lang="ar-SA" sz="2200" dirty="0" smtClean="0">
                <a:solidFill>
                  <a:srgbClr val="00B050"/>
                </a:solidFill>
              </a:rPr>
              <a:t>الشخصَ: </a:t>
            </a:r>
            <a:r>
              <a:rPr lang="ar-SA" sz="2200" dirty="0">
                <a:solidFill>
                  <a:srgbClr val="00B050"/>
                </a:solidFill>
              </a:rPr>
              <a:t>تركه وأَعرضَ </a:t>
            </a:r>
            <a:r>
              <a:rPr lang="ar-SA" sz="2200" dirty="0" smtClean="0">
                <a:solidFill>
                  <a:srgbClr val="00B050"/>
                </a:solidFill>
              </a:rPr>
              <a:t>عنه</a:t>
            </a:r>
            <a:endParaRPr lang="tr-TR" sz="2200" dirty="0" smtClean="0">
              <a:solidFill>
                <a:srgbClr val="00B050"/>
              </a:solidFill>
            </a:endParaRPr>
          </a:p>
          <a:p>
            <a:pPr marL="0" indent="0" algn="r">
              <a:buNone/>
            </a:pPr>
            <a:r>
              <a:rPr lang="ar-SA" sz="3300" dirty="0" smtClean="0"/>
              <a:t>أبو </a:t>
            </a:r>
            <a:r>
              <a:rPr lang="ar-SA" sz="3300" dirty="0"/>
              <a:t>عبيد في </a:t>
            </a:r>
            <a:r>
              <a:rPr lang="ar-SA" sz="3300" u="sng" dirty="0">
                <a:solidFill>
                  <a:srgbClr val="C00000"/>
                </a:solidFill>
              </a:rPr>
              <a:t>فضائل القرآن</a:t>
            </a:r>
            <a:r>
              <a:rPr lang="ar-SA" sz="3300" dirty="0"/>
              <a:t> من طريق أشعث بن أبي الشعثاء عن زيد بن معاوية العبسي، عن علقمة، في قوله: {ختامه مسك} قال: (ليس بخاتم يختم، ولكن ختامه خلطه، ألم تر إلى المرأة من نسائكم تقول للطيب خلطه مسك، خلطه كذا وكذا</a:t>
            </a:r>
            <a:r>
              <a:rPr lang="ar-SA" sz="3300" dirty="0" smtClean="0"/>
              <a:t>)</a:t>
            </a:r>
            <a:endParaRPr lang="tr-TR" sz="3300" dirty="0" smtClean="0"/>
          </a:p>
          <a:p>
            <a:pPr marL="0" indent="0" algn="r">
              <a:buNone/>
            </a:pPr>
            <a:r>
              <a:rPr lang="ar-SA" sz="3000" dirty="0"/>
              <a:t>عن معمر عن قتادة في قوله تعالى: {الزبانية} قال: «الزبانية في كلام العرب الشرطة»</a:t>
            </a:r>
            <a:endParaRPr lang="tr-TR" sz="3000" dirty="0"/>
          </a:p>
          <a:p>
            <a:pPr marL="0" indent="0" algn="r">
              <a:buNone/>
            </a:pPr>
            <a:endParaRPr lang="tr-TR" sz="3300" dirty="0"/>
          </a:p>
        </p:txBody>
      </p:sp>
      <p:sp>
        <p:nvSpPr>
          <p:cNvPr id="3" name="Başlık 2"/>
          <p:cNvSpPr>
            <a:spLocks noGrp="1"/>
          </p:cNvSpPr>
          <p:nvPr>
            <p:ph type="title"/>
          </p:nvPr>
        </p:nvSpPr>
        <p:spPr>
          <a:xfrm>
            <a:off x="688490" y="180110"/>
            <a:ext cx="7756263" cy="1235332"/>
          </a:xfrm>
        </p:spPr>
        <p:txBody>
          <a:bodyPr/>
          <a:lstStyle/>
          <a:p>
            <a:r>
              <a:rPr lang="ar-SA" sz="3400" dirty="0" smtClean="0"/>
              <a:t>أن </a:t>
            </a:r>
            <a:r>
              <a:rPr lang="ar-SA" sz="3400" dirty="0"/>
              <a:t>يفسروا القرآن </a:t>
            </a:r>
            <a:r>
              <a:rPr lang="ar-SA" sz="3600" dirty="0"/>
              <a:t>بلغة العرب</a:t>
            </a:r>
            <a:r>
              <a:rPr lang="tr-TR" sz="3400" dirty="0" smtClean="0"/>
              <a:t> -</a:t>
            </a:r>
            <a:r>
              <a:rPr lang="tr-TR" sz="3400" dirty="0" smtClean="0">
                <a:solidFill>
                  <a:srgbClr val="00B0F0"/>
                </a:solidFill>
              </a:rPr>
              <a:t>4</a:t>
            </a:r>
            <a:endParaRPr lang="tr-TR" sz="3400" dirty="0">
              <a:solidFill>
                <a:srgbClr val="00B0F0"/>
              </a:solidFill>
            </a:endParaRPr>
          </a:p>
        </p:txBody>
      </p:sp>
    </p:spTree>
    <p:extLst>
      <p:ext uri="{BB962C8B-B14F-4D97-AF65-F5344CB8AC3E}">
        <p14:creationId xmlns:p14="http://schemas.microsoft.com/office/powerpoint/2010/main" val="16387829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8618" y="2092036"/>
            <a:ext cx="8691417" cy="4650509"/>
          </a:xfrm>
        </p:spPr>
        <p:txBody>
          <a:bodyPr>
            <a:noAutofit/>
          </a:bodyPr>
          <a:lstStyle/>
          <a:p>
            <a:pPr marL="0" indent="0" algn="r">
              <a:buNone/>
            </a:pPr>
            <a:r>
              <a:rPr lang="tr-TR" sz="1800" dirty="0">
                <a:solidFill>
                  <a:srgbClr val="00B0F0"/>
                </a:solidFill>
              </a:rPr>
              <a:t/>
            </a:r>
            <a:br>
              <a:rPr lang="tr-TR" sz="1800" dirty="0">
                <a:solidFill>
                  <a:srgbClr val="00B0F0"/>
                </a:solidFill>
              </a:rPr>
            </a:br>
            <a:r>
              <a:rPr lang="ar-SA" sz="3600" dirty="0"/>
              <a:t>فإن لم يقفوا على شيء في ذلك اجتهدوا في النظر، وأعملوا الرأي بما يبين المراد، ويكشف المقصود من آيات الكتاب. </a:t>
            </a:r>
            <a:br>
              <a:rPr lang="ar-SA" sz="3600" dirty="0"/>
            </a:br>
            <a:r>
              <a:rPr lang="ar-SA" sz="3600" dirty="0"/>
              <a:t>والمتأمل في كتب التفسير التي وصلت إلينا يجد أقوال التابعين، يفسروا القرآن بطريق الرأي والاجتهاد. </a:t>
            </a:r>
            <a:r>
              <a:rPr lang="tr-TR" sz="3600" dirty="0"/>
              <a:t/>
            </a:r>
            <a:br>
              <a:rPr lang="tr-TR" sz="3600" dirty="0"/>
            </a:br>
            <a:r>
              <a:rPr lang="ar-SA" sz="3600" dirty="0"/>
              <a:t>فكانوا يجتهدون في فهم النص، وفيما لم يبلغهم فيه نص</a:t>
            </a:r>
            <a:r>
              <a:rPr lang="tr-TR" sz="3600" dirty="0"/>
              <a:t/>
            </a:r>
            <a:br>
              <a:rPr lang="tr-TR" sz="3600" dirty="0"/>
            </a:br>
            <a:endParaRPr lang="tr-TR" sz="1700" dirty="0" smtClean="0"/>
          </a:p>
          <a:p>
            <a:pPr marL="0" indent="0" algn="r">
              <a:buNone/>
            </a:pPr>
            <a:r>
              <a:rPr lang="ar-SA" sz="3600" dirty="0" smtClean="0"/>
              <a:t>ويقع </a:t>
            </a:r>
            <a:r>
              <a:rPr lang="ar-SA" sz="3600" dirty="0"/>
              <a:t>منهم اتّفاق كثير في التفسير، ويقع بينهم اختلاف أكثره من قبيل اختلاف التنوّع.</a:t>
            </a:r>
            <a:endParaRPr lang="tr-TR" sz="3400" dirty="0"/>
          </a:p>
        </p:txBody>
      </p:sp>
      <p:sp>
        <p:nvSpPr>
          <p:cNvPr id="3" name="Başlık 2"/>
          <p:cNvSpPr>
            <a:spLocks noGrp="1"/>
          </p:cNvSpPr>
          <p:nvPr>
            <p:ph type="title"/>
          </p:nvPr>
        </p:nvSpPr>
        <p:spPr>
          <a:xfrm>
            <a:off x="0" y="166254"/>
            <a:ext cx="8950035" cy="1233056"/>
          </a:xfrm>
        </p:spPr>
        <p:txBody>
          <a:bodyPr/>
          <a:lstStyle/>
          <a:p>
            <a:r>
              <a:rPr lang="ar-SA" sz="3400" u="sng" dirty="0"/>
              <a:t>أن يفسروا القرآن باجتهادهم</a:t>
            </a:r>
            <a:r>
              <a:rPr lang="tr-TR" sz="3400" u="sng" dirty="0" smtClean="0"/>
              <a:t> -</a:t>
            </a:r>
            <a:r>
              <a:rPr lang="tr-TR" sz="3400" u="sng" dirty="0" smtClean="0">
                <a:solidFill>
                  <a:srgbClr val="00B0F0"/>
                </a:solidFill>
              </a:rPr>
              <a:t>5</a:t>
            </a:r>
            <a:endParaRPr lang="tr-TR" sz="2800" dirty="0">
              <a:solidFill>
                <a:srgbClr val="00B0F0"/>
              </a:solidFill>
            </a:endParaRPr>
          </a:p>
        </p:txBody>
      </p:sp>
    </p:spTree>
    <p:extLst>
      <p:ext uri="{BB962C8B-B14F-4D97-AF65-F5344CB8AC3E}">
        <p14:creationId xmlns:p14="http://schemas.microsoft.com/office/powerpoint/2010/main" val="28122762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8618" y="2092036"/>
            <a:ext cx="8691417" cy="4650509"/>
          </a:xfrm>
        </p:spPr>
        <p:txBody>
          <a:bodyPr>
            <a:noAutofit/>
          </a:bodyPr>
          <a:lstStyle/>
          <a:p>
            <a:pPr marL="0" indent="0" algn="r">
              <a:buNone/>
            </a:pPr>
            <a:endParaRPr lang="tr-TR" sz="3400" dirty="0"/>
          </a:p>
        </p:txBody>
      </p:sp>
      <p:sp>
        <p:nvSpPr>
          <p:cNvPr id="3" name="Başlık 2"/>
          <p:cNvSpPr>
            <a:spLocks noGrp="1"/>
          </p:cNvSpPr>
          <p:nvPr>
            <p:ph type="title"/>
          </p:nvPr>
        </p:nvSpPr>
        <p:spPr>
          <a:xfrm>
            <a:off x="0" y="166254"/>
            <a:ext cx="8950035" cy="1233056"/>
          </a:xfrm>
        </p:spPr>
        <p:txBody>
          <a:bodyPr/>
          <a:lstStyle/>
          <a:p>
            <a:r>
              <a:rPr lang="ar-SA" sz="3400" u="sng" dirty="0"/>
              <a:t> سؤالهم عن أهل الكتاب </a:t>
            </a:r>
            <a:r>
              <a:rPr lang="tr-TR" sz="3400" u="sng" dirty="0" smtClean="0"/>
              <a:t>-</a:t>
            </a:r>
            <a:r>
              <a:rPr lang="tr-TR" sz="3400" u="sng" dirty="0" smtClean="0">
                <a:solidFill>
                  <a:srgbClr val="00B0F0"/>
                </a:solidFill>
              </a:rPr>
              <a:t>6</a:t>
            </a:r>
            <a:endParaRPr lang="tr-TR" sz="2800" dirty="0">
              <a:solidFill>
                <a:srgbClr val="00B0F0"/>
              </a:solidFill>
            </a:endParaRPr>
          </a:p>
        </p:txBody>
      </p:sp>
    </p:spTree>
    <p:extLst>
      <p:ext uri="{BB962C8B-B14F-4D97-AF65-F5344CB8AC3E}">
        <p14:creationId xmlns:p14="http://schemas.microsoft.com/office/powerpoint/2010/main" val="26207838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5660" y="641445"/>
            <a:ext cx="8686800" cy="764704"/>
          </a:xfrm>
        </p:spPr>
        <p:txBody>
          <a:bodyPr/>
          <a:lstStyle/>
          <a:p>
            <a:r>
              <a:rPr lang="tr-TR" sz="4000" b="1" dirty="0" smtClean="0"/>
              <a:t>Tabiinin tefsir tarzı</a:t>
            </a:r>
            <a:endParaRPr lang="tr-TR" sz="4000" b="1" dirty="0"/>
          </a:p>
        </p:txBody>
      </p:sp>
      <p:sp>
        <p:nvSpPr>
          <p:cNvPr id="3" name="İçerik Yer Tutucusu 2"/>
          <p:cNvSpPr>
            <a:spLocks noGrp="1"/>
          </p:cNvSpPr>
          <p:nvPr>
            <p:ph idx="1"/>
          </p:nvPr>
        </p:nvSpPr>
        <p:spPr>
          <a:xfrm>
            <a:off x="554182" y="2050474"/>
            <a:ext cx="8482314" cy="4834910"/>
          </a:xfrm>
        </p:spPr>
        <p:txBody>
          <a:bodyPr>
            <a:noAutofit/>
          </a:bodyPr>
          <a:lstStyle/>
          <a:p>
            <a:pPr marL="0" indent="0" algn="just">
              <a:buNone/>
            </a:pPr>
            <a:r>
              <a:rPr lang="tr-TR" sz="2700" u="sng" dirty="0" smtClean="0"/>
              <a:t>Ayetleri </a:t>
            </a:r>
            <a:r>
              <a:rPr lang="tr-TR" sz="2700" u="sng" dirty="0"/>
              <a:t>açıklamada </a:t>
            </a:r>
            <a:r>
              <a:rPr lang="tr-TR" sz="2700" u="sng" dirty="0" smtClean="0"/>
              <a:t>tabiinin </a:t>
            </a:r>
            <a:r>
              <a:rPr lang="tr-TR" sz="2700" u="sng" dirty="0" smtClean="0"/>
              <a:t>malzemesi, kaynakları:</a:t>
            </a:r>
            <a:endParaRPr lang="tr-TR" sz="2700" u="sng" dirty="0"/>
          </a:p>
          <a:p>
            <a:pPr marL="514350" indent="-514350">
              <a:buAutoNum type="arabicPeriod"/>
            </a:pPr>
            <a:r>
              <a:rPr lang="tr-TR" sz="2700" dirty="0" smtClean="0"/>
              <a:t>Birinci </a:t>
            </a:r>
            <a:r>
              <a:rPr lang="tr-TR" sz="2700" dirty="0"/>
              <a:t>kaynağı Kur’an’dır</a:t>
            </a:r>
          </a:p>
          <a:p>
            <a:pPr marL="514350" indent="-514350">
              <a:buFont typeface="Arial" pitchFamily="34" charset="0"/>
              <a:buAutoNum type="arabicPeriod"/>
            </a:pPr>
            <a:r>
              <a:rPr lang="tr-TR" sz="2700" dirty="0"/>
              <a:t>Hz. Peygamber’den gelen haber, bilgi ve </a:t>
            </a:r>
            <a:r>
              <a:rPr lang="tr-TR" sz="2700" dirty="0" smtClean="0"/>
              <a:t>uygulamalar</a:t>
            </a:r>
            <a:endParaRPr lang="tr-TR" sz="2700" dirty="0"/>
          </a:p>
          <a:p>
            <a:pPr marL="514350" indent="-514350">
              <a:buAutoNum type="arabicPeriod"/>
            </a:pPr>
            <a:r>
              <a:rPr lang="tr-TR" sz="2700" dirty="0" smtClean="0"/>
              <a:t>Sahabeden aldıkları bilgiler, onların yorumları</a:t>
            </a:r>
          </a:p>
          <a:p>
            <a:pPr marL="514350" indent="-514350">
              <a:buAutoNum type="arabicPeriod"/>
            </a:pPr>
            <a:r>
              <a:rPr lang="tr-TR" sz="2700" dirty="0" smtClean="0"/>
              <a:t>Arap dili ve şiiri</a:t>
            </a:r>
          </a:p>
          <a:p>
            <a:pPr marL="514350" indent="-514350">
              <a:buAutoNum type="arabicPeriod"/>
            </a:pPr>
            <a:r>
              <a:rPr lang="tr-TR" sz="2700" dirty="0" smtClean="0"/>
              <a:t>İçtihat etmeleri: Ayetler </a:t>
            </a:r>
            <a:r>
              <a:rPr lang="tr-TR" sz="2700" dirty="0"/>
              <a:t>hakkında kişisel bilgi, yetenek, tecrübe ve </a:t>
            </a:r>
            <a:r>
              <a:rPr lang="tr-TR" sz="2700" dirty="0" smtClean="0"/>
              <a:t>görüşleriyle yorum yapmaları</a:t>
            </a:r>
            <a:endParaRPr lang="tr-TR" sz="2700" dirty="0"/>
          </a:p>
          <a:p>
            <a:pPr marL="514350" indent="-514350">
              <a:buAutoNum type="arabicPeriod"/>
            </a:pPr>
            <a:r>
              <a:rPr lang="tr-TR" sz="2700" dirty="0" err="1"/>
              <a:t>Ehl</a:t>
            </a:r>
            <a:r>
              <a:rPr lang="tr-TR" sz="2700" dirty="0"/>
              <a:t>-i </a:t>
            </a:r>
            <a:r>
              <a:rPr lang="tr-TR" sz="2700" dirty="0" err="1"/>
              <a:t>kitab’a</a:t>
            </a:r>
            <a:r>
              <a:rPr lang="tr-TR" sz="2700" dirty="0"/>
              <a:t> </a:t>
            </a:r>
            <a:r>
              <a:rPr lang="tr-TR" sz="2700" dirty="0" smtClean="0"/>
              <a:t>müracaat</a:t>
            </a:r>
            <a:endParaRPr lang="tr-TR" sz="2700" dirty="0"/>
          </a:p>
        </p:txBody>
      </p:sp>
    </p:spTree>
    <p:extLst>
      <p:ext uri="{BB962C8B-B14F-4D97-AF65-F5344CB8AC3E}">
        <p14:creationId xmlns:p14="http://schemas.microsoft.com/office/powerpoint/2010/main" val="2151780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850" y="1238250"/>
            <a:ext cx="8477250" cy="5493626"/>
          </a:xfrm>
        </p:spPr>
        <p:txBody>
          <a:bodyPr>
            <a:normAutofit fontScale="70000" lnSpcReduction="20000"/>
          </a:bodyPr>
          <a:lstStyle/>
          <a:p>
            <a:pPr marL="0" indent="257175" algn="ctr">
              <a:buNone/>
            </a:pPr>
            <a:r>
              <a:rPr lang="ar-SA" sz="4800" b="1" u="sng" dirty="0" smtClean="0">
                <a:solidFill>
                  <a:srgbClr val="0070C0"/>
                </a:solidFill>
              </a:rPr>
              <a:t>وظيفة </a:t>
            </a:r>
            <a:r>
              <a:rPr lang="ar-SA" sz="4800" b="1" u="sng" dirty="0">
                <a:solidFill>
                  <a:srgbClr val="0070C0"/>
                </a:solidFill>
              </a:rPr>
              <a:t>محمد (ص ع) كنبي : التبليغ و التبيين و التشريع</a:t>
            </a:r>
            <a:endParaRPr lang="tr-TR" sz="4800" b="1" u="sng" dirty="0">
              <a:solidFill>
                <a:srgbClr val="0070C0"/>
              </a:solidFill>
            </a:endParaRPr>
          </a:p>
          <a:p>
            <a:pPr marL="0" indent="257175" algn="ctr">
              <a:buNone/>
            </a:pPr>
            <a:endParaRPr lang="tr-TR" sz="4800" b="1" u="sng" dirty="0" smtClean="0">
              <a:solidFill>
                <a:srgbClr val="0070C0"/>
              </a:solidFill>
            </a:endParaRPr>
          </a:p>
          <a:p>
            <a:pPr marL="0" indent="257175" algn="r">
              <a:buNone/>
            </a:pPr>
            <a:r>
              <a:rPr lang="ar-SA" sz="4800" dirty="0"/>
              <a:t>يَٓا اَيُّهَا الرَّسُولُ بَلِّغْ مَٓا اُنْزِلَ اِلَيْكَ مِنْ رَبِّكَۜ وَاِنْ لَمْ تَفْعَلْ فَمَا بَلَّغْتَ رِسَالَتَهُۜ وَاللّٰهُ يَعْصِمُكَ مِنَ النَّاسِۜ اِنَّ اللّٰهَ لَا يَهْدِي الْقَوْمَ الْكَافِر۪ينَ </a:t>
            </a:r>
            <a:endParaRPr lang="tr-TR" sz="4800" dirty="0"/>
          </a:p>
          <a:p>
            <a:pPr marL="0" indent="257175" algn="r">
              <a:buNone/>
            </a:pPr>
            <a:r>
              <a:rPr lang="tr-TR" sz="4800" dirty="0"/>
              <a:t>(5 </a:t>
            </a:r>
            <a:r>
              <a:rPr lang="tr-TR" sz="4800" dirty="0" err="1"/>
              <a:t>Mâide</a:t>
            </a:r>
            <a:r>
              <a:rPr lang="tr-TR" sz="4800" dirty="0"/>
              <a:t> 67)</a:t>
            </a:r>
          </a:p>
          <a:p>
            <a:pPr marL="0" indent="257175" algn="r">
              <a:buNone/>
            </a:pPr>
            <a:r>
              <a:rPr lang="ar-SA" sz="4800" dirty="0" smtClean="0"/>
              <a:t>وَاَنْزَلْنَٓا </a:t>
            </a:r>
            <a:r>
              <a:rPr lang="ar-SA" sz="4800" dirty="0"/>
              <a:t>اِلَيْكَ الذِّكْرَ لِتُبَيِّنَ لِلنَّاسِ مَا نُزِّلَ اِلَيْهِمْ وَلَعَلَّهُمْ يَتَفَكَّرُونَ</a:t>
            </a:r>
            <a:endParaRPr lang="tr-TR" sz="4800" dirty="0"/>
          </a:p>
          <a:p>
            <a:pPr marL="0" indent="257175" algn="r">
              <a:buNone/>
            </a:pPr>
            <a:r>
              <a:rPr lang="tr-TR" sz="4800" dirty="0" smtClean="0"/>
              <a:t>(</a:t>
            </a:r>
            <a:r>
              <a:rPr lang="tr-TR" sz="4800" dirty="0"/>
              <a:t>16 </a:t>
            </a:r>
            <a:r>
              <a:rPr lang="tr-TR" sz="4800" dirty="0" err="1"/>
              <a:t>Nahl</a:t>
            </a:r>
            <a:r>
              <a:rPr lang="tr-TR" sz="4800" dirty="0"/>
              <a:t> 44</a:t>
            </a:r>
            <a:r>
              <a:rPr lang="tr-TR" sz="4800" dirty="0" smtClean="0"/>
              <a:t>)</a:t>
            </a:r>
          </a:p>
          <a:p>
            <a:pPr marL="0" indent="257175" algn="r">
              <a:buNone/>
            </a:pPr>
            <a:r>
              <a:rPr lang="ar-SA" sz="4800" dirty="0"/>
              <a:t>وَمَٓا اَرْسَلْنَا مِنْ رَسُولٍ اِلَّا بِلِسَانِ قَوْمِه۪ لِيُبَيِّنَ لَهُمْۜ</a:t>
            </a:r>
            <a:endParaRPr lang="tr-TR" sz="4800" dirty="0"/>
          </a:p>
          <a:p>
            <a:pPr marL="0" indent="257175" algn="r">
              <a:buNone/>
            </a:pPr>
            <a:r>
              <a:rPr lang="tr-TR" sz="4800" dirty="0"/>
              <a:t>(14 İbrahim 4</a:t>
            </a:r>
            <a:r>
              <a:rPr lang="tr-TR" sz="4800" dirty="0" smtClean="0"/>
              <a:t>)</a:t>
            </a:r>
            <a:endParaRPr lang="tr-TR" sz="4800" dirty="0"/>
          </a:p>
        </p:txBody>
      </p:sp>
      <p:sp>
        <p:nvSpPr>
          <p:cNvPr id="3" name="Başlık 2"/>
          <p:cNvSpPr>
            <a:spLocks noGrp="1"/>
          </p:cNvSpPr>
          <p:nvPr>
            <p:ph type="title"/>
          </p:nvPr>
        </p:nvSpPr>
        <p:spPr>
          <a:xfrm>
            <a:off x="323850" y="17706"/>
            <a:ext cx="8629650" cy="1220544"/>
          </a:xfrm>
        </p:spPr>
        <p:txBody>
          <a:bodyPr/>
          <a:lstStyle/>
          <a:p>
            <a:pPr algn="r"/>
            <a:r>
              <a:rPr lang="ar-SA" sz="3000" b="1" dirty="0" smtClean="0"/>
              <a:t>موقف </a:t>
            </a:r>
            <a:r>
              <a:rPr lang="ar-SA" sz="3000" b="1" dirty="0"/>
              <a:t>النبي </a:t>
            </a:r>
            <a:r>
              <a:rPr lang="ar-SA" sz="3000" b="1" dirty="0" smtClean="0"/>
              <a:t>من </a:t>
            </a:r>
            <a:r>
              <a:rPr lang="ar-SA" sz="3000" b="1" dirty="0"/>
              <a:t>التفسير</a:t>
            </a:r>
            <a:r>
              <a:rPr lang="tr-TR" sz="3000" b="1" dirty="0">
                <a:latin typeface="Times New Roman"/>
                <a:ea typeface="Times New Roman"/>
              </a:rPr>
              <a:t/>
            </a:r>
            <a:br>
              <a:rPr lang="tr-TR" sz="3000" b="1" dirty="0">
                <a:latin typeface="Times New Roman"/>
                <a:ea typeface="Times New Roman"/>
              </a:rPr>
            </a:br>
            <a:r>
              <a:rPr lang="tr-TR" sz="3000" b="1" dirty="0" smtClean="0"/>
              <a:t>Hz</a:t>
            </a:r>
            <a:r>
              <a:rPr lang="tr-TR" sz="3000" b="1" dirty="0"/>
              <a:t>. Peygamber’in tefsirdeki yeri</a:t>
            </a:r>
          </a:p>
        </p:txBody>
      </p:sp>
    </p:spTree>
    <p:extLst>
      <p:ext uri="{BB962C8B-B14F-4D97-AF65-F5344CB8AC3E}">
        <p14:creationId xmlns:p14="http://schemas.microsoft.com/office/powerpoint/2010/main" val="36493781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6982" y="2064327"/>
            <a:ext cx="8806873" cy="4793673"/>
          </a:xfrm>
        </p:spPr>
        <p:txBody>
          <a:bodyPr>
            <a:normAutofit fontScale="92500" lnSpcReduction="10000"/>
          </a:bodyPr>
          <a:lstStyle/>
          <a:p>
            <a:pPr marL="0" indent="0" algn="r">
              <a:buNone/>
            </a:pPr>
            <a:r>
              <a:rPr lang="ar-SA" sz="3400" dirty="0" smtClean="0"/>
              <a:t>الإمام</a:t>
            </a:r>
            <a:r>
              <a:rPr lang="ar-SA" sz="3400" dirty="0"/>
              <a:t> مجاهد يقول: عرضت القرآن على ابن عباس ثلاث عرضات، من فاتحته إلى خاتمته، أوقفه عند كل آية منه، وأسأله عنها، وهكذا كان حال باقي التابعين، كقتادة، وسعيد بن جبير، وغيرهما.</a:t>
            </a:r>
            <a:endParaRPr lang="tr-TR" sz="3400" dirty="0"/>
          </a:p>
          <a:p>
            <a:pPr marL="0" indent="0" algn="r">
              <a:buNone/>
            </a:pPr>
            <a:endParaRPr lang="tr-TR" sz="1600" dirty="0" smtClean="0"/>
          </a:p>
          <a:p>
            <a:pPr marL="0" indent="0" algn="r">
              <a:buNone/>
            </a:pPr>
            <a:r>
              <a:rPr lang="ar-SA" sz="3400" dirty="0" smtClean="0"/>
              <a:t>وقد </a:t>
            </a:r>
            <a:r>
              <a:rPr lang="ar-SA" sz="3400" dirty="0"/>
              <a:t>تفاوتت أنظار العلماء في الرجوع إلى تفسير التابعين والعمل بأقوالهم، في حال لم يكن في ذلك شيء عن رسول الله صلى الله عليه وسلم وصحابته الكرام، فنُقل عن الإمام أحمد في الاحتجاج بتفسير التابعين </a:t>
            </a:r>
            <a:r>
              <a:rPr lang="ar-SA" sz="3400" dirty="0" smtClean="0"/>
              <a:t>أنه </a:t>
            </a:r>
            <a:r>
              <a:rPr lang="ar-SA" sz="3400" dirty="0"/>
              <a:t>يُعمل بقول التابعي في التفسير، لأن التابعين نقلوا غالب تفسيراتهم عن </a:t>
            </a:r>
            <a:r>
              <a:rPr lang="ar-SA" sz="3400" dirty="0" smtClean="0"/>
              <a:t>الصحابة، </a:t>
            </a:r>
            <a:r>
              <a:rPr lang="ar-SA" sz="3400" dirty="0"/>
              <a:t>ونقلوا كذلك مناهجهم في التفسير </a:t>
            </a:r>
            <a:r>
              <a:rPr lang="ar-SA" sz="3400" dirty="0" smtClean="0"/>
              <a:t>عنهم</a:t>
            </a:r>
            <a:endParaRPr lang="tr-TR" sz="3400" dirty="0"/>
          </a:p>
          <a:p>
            <a:pPr marL="0" indent="0" algn="r">
              <a:buNone/>
            </a:pPr>
            <a:r>
              <a:rPr lang="ar-SA" sz="3400" dirty="0"/>
              <a:t>و أكثر أهل العلم علي هذا </a:t>
            </a:r>
            <a:r>
              <a:rPr lang="ar-SA" sz="3400" dirty="0" smtClean="0"/>
              <a:t>الراى</a:t>
            </a:r>
            <a:endParaRPr lang="tr-TR" sz="3400" dirty="0" smtClean="0"/>
          </a:p>
        </p:txBody>
      </p:sp>
      <p:sp>
        <p:nvSpPr>
          <p:cNvPr id="3" name="Başlık 2"/>
          <p:cNvSpPr>
            <a:spLocks noGrp="1"/>
          </p:cNvSpPr>
          <p:nvPr>
            <p:ph type="title"/>
          </p:nvPr>
        </p:nvSpPr>
        <p:spPr/>
        <p:txBody>
          <a:bodyPr/>
          <a:lstStyle/>
          <a:p>
            <a:r>
              <a:rPr lang="ar-SA" sz="3300" dirty="0">
                <a:solidFill>
                  <a:srgbClr val="C00000"/>
                </a:solidFill>
              </a:rPr>
              <a:t>حجية قول </a:t>
            </a:r>
            <a:r>
              <a:rPr lang="ar-SA" sz="3200" dirty="0">
                <a:solidFill>
                  <a:srgbClr val="C00000"/>
                </a:solidFill>
              </a:rPr>
              <a:t>التابعين</a:t>
            </a:r>
            <a:endParaRPr lang="tr-TR" sz="3300" dirty="0">
              <a:solidFill>
                <a:srgbClr val="C00000"/>
              </a:solidFill>
            </a:endParaRPr>
          </a:p>
        </p:txBody>
      </p:sp>
    </p:spTree>
    <p:extLst>
      <p:ext uri="{BB962C8B-B14F-4D97-AF65-F5344CB8AC3E}">
        <p14:creationId xmlns:p14="http://schemas.microsoft.com/office/powerpoint/2010/main" val="2461350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Peygamber’in </a:t>
            </a:r>
            <a:r>
              <a:rPr lang="tr-TR" dirty="0"/>
              <a:t>(sav) </a:t>
            </a:r>
            <a:r>
              <a:rPr lang="tr-TR" dirty="0" smtClean="0"/>
              <a:t>tefsiri </a:t>
            </a:r>
            <a:r>
              <a:rPr lang="tr-TR" dirty="0"/>
              <a:t>iki sebepten, yani </a:t>
            </a:r>
            <a:r>
              <a:rPr lang="tr-TR" i="1" dirty="0" smtClean="0"/>
              <a:t>tebliğ, </a:t>
            </a:r>
            <a:r>
              <a:rPr lang="tr-TR" i="1" dirty="0" err="1" smtClean="0"/>
              <a:t>tebyin</a:t>
            </a:r>
            <a:r>
              <a:rPr lang="tr-TR" dirty="0" smtClean="0"/>
              <a:t> </a:t>
            </a:r>
            <a:r>
              <a:rPr lang="tr-TR" dirty="0"/>
              <a:t>ve </a:t>
            </a:r>
            <a:r>
              <a:rPr lang="tr-TR" i="1" dirty="0"/>
              <a:t>teşri</a:t>
            </a:r>
            <a:r>
              <a:rPr lang="tr-TR" dirty="0"/>
              <a:t>den doğduğunu ve şu iki şekilde tezahür ettiğini söyleyebiliriz</a:t>
            </a:r>
            <a:r>
              <a:rPr lang="tr-TR" dirty="0" smtClean="0"/>
              <a:t>:</a:t>
            </a:r>
          </a:p>
          <a:p>
            <a:pPr marL="0" indent="0">
              <a:buNone/>
            </a:pPr>
            <a:r>
              <a:rPr lang="ar-SA" dirty="0"/>
              <a:t>أن تفسيرات النبي يتجلى بطريقتين </a:t>
            </a:r>
            <a:endParaRPr lang="tr-TR" dirty="0" smtClean="0"/>
          </a:p>
          <a:p>
            <a:pPr marL="0" indent="0">
              <a:buNone/>
            </a:pPr>
            <a:r>
              <a:rPr lang="tr-TR" dirty="0" smtClean="0"/>
              <a:t>1</a:t>
            </a:r>
            <a:r>
              <a:rPr lang="tr-TR" dirty="0"/>
              <a:t>. Sözlü/</a:t>
            </a:r>
            <a:r>
              <a:rPr lang="tr-TR" dirty="0" err="1"/>
              <a:t>kavlî</a:t>
            </a:r>
            <a:r>
              <a:rPr lang="tr-TR" dirty="0"/>
              <a:t> (hadis</a:t>
            </a:r>
            <a:r>
              <a:rPr lang="tr-TR" dirty="0" smtClean="0"/>
              <a:t>): </a:t>
            </a:r>
            <a:r>
              <a:rPr lang="ar-SA" dirty="0"/>
              <a:t>لفظا</a:t>
            </a:r>
            <a:r>
              <a:rPr lang="tr-TR" dirty="0" smtClean="0"/>
              <a:t> - </a:t>
            </a:r>
            <a:r>
              <a:rPr lang="ar-SA" dirty="0"/>
              <a:t>قولا</a:t>
            </a:r>
            <a:r>
              <a:rPr lang="tr-TR" dirty="0" smtClean="0"/>
              <a:t> : </a:t>
            </a:r>
            <a:r>
              <a:rPr lang="ar-SA" dirty="0"/>
              <a:t>الاحاديث</a:t>
            </a:r>
            <a:endParaRPr lang="tr-TR" dirty="0"/>
          </a:p>
          <a:p>
            <a:pPr marL="0" indent="0">
              <a:buNone/>
            </a:pPr>
            <a:r>
              <a:rPr lang="tr-TR" dirty="0"/>
              <a:t>2. Fiilî (sünnet</a:t>
            </a:r>
            <a:r>
              <a:rPr lang="tr-TR" dirty="0" smtClean="0"/>
              <a:t>): </a:t>
            </a:r>
            <a:r>
              <a:rPr lang="ar-SA" dirty="0"/>
              <a:t>فعلا - عملاا</a:t>
            </a:r>
            <a:r>
              <a:rPr lang="tr-TR" dirty="0" smtClean="0"/>
              <a:t> : </a:t>
            </a:r>
            <a:r>
              <a:rPr lang="ar-SA" dirty="0"/>
              <a:t>السنة</a:t>
            </a:r>
            <a:endParaRPr lang="tr-TR" dirty="0"/>
          </a:p>
        </p:txBody>
      </p:sp>
    </p:spTree>
    <p:extLst>
      <p:ext uri="{BB962C8B-B14F-4D97-AF65-F5344CB8AC3E}">
        <p14:creationId xmlns:p14="http://schemas.microsoft.com/office/powerpoint/2010/main" val="8581440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7045" y="1078173"/>
            <a:ext cx="9096955" cy="5779827"/>
          </a:xfrm>
        </p:spPr>
        <p:txBody>
          <a:bodyPr>
            <a:normAutofit/>
          </a:bodyPr>
          <a:lstStyle/>
          <a:p>
            <a:pPr marL="0" indent="0" algn="r">
              <a:buNone/>
            </a:pPr>
            <a:r>
              <a:rPr lang="ar-SA" sz="2000" dirty="0" smtClean="0"/>
              <a:t>كان </a:t>
            </a:r>
            <a:r>
              <a:rPr lang="ar-SA" sz="2000" dirty="0"/>
              <a:t>تفسيره اجماليا و </a:t>
            </a:r>
            <a:r>
              <a:rPr lang="ar-SA" sz="2000" dirty="0" smtClean="0"/>
              <a:t>مقتصرا</a:t>
            </a:r>
            <a:r>
              <a:rPr lang="tr-TR" sz="2000" dirty="0" smtClean="0"/>
              <a:t> -</a:t>
            </a:r>
          </a:p>
          <a:p>
            <a:pPr marL="0" indent="0" algn="r">
              <a:buNone/>
            </a:pPr>
            <a:r>
              <a:rPr lang="ar-SA" dirty="0" smtClean="0"/>
              <a:t>مقدار </a:t>
            </a:r>
            <a:r>
              <a:rPr lang="ar-SA" dirty="0"/>
              <a:t>مافسره النبي  من القرآن </a:t>
            </a:r>
            <a:r>
              <a:rPr lang="ar-SA" dirty="0" smtClean="0"/>
              <a:t>وفي </a:t>
            </a:r>
            <a:r>
              <a:rPr lang="ar-SA" dirty="0"/>
              <a:t>المسألة قولان </a:t>
            </a:r>
            <a:r>
              <a:rPr lang="ar-SA" dirty="0" smtClean="0"/>
              <a:t>:</a:t>
            </a:r>
            <a:r>
              <a:rPr lang="ar-SA" dirty="0"/>
              <a:t> </a:t>
            </a:r>
            <a:br>
              <a:rPr lang="ar-SA" dirty="0"/>
            </a:br>
            <a:r>
              <a:rPr lang="ar-SA" b="1" u="sng" dirty="0"/>
              <a:t>القول الأول :</a:t>
            </a:r>
            <a:r>
              <a:rPr lang="ar-SA" dirty="0"/>
              <a:t> أن النبي  فسر جميع آي القرآن ـ جمله ومعانيه ـ مستدلين بقوله تعالى ( لتبين للناس ما نزل إليهم ) </a:t>
            </a:r>
            <a:endParaRPr lang="tr-TR" dirty="0" smtClean="0"/>
          </a:p>
          <a:p>
            <a:pPr marL="0" indent="0" algn="r">
              <a:buNone/>
            </a:pPr>
            <a:r>
              <a:rPr lang="ar-SA" dirty="0" smtClean="0"/>
              <a:t>أن </a:t>
            </a:r>
            <a:r>
              <a:rPr lang="ar-SA" dirty="0"/>
              <a:t>الآية أوضحت أن من مهمة الرسول  البيان ، والبيان يشمل البيان اللفظي(بتلاوة القرآن ) والبيان التفسيري والإيضاحي لمعاني القرآن </a:t>
            </a:r>
            <a:r>
              <a:rPr lang="ar-SA" dirty="0" smtClean="0"/>
              <a:t>.</a:t>
            </a:r>
            <a:r>
              <a:rPr lang="ar-SA" dirty="0"/>
              <a:t/>
            </a:r>
            <a:br>
              <a:rPr lang="ar-SA" dirty="0"/>
            </a:br>
            <a:r>
              <a:rPr lang="ar-SA" b="1" u="sng" dirty="0"/>
              <a:t>القول الثاني :</a:t>
            </a:r>
            <a:r>
              <a:rPr lang="ar-SA" dirty="0"/>
              <a:t> أن النبي  لم يفسر جميع آي القرآن </a:t>
            </a:r>
            <a:r>
              <a:rPr lang="ar-SA" dirty="0" smtClean="0"/>
              <a:t>، </a:t>
            </a:r>
            <a:r>
              <a:rPr lang="ar-SA" dirty="0"/>
              <a:t>لأن من الآيات ما استأثر الله بعلمه ومنها ما لا يعذر أحد بجهله ومنها ما تعرفه العرب بمقتضى </a:t>
            </a:r>
            <a:r>
              <a:rPr lang="ar-SA" dirty="0" smtClean="0"/>
              <a:t>لغتهم. </a:t>
            </a:r>
            <a:r>
              <a:rPr lang="ar-SA" dirty="0"/>
              <a:t>وإنما اقتصر تفسير النبي  على نوعين من أنواع التفسير هما </a:t>
            </a:r>
            <a:r>
              <a:rPr lang="ar-SA" u="sng" dirty="0"/>
              <a:t>بيان المجمل</a:t>
            </a:r>
            <a:r>
              <a:rPr lang="ar-SA" dirty="0"/>
              <a:t> و</a:t>
            </a:r>
            <a:r>
              <a:rPr lang="ar-SA" u="sng" dirty="0"/>
              <a:t>إيضاح </a:t>
            </a:r>
            <a:r>
              <a:rPr lang="ar-SA" u="sng" dirty="0" smtClean="0"/>
              <a:t>المشكل</a:t>
            </a:r>
            <a:r>
              <a:rPr lang="ar-SA" dirty="0" smtClean="0"/>
              <a:t>.</a:t>
            </a:r>
            <a:r>
              <a:rPr lang="ar-SA" dirty="0"/>
              <a:t> </a:t>
            </a:r>
            <a:br>
              <a:rPr lang="ar-SA" dirty="0"/>
            </a:br>
            <a:r>
              <a:rPr lang="ar-SA" dirty="0"/>
              <a:t>وهذا القول قاله </a:t>
            </a:r>
            <a:r>
              <a:rPr lang="ar-SA" dirty="0" smtClean="0"/>
              <a:t>الأكثرون، </a:t>
            </a:r>
            <a:endParaRPr lang="tr-TR" dirty="0" smtClean="0"/>
          </a:p>
          <a:p>
            <a:pPr marL="0" indent="0" algn="r">
              <a:buNone/>
            </a:pPr>
            <a:r>
              <a:rPr lang="ar-SA" dirty="0" smtClean="0"/>
              <a:t>لو فسر النبي جميع آي القرآن آية بآية لنقل إلينا، </a:t>
            </a:r>
            <a:r>
              <a:rPr lang="tr-TR" dirty="0" smtClean="0"/>
              <a:t>-</a:t>
            </a:r>
          </a:p>
          <a:p>
            <a:pPr marL="0" indent="0" algn="r">
              <a:buNone/>
            </a:pPr>
            <a:endParaRPr lang="tr-TR" dirty="0" smtClean="0"/>
          </a:p>
          <a:p>
            <a:pPr marL="0" indent="0" algn="r">
              <a:buNone/>
            </a:pPr>
            <a:r>
              <a:rPr lang="ar-SA" sz="3100" dirty="0" smtClean="0">
                <a:solidFill>
                  <a:srgbClr val="FF0000"/>
                </a:solidFill>
              </a:rPr>
              <a:t>تفسير </a:t>
            </a:r>
            <a:r>
              <a:rPr lang="ar-SA" sz="3100" dirty="0">
                <a:solidFill>
                  <a:srgbClr val="FF0000"/>
                </a:solidFill>
              </a:rPr>
              <a:t>القرآن بالسنة النبوية في الدرجة الثانية بعد تفسير القرآن بالقرآن </a:t>
            </a:r>
            <a:r>
              <a:rPr lang="tr-TR" sz="3100" dirty="0">
                <a:solidFill>
                  <a:srgbClr val="FF0000"/>
                </a:solidFill>
              </a:rPr>
              <a:t>-</a:t>
            </a:r>
          </a:p>
          <a:p>
            <a:pPr marL="0" indent="0" algn="r">
              <a:buNone/>
            </a:pPr>
            <a:endParaRPr lang="tr-TR" dirty="0"/>
          </a:p>
        </p:txBody>
      </p:sp>
    </p:spTree>
    <p:extLst>
      <p:ext uri="{BB962C8B-B14F-4D97-AF65-F5344CB8AC3E}">
        <p14:creationId xmlns:p14="http://schemas.microsoft.com/office/powerpoint/2010/main" val="3916255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9182" y="1034143"/>
            <a:ext cx="8898339" cy="5680556"/>
          </a:xfrm>
        </p:spPr>
        <p:txBody>
          <a:bodyPr>
            <a:normAutofit fontScale="77500" lnSpcReduction="20000"/>
          </a:bodyPr>
          <a:lstStyle/>
          <a:p>
            <a:pPr marL="0" indent="0" algn="r">
              <a:buNone/>
            </a:pPr>
            <a:r>
              <a:rPr lang="ar-SA" sz="2800" dirty="0" smtClean="0"/>
              <a:t>1)</a:t>
            </a:r>
            <a:endParaRPr lang="tr-TR" sz="2800" dirty="0" smtClean="0"/>
          </a:p>
          <a:p>
            <a:pPr marL="0" indent="0" algn="r">
              <a:buNone/>
            </a:pPr>
            <a:r>
              <a:rPr lang="ar-SA" sz="2800" dirty="0" smtClean="0"/>
              <a:t> تفسير </a:t>
            </a:r>
            <a:r>
              <a:rPr lang="ar-SA" sz="2800" dirty="0"/>
              <a:t>القرآن بالقرآن فعندما نزل قوله </a:t>
            </a:r>
            <a:r>
              <a:rPr lang="ar-SA" sz="2800" dirty="0" smtClean="0"/>
              <a:t>تعالى: (الذين </a:t>
            </a:r>
            <a:r>
              <a:rPr lang="ar-SA" sz="2800" dirty="0"/>
              <a:t>آمنوا ولم يلبسوا إيمانهم </a:t>
            </a:r>
            <a:r>
              <a:rPr lang="ar-SA" sz="2800" dirty="0" smtClean="0"/>
              <a:t>بظلم) </a:t>
            </a:r>
            <a:r>
              <a:rPr lang="ar-SA" sz="2800" dirty="0"/>
              <a:t>وأشكل ذلك على الصحابة فسرها </a:t>
            </a:r>
            <a:r>
              <a:rPr lang="ar-SA" sz="2800" dirty="0" smtClean="0"/>
              <a:t>النبي</a:t>
            </a:r>
            <a:r>
              <a:rPr lang="ar-SA" sz="2800" dirty="0"/>
              <a:t> بقوله تعالى </a:t>
            </a:r>
            <a:r>
              <a:rPr lang="ar-SA" sz="2800" dirty="0" smtClean="0"/>
              <a:t>(إن </a:t>
            </a:r>
            <a:r>
              <a:rPr lang="ar-SA" sz="2800" dirty="0"/>
              <a:t>الشرك لظلم </a:t>
            </a:r>
            <a:r>
              <a:rPr lang="ar-SA" sz="2800" dirty="0" smtClean="0"/>
              <a:t>عظيم).</a:t>
            </a:r>
            <a:br>
              <a:rPr lang="ar-SA" sz="2800" dirty="0" smtClean="0"/>
            </a:br>
            <a:r>
              <a:rPr lang="tr-TR" sz="2800" dirty="0" smtClean="0"/>
              <a:t> (2</a:t>
            </a:r>
            <a:r>
              <a:rPr lang="ar-SA" sz="2800" dirty="0" smtClean="0"/>
              <a:t> </a:t>
            </a:r>
            <a:endParaRPr lang="tr-TR" sz="2800" dirty="0" smtClean="0"/>
          </a:p>
          <a:p>
            <a:pPr marL="0" indent="0" algn="r" rtl="1">
              <a:buNone/>
            </a:pPr>
            <a:r>
              <a:rPr lang="ar-SA" sz="2800" dirty="0" smtClean="0"/>
              <a:t>أن يذكر التفسير ثم يذكر الآية المفسَّرة. كقوله: إن في الجنة شجرة يسير الراكب تحتها مائة عام اقرأوا إن شئتم (وظل ممدود) وكقوله (إذا أحب الله عبدا نادى يا جبريل إني أحببت فلانا فأحبه قال فينادي ...فذلك قوله تعالى (إن الذين آمنوا وعملوا الصالحات سيجعل لهم الرحمن ودا) </a:t>
            </a:r>
            <a:br>
              <a:rPr lang="ar-SA" sz="2800" dirty="0" smtClean="0"/>
            </a:br>
            <a:r>
              <a:rPr lang="ar-SA" sz="2800" dirty="0" smtClean="0"/>
              <a:t>3)</a:t>
            </a:r>
            <a:endParaRPr lang="tr-TR" sz="2800" dirty="0" smtClean="0"/>
          </a:p>
          <a:p>
            <a:pPr marL="0" indent="0" algn="r" rtl="1">
              <a:buNone/>
            </a:pPr>
            <a:r>
              <a:rPr lang="ar-SA" sz="2800" dirty="0" smtClean="0"/>
              <a:t> أن يذكر الآية المفسَّرة ثم يذكر تفسيرها ومثاله أن النبي قرأ وهو على المنبر (وأعدوا لهم ما استطعتم من قوة) فقال ألا إن القوة الرمي ألا إن القوة الرمي ألا إن القوة الرمي. </a:t>
            </a:r>
            <a:br>
              <a:rPr lang="ar-SA" sz="2800" dirty="0" smtClean="0"/>
            </a:br>
            <a:r>
              <a:rPr lang="ar-SA" sz="2800" dirty="0" smtClean="0"/>
              <a:t> ومن المثال السابق نستفيد تكرار التفسير ليفهم عنه.</a:t>
            </a:r>
            <a:r>
              <a:rPr lang="ar-SA" sz="2800" dirty="0"/>
              <a:t/>
            </a:r>
            <a:br>
              <a:rPr lang="ar-SA" sz="2800" dirty="0"/>
            </a:br>
            <a:r>
              <a:rPr lang="ar-SA" sz="2800" dirty="0"/>
              <a:t>اَلَمْ يَعْلَمُوا اَنَّ اللّٰهَ هُوَ يَقْبَلُ التَّوْبَةَ عَنْ عِبَادِهٖ وَيَاْخُذُ الصَّدَقَاتِ وَاَنَّ اللّٰهَ هُوَ التَّوَّابُ الرَّحٖيمُ</a:t>
            </a:r>
            <a:endParaRPr lang="tr-TR" sz="2800" dirty="0"/>
          </a:p>
          <a:p>
            <a:pPr marL="0" indent="0" algn="r" rtl="1">
              <a:buNone/>
            </a:pPr>
            <a:r>
              <a:rPr lang="ar-SA" sz="2800" dirty="0"/>
              <a:t>... أبا هريرة يقول : قال رسول الله : ان الله يقبل الصدقات وياخذها بيمينه فيربيها لاحدكم كما يربى احدكم مهره أو فلوه حتي ان اللقمة لتصير مثل أحد وتصديق ذلك في كتاب الله وهو الذي يقبل التوبة عن عباده وياخذ الصدقات</a:t>
            </a:r>
            <a:endParaRPr lang="tr-TR" sz="2800" dirty="0"/>
          </a:p>
          <a:p>
            <a:pPr marL="0" indent="0" algn="r">
              <a:buNone/>
            </a:pPr>
            <a:r>
              <a:rPr lang="tr-TR" sz="2800" dirty="0" smtClean="0"/>
              <a:t>(4</a:t>
            </a:r>
          </a:p>
          <a:p>
            <a:pPr marL="0" indent="0" algn="r">
              <a:buNone/>
            </a:pPr>
            <a:r>
              <a:rPr lang="ar-SA" sz="2800" dirty="0" smtClean="0"/>
              <a:t>بيان القصص الواردة في القرآن كما في قصة موسى والخضر فلا يمكن فهم القصة بدون ما روي عن النبي  في ذلك.</a:t>
            </a:r>
            <a:endParaRPr lang="tr-TR" sz="2800" dirty="0"/>
          </a:p>
        </p:txBody>
      </p:sp>
      <p:sp>
        <p:nvSpPr>
          <p:cNvPr id="3" name="Başlık 2"/>
          <p:cNvSpPr>
            <a:spLocks noGrp="1"/>
          </p:cNvSpPr>
          <p:nvPr>
            <p:ph type="title"/>
          </p:nvPr>
        </p:nvSpPr>
        <p:spPr>
          <a:xfrm>
            <a:off x="688490" y="43031"/>
            <a:ext cx="7756263" cy="599226"/>
          </a:xfrm>
        </p:spPr>
        <p:txBody>
          <a:bodyPr/>
          <a:lstStyle/>
          <a:p>
            <a:r>
              <a:rPr lang="ar-SA" sz="3600" dirty="0"/>
              <a:t>منهج النبي  في تفسير القرآن</a:t>
            </a:r>
            <a:endParaRPr lang="tr-TR" sz="3600" dirty="0"/>
          </a:p>
        </p:txBody>
      </p:sp>
    </p:spTree>
    <p:extLst>
      <p:ext uri="{BB962C8B-B14F-4D97-AF65-F5344CB8AC3E}">
        <p14:creationId xmlns:p14="http://schemas.microsoft.com/office/powerpoint/2010/main" val="2226053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32013" y="313151"/>
            <a:ext cx="8748214" cy="6292365"/>
          </a:xfrm>
        </p:spPr>
        <p:txBody>
          <a:bodyPr/>
          <a:lstStyle/>
          <a:p>
            <a:pPr marL="0" indent="0" algn="r">
              <a:buNone/>
            </a:pPr>
            <a:r>
              <a:rPr lang="tr-TR" dirty="0" smtClean="0"/>
              <a:t>(5</a:t>
            </a:r>
          </a:p>
          <a:p>
            <a:pPr marL="0" indent="0" algn="r">
              <a:buNone/>
            </a:pPr>
            <a:r>
              <a:rPr lang="ar-SA" dirty="0" smtClean="0"/>
              <a:t>التفسير </a:t>
            </a:r>
            <a:r>
              <a:rPr lang="ar-SA" dirty="0"/>
              <a:t>بطريق السؤال </a:t>
            </a:r>
            <a:r>
              <a:rPr lang="ar-SA" dirty="0" smtClean="0"/>
              <a:t>:</a:t>
            </a:r>
            <a:br>
              <a:rPr lang="ar-SA" dirty="0" smtClean="0"/>
            </a:br>
            <a:r>
              <a:rPr lang="ar-SA" dirty="0" smtClean="0"/>
              <a:t>ففي </a:t>
            </a:r>
            <a:r>
              <a:rPr lang="ar-SA" dirty="0"/>
              <a:t>صحيح مسلم ( رقم </a:t>
            </a:r>
            <a:r>
              <a:rPr lang="ar-SA" dirty="0" smtClean="0"/>
              <a:t>2589)عن </a:t>
            </a:r>
            <a:r>
              <a:rPr lang="ar-SA" dirty="0"/>
              <a:t>أبي هريرة أن رسول الله قال أتدرون ما الغيبة قالوا الله ورسوله أعلم قال ذكرك أخاك بما يكره قيل أفرأيت إن كان في أخي ما أقول قال إن كان فيه ما تقول فقد اغتبته وإن لم يكن فيه فقد </a:t>
            </a:r>
            <a:r>
              <a:rPr lang="ar-SA" dirty="0" smtClean="0"/>
              <a:t>بهته</a:t>
            </a:r>
            <a:br>
              <a:rPr lang="ar-SA" dirty="0" smtClean="0"/>
            </a:br>
            <a:r>
              <a:rPr lang="tr-TR" dirty="0" smtClean="0"/>
              <a:t>(6</a:t>
            </a:r>
          </a:p>
          <a:p>
            <a:pPr marL="0" indent="0" algn="r">
              <a:buNone/>
            </a:pPr>
            <a:r>
              <a:rPr lang="ar-SA" dirty="0" smtClean="0"/>
              <a:t> استخدامه في تفسيره  الوسائل التعليمية </a:t>
            </a:r>
            <a:endParaRPr lang="tr-TR" dirty="0" smtClean="0"/>
          </a:p>
          <a:p>
            <a:pPr marL="0" indent="0" algn="r">
              <a:buNone/>
            </a:pPr>
            <a:r>
              <a:rPr lang="ar-SA" dirty="0" smtClean="0"/>
              <a:t>منها ما جاء عند تفسيره لقوله تعالى  وأن هذا صراطي مستقيما فاتبعوه ولا تتبعوا السبل) فقد أخرج البخاري (في صحيحه رقم 6054 و 6055) عن عبد الله  قال خط النبي خطا مربعا وخط خطا في الوسط خارجا منه وخط خططا صغارا إلى هذا الذي في الوسط من جانبه الذي في الوسط وقال هذا الإنسان وهذا أجله محيط به أو قد أحاط به وهذا الذي هو خارج أمله وهذه الخطط الصغار الأعراض فإن أخطأه هذا نهشه هذا وأن أخطأه هذا نهشه هذا</a:t>
            </a:r>
            <a:endParaRPr lang="tr-TR" dirty="0"/>
          </a:p>
        </p:txBody>
      </p:sp>
    </p:spTree>
    <p:extLst>
      <p:ext uri="{BB962C8B-B14F-4D97-AF65-F5344CB8AC3E}">
        <p14:creationId xmlns:p14="http://schemas.microsoft.com/office/powerpoint/2010/main" val="888508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12942"/>
            <a:ext cx="9144000" cy="6645057"/>
          </a:xfrm>
        </p:spPr>
        <p:txBody>
          <a:bodyPr>
            <a:normAutofit fontScale="92500" lnSpcReduction="10000"/>
          </a:bodyPr>
          <a:lstStyle/>
          <a:p>
            <a:pPr marL="0" indent="0" algn="r">
              <a:buNone/>
            </a:pPr>
            <a:r>
              <a:rPr lang="tr-TR" dirty="0" smtClean="0"/>
              <a:t>(7</a:t>
            </a:r>
          </a:p>
          <a:p>
            <a:pPr marL="0" indent="0" algn="r">
              <a:buNone/>
            </a:pPr>
            <a:r>
              <a:rPr lang="ar-SA" dirty="0" smtClean="0"/>
              <a:t>تفسير ما يشكل على الصحابة </a:t>
            </a:r>
            <a:endParaRPr lang="tr-TR" dirty="0" smtClean="0"/>
          </a:p>
          <a:p>
            <a:pPr marL="0" indent="0" algn="r">
              <a:buNone/>
            </a:pPr>
            <a:r>
              <a:rPr lang="ar-SA" dirty="0" smtClean="0"/>
              <a:t>عن </a:t>
            </a:r>
            <a:r>
              <a:rPr lang="ar-SA" dirty="0"/>
              <a:t>عبد الله بن مسعود قال لما نزلت هذه الآية الذين آمنوا ولم يلبسوا إيمانهم بظلم شق ذلك على الناس فقالوا يا رسول الله وأينا لا يظلم نفسه قال إنه ليس الذي تعنون ألم تسمعوا ما قال العبد الصالح إن الشرك لظلم عظيم لقمان الآية 13 إنما هو </a:t>
            </a:r>
            <a:r>
              <a:rPr lang="ar-SA" dirty="0" smtClean="0"/>
              <a:t>الشرك.</a:t>
            </a:r>
            <a:endParaRPr lang="tr-TR" dirty="0" smtClean="0"/>
          </a:p>
          <a:p>
            <a:pPr marL="0" indent="0" algn="r">
              <a:buNone/>
            </a:pPr>
            <a:r>
              <a:rPr lang="ar-SA" dirty="0" smtClean="0"/>
              <a:t>جواب سؤال </a:t>
            </a:r>
            <a:r>
              <a:rPr lang="ar-SA" dirty="0"/>
              <a:t>الصحابة</a:t>
            </a:r>
            <a:r>
              <a:rPr lang="tr-TR" dirty="0" smtClean="0"/>
              <a:t> (8</a:t>
            </a:r>
          </a:p>
          <a:p>
            <a:pPr marL="0" indent="0" algn="r">
              <a:buNone/>
            </a:pPr>
            <a:r>
              <a:rPr lang="ar-SA" dirty="0" smtClean="0"/>
              <a:t>حدثني </a:t>
            </a:r>
            <a:r>
              <a:rPr lang="ar-SA" dirty="0"/>
              <a:t>عليّ بن عيسى البزار قال: حدثنا عبيد الله بن محمد قال: حدثنا عبد الرحمن بن حماد قال: ثني حفص بن سليمان قال: حدثنا طلحة بن يحيى بن طلحة عن أبيه عن طلحة بن عبيد الله قال: سألت رسول الله صلى الله عليه وسلم عن تفسير سبحان الله فقال: "هُوَ تَنْزِيهُ اللّهِ مِنْ كُلّ سُوءٍ</a:t>
            </a:r>
            <a:endParaRPr lang="tr-TR" dirty="0"/>
          </a:p>
          <a:p>
            <a:pPr marL="0" indent="0" algn="ctr">
              <a:buNone/>
            </a:pPr>
            <a:r>
              <a:rPr lang="ar-MA" dirty="0" smtClean="0"/>
              <a:t>حدثني نصر بن عبد الرحمن الأودي ، قال : حدثنا أبو أسامة ، عن سفيان بن سعيد الثوري عن عثمان بن عبد الله بن موهب الطلحي ، عن موسى بن طلحة ، قال : سئل رسول الله صلى الله عليه وسلم ، عن </a:t>
            </a:r>
            <a:r>
              <a:rPr lang="tr-TR" dirty="0" smtClean="0"/>
              <a:t> </a:t>
            </a:r>
            <a:r>
              <a:rPr lang="ar-MA" dirty="0" smtClean="0"/>
              <a:t>سبحان الله ، فقال : «تَنْزِيها لِلّهِ عَنِ السّوءِ » .</a:t>
            </a:r>
            <a:r>
              <a:rPr lang="tr-TR" dirty="0" smtClean="0"/>
              <a:t> </a:t>
            </a:r>
            <a:r>
              <a:rPr lang="tr-TR" sz="1600" dirty="0" smtClean="0"/>
              <a:t>(Yunus 10, </a:t>
            </a:r>
            <a:r>
              <a:rPr lang="tr-TR" sz="1600" dirty="0" err="1" smtClean="0"/>
              <a:t>Taberî</a:t>
            </a:r>
            <a:r>
              <a:rPr lang="tr-TR" sz="1600" dirty="0"/>
              <a:t>, </a:t>
            </a:r>
            <a:r>
              <a:rPr lang="tr-TR" sz="1600" i="1" dirty="0" err="1"/>
              <a:t>Câmi‘u’l-Beyân</a:t>
            </a:r>
            <a:r>
              <a:rPr lang="tr-TR" sz="1600" dirty="0"/>
              <a:t>, </a:t>
            </a:r>
            <a:r>
              <a:rPr lang="tr-TR" sz="1600" dirty="0" smtClean="0"/>
              <a:t>XII,52128)</a:t>
            </a:r>
            <a:endParaRPr lang="tr-TR" sz="1600" dirty="0"/>
          </a:p>
          <a:p>
            <a:pPr marL="0" indent="0" algn="ctr">
              <a:buNone/>
            </a:pPr>
            <a:r>
              <a:rPr lang="tr-TR" dirty="0" smtClean="0"/>
              <a:t>------</a:t>
            </a:r>
          </a:p>
          <a:p>
            <a:pPr marL="0" indent="0">
              <a:buNone/>
            </a:pPr>
            <a:r>
              <a:rPr lang="ar-MA" dirty="0"/>
              <a:t>حدثنا بشر ، قال : حدثنا يزيد ، قال : حدثنا سعيد ، عن قتادة ، قوله : إنّ الّذِينَ آمَنُوا وَعمِلُوا الصّالِحاتِ يَهْدِيهِمْ رَبّهُمْ بإِيمانِهِمْ تَجْرِي مِنْ تَحْتِهِمْ الأنهارُ فِي جَنّاتِ النّعِيمِ بلغنا أن نبيّ الله صلى الله عليه وسلم قال : «إنّ المُؤْمِنَ إذَا خَرَجَ مِنْ قَبْرِهِ صُوّرَ لَهُ عَمَلُهُ فِي صُورَة حَسَنَة ، فَيُقُولُ لَهُ : ما أنْتَ ، فوَاللّهِ إنّي لأرَاكَ امْرأ صِدْقٍ ؟ فَيَقُولُ : أنا عَمَلُكَ ، فَيَكُون لَهُ نُورا وَقائِدا إلى الجَنّةِ . وأمّا الكافِرُ إذَا خَرَجَ مِنْ قَبْرِهِ صُوّرَ لَهُ عَمَلُهُ فِي صُورَةٍ سَيّئَةٍ وَبِشارَةٍ سَيّئَةٍ ، فَيَقُولُ : ما أنْتَ فَواللّهِ إنّي لأَرَاكَ أمْرأَ سَوْءٍ ؟ فَيَقُولُ : أنا عَمَلُكَ . فَيَنْطَلِقُ بِهِ حتى يُدْخِلَهُ النّارُ » </a:t>
            </a:r>
            <a:r>
              <a:rPr lang="tr-TR" dirty="0" smtClean="0"/>
              <a:t> </a:t>
            </a:r>
            <a:r>
              <a:rPr lang="tr-TR" sz="1600" dirty="0" smtClean="0"/>
              <a:t>(Yunus 9, </a:t>
            </a:r>
            <a:r>
              <a:rPr lang="tr-TR" sz="1600" dirty="0" err="1" smtClean="0"/>
              <a:t>Taberî</a:t>
            </a:r>
            <a:r>
              <a:rPr lang="tr-TR" sz="1600" dirty="0"/>
              <a:t>, </a:t>
            </a:r>
            <a:r>
              <a:rPr lang="tr-TR" sz="1600" i="1" dirty="0" err="1"/>
              <a:t>Câmi‘u’l-Beyân</a:t>
            </a:r>
            <a:r>
              <a:rPr lang="tr-TR" sz="1600" dirty="0"/>
              <a:t>, </a:t>
            </a:r>
            <a:r>
              <a:rPr lang="tr-TR" sz="1600" dirty="0" smtClean="0"/>
              <a:t>XII,52128)</a:t>
            </a:r>
            <a:endParaRPr lang="tr-TR" sz="1600" dirty="0"/>
          </a:p>
        </p:txBody>
      </p:sp>
    </p:spTree>
    <p:extLst>
      <p:ext uri="{BB962C8B-B14F-4D97-AF65-F5344CB8AC3E}">
        <p14:creationId xmlns:p14="http://schemas.microsoft.com/office/powerpoint/2010/main" val="25448266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098" y="495300"/>
            <a:ext cx="8648700" cy="1988593"/>
          </a:xfrm>
        </p:spPr>
        <p:txBody>
          <a:bodyPr/>
          <a:lstStyle/>
          <a:p>
            <a:pPr rtl="1">
              <a:spcAft>
                <a:spcPts val="600"/>
              </a:spcAft>
            </a:pPr>
            <a:r>
              <a:rPr lang="ar-SA" sz="4000" u="sng" dirty="0" smtClean="0">
                <a:solidFill>
                  <a:srgbClr val="0070C0"/>
                </a:solidFill>
              </a:rPr>
              <a:t>موقف </a:t>
            </a:r>
            <a:r>
              <a:rPr lang="ar-SA" sz="4000" u="sng" dirty="0">
                <a:solidFill>
                  <a:srgbClr val="0070C0"/>
                </a:solidFill>
              </a:rPr>
              <a:t>الصحابة من التفسير</a:t>
            </a:r>
            <a:r>
              <a:rPr lang="tr-TR" sz="4000" u="sng" dirty="0">
                <a:solidFill>
                  <a:srgbClr val="0070C0"/>
                </a:solidFill>
                <a:latin typeface="Times New Roman"/>
                <a:ea typeface="Times New Roman"/>
              </a:rPr>
              <a:t/>
            </a:r>
            <a:br>
              <a:rPr lang="tr-TR" sz="4000" u="sng" dirty="0">
                <a:solidFill>
                  <a:srgbClr val="0070C0"/>
                </a:solidFill>
                <a:latin typeface="Times New Roman"/>
                <a:ea typeface="Times New Roman"/>
              </a:rPr>
            </a:br>
            <a:r>
              <a:rPr lang="tr-TR" sz="1500" u="sng" dirty="0" smtClean="0">
                <a:solidFill>
                  <a:srgbClr val="0070C0"/>
                </a:solidFill>
                <a:latin typeface="Times New Roman"/>
                <a:ea typeface="Times New Roman"/>
              </a:rPr>
              <a:t/>
            </a:r>
            <a:br>
              <a:rPr lang="tr-TR" sz="1500" u="sng" dirty="0" smtClean="0">
                <a:solidFill>
                  <a:srgbClr val="0070C0"/>
                </a:solidFill>
                <a:latin typeface="Times New Roman"/>
                <a:ea typeface="Times New Roman"/>
              </a:rPr>
            </a:br>
            <a:r>
              <a:rPr lang="tr-TR" sz="4000" u="sng" dirty="0" smtClean="0">
                <a:solidFill>
                  <a:srgbClr val="0070C0"/>
                </a:solidFill>
              </a:rPr>
              <a:t>Sahabenin </a:t>
            </a:r>
            <a:r>
              <a:rPr lang="tr-TR" sz="4000" u="sng" dirty="0">
                <a:solidFill>
                  <a:srgbClr val="0070C0"/>
                </a:solidFill>
              </a:rPr>
              <a:t>tefsirdeki yeri</a:t>
            </a:r>
            <a:endParaRPr lang="tr-TR" sz="4000" b="1" dirty="0">
              <a:latin typeface="Times New Roman"/>
              <a:ea typeface="Times New Roman"/>
            </a:endParaRPr>
          </a:p>
        </p:txBody>
      </p:sp>
      <p:sp>
        <p:nvSpPr>
          <p:cNvPr id="3" name="Metin Yer Tutucusu 2"/>
          <p:cNvSpPr>
            <a:spLocks noGrp="1"/>
          </p:cNvSpPr>
          <p:nvPr>
            <p:ph type="body" idx="1"/>
          </p:nvPr>
        </p:nvSpPr>
        <p:spPr>
          <a:xfrm>
            <a:off x="261097" y="3695700"/>
            <a:ext cx="8596299" cy="3333750"/>
          </a:xfrm>
        </p:spPr>
        <p:txBody>
          <a:bodyPr>
            <a:normAutofit/>
          </a:bodyPr>
          <a:lstStyle/>
          <a:p>
            <a:pPr algn="r"/>
            <a:r>
              <a:rPr lang="tr-TR" sz="2800" dirty="0"/>
              <a:t/>
            </a:r>
            <a:br>
              <a:rPr lang="tr-TR" sz="2800" dirty="0"/>
            </a:br>
            <a:r>
              <a:rPr lang="ar-SA" sz="2800" dirty="0"/>
              <a:t>ان نزول القرآن بلغة العرب وعلى اساليب بلاغتهم لا يكفي وحده دليلاً على </a:t>
            </a:r>
            <a:r>
              <a:rPr lang="tr-TR" sz="2800" dirty="0"/>
              <a:t> </a:t>
            </a:r>
            <a:br>
              <a:rPr lang="tr-TR" sz="2800" dirty="0"/>
            </a:br>
            <a:r>
              <a:rPr lang="ar-SA" sz="2800" dirty="0"/>
              <a:t>انهم كانوا على وجه العموم يفهمونه، ويعلمون معانيه في مفرداته،</a:t>
            </a:r>
            <a:r>
              <a:rPr lang="tr-TR" sz="2800" dirty="0"/>
              <a:t> </a:t>
            </a:r>
            <a:br>
              <a:rPr lang="tr-TR" sz="2800" dirty="0"/>
            </a:br>
            <a:r>
              <a:rPr lang="tr-TR" sz="2800" dirty="0" smtClean="0"/>
              <a:t>.</a:t>
            </a:r>
            <a:r>
              <a:rPr lang="ar-SA" sz="2800" dirty="0" smtClean="0"/>
              <a:t>وتراكيبه </a:t>
            </a:r>
            <a:r>
              <a:rPr lang="ar-SA" sz="2800" dirty="0"/>
              <a:t>ويدركون كل ما يدل عليه اللفظ القرآني من احكام ومفاهيم</a:t>
            </a:r>
            <a:endParaRPr lang="tr-TR" sz="2800" dirty="0"/>
          </a:p>
          <a:p>
            <a:pPr algn="r"/>
            <a:r>
              <a:rPr lang="tr-TR" sz="2800" dirty="0" smtClean="0"/>
              <a:t>…</a:t>
            </a:r>
            <a:r>
              <a:rPr lang="ar-SA" sz="2800" dirty="0" smtClean="0"/>
              <a:t> </a:t>
            </a:r>
            <a:r>
              <a:rPr lang="ar-SA" sz="2800" dirty="0"/>
              <a:t>لكن</a:t>
            </a:r>
            <a:endParaRPr lang="tr-TR" sz="2800" dirty="0" smtClean="0"/>
          </a:p>
        </p:txBody>
      </p:sp>
    </p:spTree>
    <p:extLst>
      <p:ext uri="{BB962C8B-B14F-4D97-AF65-F5344CB8AC3E}">
        <p14:creationId xmlns:p14="http://schemas.microsoft.com/office/powerpoint/2010/main" val="31199894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11138</TotalTime>
  <Words>1518</Words>
  <Application>Microsoft Office PowerPoint</Application>
  <PresentationFormat>Ekran Gösterisi (4:3)</PresentationFormat>
  <Paragraphs>154</Paragraphs>
  <Slides>30</Slides>
  <Notes>2</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2_Hardcover</vt:lpstr>
      <vt:lpstr>A.Ü. İlahiyat Fakültesi 1. Sınıf  Tefsir Tarihi ve Usulü  تاريخ التفسير وأصوله</vt:lpstr>
      <vt:lpstr>الأسبوع الثالث  مواقف النبي صلى الله عليه وسلم والصحابة و التابعين من التفسير s.108-111</vt:lpstr>
      <vt:lpstr>موقف النبي من التفسير Hz. Peygamber’in tefsirdeki yeri</vt:lpstr>
      <vt:lpstr>PowerPoint Sunusu</vt:lpstr>
      <vt:lpstr>PowerPoint Sunusu</vt:lpstr>
      <vt:lpstr>منهج النبي  في تفسير القرآن</vt:lpstr>
      <vt:lpstr>PowerPoint Sunusu</vt:lpstr>
      <vt:lpstr>PowerPoint Sunusu</vt:lpstr>
      <vt:lpstr>موقف الصحابة من التفسير  Sahabenin tefsirdeki yeri</vt:lpstr>
      <vt:lpstr>من اشتهر من الصحابة بالتفسير</vt:lpstr>
      <vt:lpstr>أهمية تفسير الصحابة</vt:lpstr>
      <vt:lpstr>2- أنهم عرفوا أحوال من نزل فيهم القرآن تفسير قوله تعالى: {لَيْسَ عَلَيْكُمْ جُنَاحٌ أَن تَبْتَغُوا فَضْلاً مِّن رَّبِّكُمْ..} [البقرة 198] عن ابن عباس رضي الله عنهما قـال: (كانت عُكاظٌ ومجنّةٌ وذو المجاز أسواقاً في الجاهلية، فتأثّموا أن يَتّجِروا في المواسم، فنزلت {لَيْسَ عَلَيْكُمْ جُنَاحٌ أَن تَبْتَغوا فَضْلاً مِّن رَّبِّكُمْ..} في مواسم الحج</vt:lpstr>
      <vt:lpstr>4- حسن فهمهم وكان مما عزّز لهم حسن الفهم: ما سبق ذكره من الأسباب التي دعت إلى الرجوع إلى تفسيرهم من: مشاهدة التنزيل، ومعرفة أحوال من نزل فيهم القرآن، وكونهم أصحاب اللسان الذي نزل به القرآن، مع ما لهم من معرفة بأحوال صاحب الشريعة صلى الله عليه وسلم، مما كان يعينهم على فهم المراد وحسن الاستنباط</vt:lpstr>
      <vt:lpstr>مصادر الصحابة ومنهجهم في التفسير : - القرآن او تفسير القرآن بالقرآن1 2- تفسير القرآن بأقوال الرسول 3- التفسير اللغوي 4- الاجتهاد والراي.</vt:lpstr>
      <vt:lpstr>امثلة من تفسير الصحابة</vt:lpstr>
      <vt:lpstr>PowerPoint Sunusu</vt:lpstr>
      <vt:lpstr>موقف التابعين من التفسير Tabiinin tefsirdeki yeri</vt:lpstr>
      <vt:lpstr>مدارس و مراكز التفسير في عهد الصحابة و التابعين</vt:lpstr>
      <vt:lpstr>PowerPoint Sunusu</vt:lpstr>
      <vt:lpstr>PowerPoint Sunusu</vt:lpstr>
      <vt:lpstr>PowerPoint Sunusu</vt:lpstr>
      <vt:lpstr>منهج التابعين في التفسير  وكان منهج التابعين في تفسيرهم لكتاب الله   أن يفسروا القرآن بالقرآن -1</vt:lpstr>
      <vt:lpstr>PowerPoint Sunusu</vt:lpstr>
      <vt:lpstr>أن يفسروا القرآن بالسنة-2</vt:lpstr>
      <vt:lpstr>أن يفسروا القرآن بأقوال الصحابة -3</vt:lpstr>
      <vt:lpstr>أن يفسروا القرآن بلغة العرب -4</vt:lpstr>
      <vt:lpstr>أن يفسروا القرآن باجتهادهم -5</vt:lpstr>
      <vt:lpstr> سؤالهم عن أهل الكتاب -6</vt:lpstr>
      <vt:lpstr>Tabiinin tefsir tarzı</vt:lpstr>
      <vt:lpstr>حجية قول التابعين</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587</cp:revision>
  <cp:lastPrinted>2016-03-08T11:30:58Z</cp:lastPrinted>
  <dcterms:created xsi:type="dcterms:W3CDTF">2014-10-29T07:48:48Z</dcterms:created>
  <dcterms:modified xsi:type="dcterms:W3CDTF">2020-10-18T14:14:30Z</dcterms:modified>
</cp:coreProperties>
</file>