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69" autoAdjust="0"/>
    <p:restoredTop sz="94660"/>
  </p:normalViewPr>
  <p:slideViewPr>
    <p:cSldViewPr snapToGrid="0">
      <p:cViewPr varScale="1">
        <p:scale>
          <a:sx n="78" d="100"/>
          <a:sy n="78" d="100"/>
        </p:scale>
        <p:origin x="102" y="7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3AC2C473-9E9C-4F5C-AB42-601597A9B4F2}" type="datetimeFigureOut">
              <a:rPr lang="tr-TR" smtClean="0"/>
              <a:t>22.02.2019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59C2120-22F7-4746-9C27-4FF835A29CCE}" type="slidenum">
              <a:rPr lang="tr-TR" smtClean="0"/>
              <a:t>‹#›</a:t>
            </a:fld>
            <a:endParaRPr lang="tr-TR"/>
          </a:p>
        </p:txBody>
      </p:sp>
    </p:spTree>
    <p:extLst>
      <p:ext uri="{BB962C8B-B14F-4D97-AF65-F5344CB8AC3E}">
        <p14:creationId xmlns:p14="http://schemas.microsoft.com/office/powerpoint/2010/main" val="431269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AC2C473-9E9C-4F5C-AB42-601597A9B4F2}" type="datetimeFigureOut">
              <a:rPr lang="tr-TR" smtClean="0"/>
              <a:t>22.02.2019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59C2120-22F7-4746-9C27-4FF835A29CCE}" type="slidenum">
              <a:rPr lang="tr-TR" smtClean="0"/>
              <a:t>‹#›</a:t>
            </a:fld>
            <a:endParaRPr lang="tr-TR"/>
          </a:p>
        </p:txBody>
      </p:sp>
    </p:spTree>
    <p:extLst>
      <p:ext uri="{BB962C8B-B14F-4D97-AF65-F5344CB8AC3E}">
        <p14:creationId xmlns:p14="http://schemas.microsoft.com/office/powerpoint/2010/main" val="27267214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AC2C473-9E9C-4F5C-AB42-601597A9B4F2}" type="datetimeFigureOut">
              <a:rPr lang="tr-TR" smtClean="0"/>
              <a:t>22.02.2019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59C2120-22F7-4746-9C27-4FF835A29CCE}" type="slidenum">
              <a:rPr lang="tr-TR" smtClean="0"/>
              <a:t>‹#›</a:t>
            </a:fld>
            <a:endParaRPr lang="tr-TR"/>
          </a:p>
        </p:txBody>
      </p:sp>
    </p:spTree>
    <p:extLst>
      <p:ext uri="{BB962C8B-B14F-4D97-AF65-F5344CB8AC3E}">
        <p14:creationId xmlns:p14="http://schemas.microsoft.com/office/powerpoint/2010/main" val="7834018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AC2C473-9E9C-4F5C-AB42-601597A9B4F2}" type="datetimeFigureOut">
              <a:rPr lang="tr-TR" smtClean="0"/>
              <a:t>22.02.2019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59C2120-22F7-4746-9C27-4FF835A29CCE}" type="slidenum">
              <a:rPr lang="tr-TR" smtClean="0"/>
              <a:t>‹#›</a:t>
            </a:fld>
            <a:endParaRPr lang="tr-TR"/>
          </a:p>
        </p:txBody>
      </p:sp>
    </p:spTree>
    <p:extLst>
      <p:ext uri="{BB962C8B-B14F-4D97-AF65-F5344CB8AC3E}">
        <p14:creationId xmlns:p14="http://schemas.microsoft.com/office/powerpoint/2010/main" val="17135064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3AC2C473-9E9C-4F5C-AB42-601597A9B4F2}" type="datetimeFigureOut">
              <a:rPr lang="tr-TR" smtClean="0"/>
              <a:t>22.02.2019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59C2120-22F7-4746-9C27-4FF835A29CCE}" type="slidenum">
              <a:rPr lang="tr-TR" smtClean="0"/>
              <a:t>‹#›</a:t>
            </a:fld>
            <a:endParaRPr lang="tr-TR"/>
          </a:p>
        </p:txBody>
      </p:sp>
    </p:spTree>
    <p:extLst>
      <p:ext uri="{BB962C8B-B14F-4D97-AF65-F5344CB8AC3E}">
        <p14:creationId xmlns:p14="http://schemas.microsoft.com/office/powerpoint/2010/main" val="596816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3AC2C473-9E9C-4F5C-AB42-601597A9B4F2}" type="datetimeFigureOut">
              <a:rPr lang="tr-TR" smtClean="0"/>
              <a:t>22.02.2019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59C2120-22F7-4746-9C27-4FF835A29CCE}" type="slidenum">
              <a:rPr lang="tr-TR" smtClean="0"/>
              <a:t>‹#›</a:t>
            </a:fld>
            <a:endParaRPr lang="tr-TR"/>
          </a:p>
        </p:txBody>
      </p:sp>
    </p:spTree>
    <p:extLst>
      <p:ext uri="{BB962C8B-B14F-4D97-AF65-F5344CB8AC3E}">
        <p14:creationId xmlns:p14="http://schemas.microsoft.com/office/powerpoint/2010/main" val="899389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3AC2C473-9E9C-4F5C-AB42-601597A9B4F2}" type="datetimeFigureOut">
              <a:rPr lang="tr-TR" smtClean="0"/>
              <a:t>22.02.2019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459C2120-22F7-4746-9C27-4FF835A29CCE}" type="slidenum">
              <a:rPr lang="tr-TR" smtClean="0"/>
              <a:t>‹#›</a:t>
            </a:fld>
            <a:endParaRPr lang="tr-TR"/>
          </a:p>
        </p:txBody>
      </p:sp>
    </p:spTree>
    <p:extLst>
      <p:ext uri="{BB962C8B-B14F-4D97-AF65-F5344CB8AC3E}">
        <p14:creationId xmlns:p14="http://schemas.microsoft.com/office/powerpoint/2010/main" val="4724417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3AC2C473-9E9C-4F5C-AB42-601597A9B4F2}" type="datetimeFigureOut">
              <a:rPr lang="tr-TR" smtClean="0"/>
              <a:t>22.02.2019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59C2120-22F7-4746-9C27-4FF835A29CCE}" type="slidenum">
              <a:rPr lang="tr-TR" smtClean="0"/>
              <a:t>‹#›</a:t>
            </a:fld>
            <a:endParaRPr lang="tr-TR"/>
          </a:p>
        </p:txBody>
      </p:sp>
    </p:spTree>
    <p:extLst>
      <p:ext uri="{BB962C8B-B14F-4D97-AF65-F5344CB8AC3E}">
        <p14:creationId xmlns:p14="http://schemas.microsoft.com/office/powerpoint/2010/main" val="4227731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3AC2C473-9E9C-4F5C-AB42-601597A9B4F2}" type="datetimeFigureOut">
              <a:rPr lang="tr-TR" smtClean="0"/>
              <a:t>22.02.2019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459C2120-22F7-4746-9C27-4FF835A29CCE}" type="slidenum">
              <a:rPr lang="tr-TR" smtClean="0"/>
              <a:t>‹#›</a:t>
            </a:fld>
            <a:endParaRPr lang="tr-TR"/>
          </a:p>
        </p:txBody>
      </p:sp>
    </p:spTree>
    <p:extLst>
      <p:ext uri="{BB962C8B-B14F-4D97-AF65-F5344CB8AC3E}">
        <p14:creationId xmlns:p14="http://schemas.microsoft.com/office/powerpoint/2010/main" val="32087447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AC2C473-9E9C-4F5C-AB42-601597A9B4F2}" type="datetimeFigureOut">
              <a:rPr lang="tr-TR" smtClean="0"/>
              <a:t>22.02.2019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59C2120-22F7-4746-9C27-4FF835A29CCE}" type="slidenum">
              <a:rPr lang="tr-TR" smtClean="0"/>
              <a:t>‹#›</a:t>
            </a:fld>
            <a:endParaRPr lang="tr-TR"/>
          </a:p>
        </p:txBody>
      </p:sp>
    </p:spTree>
    <p:extLst>
      <p:ext uri="{BB962C8B-B14F-4D97-AF65-F5344CB8AC3E}">
        <p14:creationId xmlns:p14="http://schemas.microsoft.com/office/powerpoint/2010/main" val="3391075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AC2C473-9E9C-4F5C-AB42-601597A9B4F2}" type="datetimeFigureOut">
              <a:rPr lang="tr-TR" smtClean="0"/>
              <a:t>22.02.2019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59C2120-22F7-4746-9C27-4FF835A29CCE}" type="slidenum">
              <a:rPr lang="tr-TR" smtClean="0"/>
              <a:t>‹#›</a:t>
            </a:fld>
            <a:endParaRPr lang="tr-TR"/>
          </a:p>
        </p:txBody>
      </p:sp>
    </p:spTree>
    <p:extLst>
      <p:ext uri="{BB962C8B-B14F-4D97-AF65-F5344CB8AC3E}">
        <p14:creationId xmlns:p14="http://schemas.microsoft.com/office/powerpoint/2010/main" val="34172941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C2C473-9E9C-4F5C-AB42-601597A9B4F2}" type="datetimeFigureOut">
              <a:rPr lang="tr-TR" smtClean="0"/>
              <a:t>22.02.2019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9C2120-22F7-4746-9C27-4FF835A29CCE}" type="slidenum">
              <a:rPr lang="tr-TR" smtClean="0"/>
              <a:t>‹#›</a:t>
            </a:fld>
            <a:endParaRPr lang="tr-TR"/>
          </a:p>
        </p:txBody>
      </p:sp>
    </p:spTree>
    <p:extLst>
      <p:ext uri="{BB962C8B-B14F-4D97-AF65-F5344CB8AC3E}">
        <p14:creationId xmlns:p14="http://schemas.microsoft.com/office/powerpoint/2010/main" val="18105993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smtClean="0"/>
              <a:t>GUIDELAR</a:t>
            </a:r>
            <a:endParaRPr lang="tr-TR"/>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0975604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p:nvPr/>
        </p:nvSpPr>
        <p:spPr>
          <a:xfrm>
            <a:off x="1847528" y="332657"/>
            <a:ext cx="8424936" cy="5632311"/>
          </a:xfrm>
          <a:prstGeom prst="rect">
            <a:avLst/>
          </a:prstGeom>
          <a:noFill/>
        </p:spPr>
        <p:txBody>
          <a:bodyPr wrap="square" rtlCol="0">
            <a:spAutoFit/>
          </a:bodyPr>
          <a:lstStyle/>
          <a:p>
            <a:pPr algn="just"/>
            <a:r>
              <a:rPr lang="tr-TR" dirty="0"/>
              <a:t>Bir </a:t>
            </a:r>
            <a:r>
              <a:rPr lang="tr-TR" dirty="0" err="1"/>
              <a:t>volumetrik</a:t>
            </a:r>
            <a:r>
              <a:rPr lang="tr-TR" dirty="0"/>
              <a:t> </a:t>
            </a:r>
            <a:r>
              <a:rPr lang="tr-TR" dirty="0" err="1"/>
              <a:t>titrasyon</a:t>
            </a:r>
            <a:r>
              <a:rPr lang="tr-TR" dirty="0"/>
              <a:t> yöntemi eğer başarılı bir şekilde kurulursa, </a:t>
            </a:r>
            <a:r>
              <a:rPr lang="tr-TR" dirty="0" err="1"/>
              <a:t>titrasyonun</a:t>
            </a:r>
            <a:r>
              <a:rPr lang="tr-TR" dirty="0"/>
              <a:t> tekrar edilebilirlik ve doğruluğu aşağıdaki tablo da verilen limitlerden daha büyük olmamalıdır.</a:t>
            </a:r>
          </a:p>
          <a:p>
            <a:pPr algn="just"/>
            <a:endParaRPr lang="tr-TR" dirty="0"/>
          </a:p>
          <a:p>
            <a:pPr algn="just"/>
            <a:endParaRPr lang="tr-TR" dirty="0"/>
          </a:p>
          <a:p>
            <a:pPr algn="just"/>
            <a:endParaRPr lang="tr-TR" dirty="0"/>
          </a:p>
          <a:p>
            <a:pPr algn="just"/>
            <a:endParaRPr lang="tr-TR" dirty="0"/>
          </a:p>
          <a:p>
            <a:pPr algn="just"/>
            <a:endParaRPr lang="tr-TR" dirty="0"/>
          </a:p>
          <a:p>
            <a:pPr algn="just"/>
            <a:endParaRPr lang="tr-TR" dirty="0"/>
          </a:p>
          <a:p>
            <a:pPr algn="just"/>
            <a:endParaRPr lang="tr-TR" dirty="0"/>
          </a:p>
          <a:p>
            <a:pPr algn="just"/>
            <a:endParaRPr lang="tr-TR" dirty="0"/>
          </a:p>
          <a:p>
            <a:pPr algn="just"/>
            <a:endParaRPr lang="tr-TR" dirty="0"/>
          </a:p>
          <a:p>
            <a:pPr algn="just"/>
            <a:endParaRPr lang="tr-TR" dirty="0"/>
          </a:p>
          <a:p>
            <a:pPr algn="just"/>
            <a:endParaRPr lang="tr-TR" dirty="0"/>
          </a:p>
          <a:p>
            <a:pPr algn="just"/>
            <a:endParaRPr lang="tr-TR" dirty="0"/>
          </a:p>
          <a:p>
            <a:pPr algn="just"/>
            <a:endParaRPr lang="tr-TR" dirty="0"/>
          </a:p>
          <a:p>
            <a:pPr algn="just"/>
            <a:endParaRPr lang="tr-TR" dirty="0"/>
          </a:p>
          <a:p>
            <a:pPr algn="just"/>
            <a:r>
              <a:rPr lang="tr-TR" dirty="0"/>
              <a:t>Tekrar edilebilirlik, 6 adet tekrardan tanımlanan bağıl standart sapma ile ifade edilir. Bağıl doğruluk aşağıdaki gibi hesaplanır;</a:t>
            </a:r>
          </a:p>
          <a:p>
            <a:pPr algn="just"/>
            <a:endParaRPr lang="tr-TR" dirty="0"/>
          </a:p>
          <a:p>
            <a:pPr algn="just"/>
            <a:endParaRPr lang="tr-TR" dirty="0"/>
          </a:p>
        </p:txBody>
      </p:sp>
      <p:graphicFrame>
        <p:nvGraphicFramePr>
          <p:cNvPr id="5" name="4 Tablo"/>
          <p:cNvGraphicFramePr>
            <a:graphicFrameLocks noGrp="1"/>
          </p:cNvGraphicFramePr>
          <p:nvPr/>
        </p:nvGraphicFramePr>
        <p:xfrm>
          <a:off x="1919536" y="1124743"/>
          <a:ext cx="8424936" cy="3456385"/>
        </p:xfrm>
        <a:graphic>
          <a:graphicData uri="http://schemas.openxmlformats.org/drawingml/2006/table">
            <a:tbl>
              <a:tblPr/>
              <a:tblGrid>
                <a:gridCol w="2106234"/>
                <a:gridCol w="2106234"/>
                <a:gridCol w="2106234"/>
                <a:gridCol w="2106234"/>
              </a:tblGrid>
              <a:tr h="942651">
                <a:tc>
                  <a:txBody>
                    <a:bodyPr/>
                    <a:lstStyle/>
                    <a:p>
                      <a:pPr marL="457200" algn="ctr">
                        <a:lnSpc>
                          <a:spcPct val="150000"/>
                        </a:lnSpc>
                        <a:spcAft>
                          <a:spcPts val="0"/>
                        </a:spcAft>
                      </a:pPr>
                      <a:r>
                        <a:rPr lang="tr-TR" sz="1100" b="1" dirty="0" err="1">
                          <a:latin typeface="Times New Roman"/>
                          <a:ea typeface="Calibri"/>
                          <a:cs typeface="Times New Roman"/>
                        </a:rPr>
                        <a:t>Titrasyon</a:t>
                      </a:r>
                      <a:r>
                        <a:rPr lang="tr-TR" sz="1100" b="1" dirty="0">
                          <a:latin typeface="Times New Roman"/>
                          <a:ea typeface="Calibri"/>
                          <a:cs typeface="Times New Roman"/>
                        </a:rPr>
                        <a:t> Tipi</a:t>
                      </a:r>
                      <a:endParaRPr lang="tr-TR"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50000"/>
                        </a:lnSpc>
                        <a:spcAft>
                          <a:spcPts val="0"/>
                        </a:spcAft>
                      </a:pPr>
                      <a:r>
                        <a:rPr lang="tr-TR" sz="1100" b="1">
                          <a:latin typeface="Times New Roman"/>
                          <a:ea typeface="Calibri"/>
                          <a:cs typeface="Times New Roman"/>
                        </a:rPr>
                        <a:t>İçerik limiti (%)</a:t>
                      </a:r>
                      <a:endParaRPr lang="tr-TR"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50000"/>
                        </a:lnSpc>
                        <a:spcAft>
                          <a:spcPts val="0"/>
                        </a:spcAft>
                      </a:pPr>
                      <a:r>
                        <a:rPr lang="tr-TR" sz="1100" b="1">
                          <a:latin typeface="Times New Roman"/>
                          <a:ea typeface="Calibri"/>
                          <a:cs typeface="Times New Roman"/>
                        </a:rPr>
                        <a:t>Tekrar edilebilir (RSD)</a:t>
                      </a:r>
                      <a:endParaRPr lang="tr-TR"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50000"/>
                        </a:lnSpc>
                        <a:spcAft>
                          <a:spcPts val="0"/>
                        </a:spcAft>
                      </a:pPr>
                      <a:r>
                        <a:rPr lang="tr-TR" sz="1100" b="1">
                          <a:latin typeface="Times New Roman"/>
                          <a:ea typeface="Calibri"/>
                          <a:cs typeface="Times New Roman"/>
                        </a:rPr>
                        <a:t>Bağıl doğruluk (%)</a:t>
                      </a:r>
                      <a:endParaRPr lang="tr-TR"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4217">
                <a:tc>
                  <a:txBody>
                    <a:bodyPr/>
                    <a:lstStyle/>
                    <a:p>
                      <a:pPr marL="457200" algn="just">
                        <a:lnSpc>
                          <a:spcPct val="150000"/>
                        </a:lnSpc>
                        <a:spcAft>
                          <a:spcPts val="0"/>
                        </a:spcAft>
                      </a:pPr>
                      <a:r>
                        <a:rPr lang="tr-TR" sz="1100" b="1">
                          <a:latin typeface="Times New Roman"/>
                          <a:ea typeface="Calibri"/>
                          <a:cs typeface="Times New Roman"/>
                        </a:rPr>
                        <a:t>Asit/baz</a:t>
                      </a:r>
                      <a:endParaRPr lang="tr-TR"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r">
                        <a:lnSpc>
                          <a:spcPct val="150000"/>
                        </a:lnSpc>
                        <a:spcAft>
                          <a:spcPts val="0"/>
                        </a:spcAft>
                      </a:pPr>
                      <a:r>
                        <a:rPr lang="tr-TR" sz="1100" dirty="0">
                          <a:latin typeface="Times New Roman"/>
                          <a:ea typeface="Calibri"/>
                          <a:cs typeface="Times New Roman"/>
                        </a:rPr>
                        <a:t>± 1.0</a:t>
                      </a:r>
                      <a:endParaRPr lang="tr-TR"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r">
                        <a:lnSpc>
                          <a:spcPct val="150000"/>
                        </a:lnSpc>
                        <a:spcAft>
                          <a:spcPts val="0"/>
                        </a:spcAft>
                      </a:pPr>
                      <a:r>
                        <a:rPr lang="tr-TR" sz="1100">
                          <a:latin typeface="Times New Roman"/>
                          <a:ea typeface="Calibri"/>
                          <a:cs typeface="Times New Roman"/>
                        </a:rPr>
                        <a:t>0.33</a:t>
                      </a:r>
                      <a:endParaRPr lang="tr-TR"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r">
                        <a:lnSpc>
                          <a:spcPct val="150000"/>
                        </a:lnSpc>
                        <a:spcAft>
                          <a:spcPts val="0"/>
                        </a:spcAft>
                      </a:pPr>
                      <a:r>
                        <a:rPr lang="tr-TR" sz="1100">
                          <a:latin typeface="Times New Roman"/>
                          <a:ea typeface="Calibri"/>
                          <a:cs typeface="Times New Roman"/>
                        </a:rPr>
                        <a:t>± 0.67</a:t>
                      </a:r>
                      <a:endParaRPr lang="tr-TR"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4217">
                <a:tc>
                  <a:txBody>
                    <a:bodyPr/>
                    <a:lstStyle/>
                    <a:p>
                      <a:pPr marL="457200" algn="just">
                        <a:lnSpc>
                          <a:spcPct val="150000"/>
                        </a:lnSpc>
                        <a:spcAft>
                          <a:spcPts val="0"/>
                        </a:spcAft>
                      </a:pPr>
                      <a:r>
                        <a:rPr lang="tr-TR" sz="1100" b="1">
                          <a:latin typeface="Times New Roman"/>
                          <a:ea typeface="Calibri"/>
                          <a:cs typeface="Times New Roman"/>
                        </a:rPr>
                        <a:t>Susuz ortam</a:t>
                      </a:r>
                      <a:endParaRPr lang="tr-TR"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100" dirty="0">
                          <a:latin typeface="Times New Roman"/>
                          <a:ea typeface="Calibri"/>
                          <a:cs typeface="Times New Roman"/>
                        </a:rPr>
                        <a:t>± 1.0</a:t>
                      </a:r>
                      <a:endParaRPr lang="tr-TR"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100">
                          <a:latin typeface="Times New Roman"/>
                          <a:ea typeface="Calibri"/>
                          <a:cs typeface="Times New Roman"/>
                        </a:rPr>
                        <a:t>0.33</a:t>
                      </a:r>
                      <a:endParaRPr lang="tr-TR"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100">
                          <a:latin typeface="Times New Roman"/>
                          <a:ea typeface="Calibri"/>
                          <a:cs typeface="Times New Roman"/>
                        </a:rPr>
                        <a:t>± 0.67</a:t>
                      </a:r>
                      <a:endParaRPr lang="tr-TR"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28433">
                <a:tc>
                  <a:txBody>
                    <a:bodyPr/>
                    <a:lstStyle/>
                    <a:p>
                      <a:pPr marL="457200" algn="just">
                        <a:lnSpc>
                          <a:spcPct val="150000"/>
                        </a:lnSpc>
                        <a:spcAft>
                          <a:spcPts val="0"/>
                        </a:spcAft>
                      </a:pPr>
                      <a:r>
                        <a:rPr lang="tr-TR" sz="1100" b="1">
                          <a:latin typeface="Times New Roman"/>
                          <a:ea typeface="Calibri"/>
                          <a:cs typeface="Times New Roman"/>
                        </a:rPr>
                        <a:t>Bazın konjuge asiti</a:t>
                      </a:r>
                      <a:endParaRPr lang="tr-TR"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100">
                          <a:latin typeface="Times New Roman"/>
                          <a:ea typeface="Calibri"/>
                          <a:cs typeface="Times New Roman"/>
                        </a:rPr>
                        <a:t>± 1.0</a:t>
                      </a:r>
                      <a:endParaRPr lang="tr-TR"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100" dirty="0">
                          <a:latin typeface="Times New Roman"/>
                          <a:ea typeface="Calibri"/>
                          <a:cs typeface="Times New Roman"/>
                        </a:rPr>
                        <a:t>0.33</a:t>
                      </a:r>
                      <a:endParaRPr lang="tr-TR"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100">
                          <a:latin typeface="Times New Roman"/>
                          <a:ea typeface="Calibri"/>
                          <a:cs typeface="Times New Roman"/>
                        </a:rPr>
                        <a:t>± 0.67</a:t>
                      </a:r>
                      <a:endParaRPr lang="tr-TR"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4217">
                <a:tc>
                  <a:txBody>
                    <a:bodyPr/>
                    <a:lstStyle/>
                    <a:p>
                      <a:pPr marL="457200" algn="just">
                        <a:lnSpc>
                          <a:spcPct val="150000"/>
                        </a:lnSpc>
                        <a:spcAft>
                          <a:spcPts val="0"/>
                        </a:spcAft>
                      </a:pPr>
                      <a:r>
                        <a:rPr lang="tr-TR" sz="1100" b="1">
                          <a:latin typeface="Times New Roman"/>
                          <a:ea typeface="Calibri"/>
                          <a:cs typeface="Times New Roman"/>
                        </a:rPr>
                        <a:t>Redox</a:t>
                      </a:r>
                      <a:endParaRPr lang="tr-TR"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r">
                        <a:lnSpc>
                          <a:spcPct val="150000"/>
                        </a:lnSpc>
                        <a:spcAft>
                          <a:spcPts val="0"/>
                        </a:spcAft>
                      </a:pPr>
                      <a:r>
                        <a:rPr lang="tr-TR" sz="1100">
                          <a:latin typeface="Times New Roman"/>
                          <a:ea typeface="Calibri"/>
                          <a:cs typeface="Times New Roman"/>
                        </a:rPr>
                        <a:t>± 1.5</a:t>
                      </a:r>
                      <a:endParaRPr lang="tr-TR"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r">
                        <a:lnSpc>
                          <a:spcPct val="150000"/>
                        </a:lnSpc>
                        <a:spcAft>
                          <a:spcPts val="0"/>
                        </a:spcAft>
                      </a:pPr>
                      <a:r>
                        <a:rPr lang="tr-TR" sz="1100" dirty="0">
                          <a:latin typeface="Times New Roman"/>
                          <a:ea typeface="Calibri"/>
                          <a:cs typeface="Times New Roman"/>
                        </a:rPr>
                        <a:t>0.50</a:t>
                      </a:r>
                      <a:endParaRPr lang="tr-TR"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100">
                          <a:latin typeface="Times New Roman"/>
                          <a:ea typeface="Calibri"/>
                          <a:cs typeface="Times New Roman"/>
                        </a:rPr>
                        <a:t>± 1.0</a:t>
                      </a:r>
                      <a:endParaRPr lang="tr-TR"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4217">
                <a:tc>
                  <a:txBody>
                    <a:bodyPr/>
                    <a:lstStyle/>
                    <a:p>
                      <a:pPr marL="457200" algn="just">
                        <a:lnSpc>
                          <a:spcPct val="150000"/>
                        </a:lnSpc>
                        <a:spcAft>
                          <a:spcPts val="0"/>
                        </a:spcAft>
                      </a:pPr>
                      <a:r>
                        <a:rPr lang="tr-TR" sz="1100" b="1">
                          <a:latin typeface="Times New Roman"/>
                          <a:ea typeface="Calibri"/>
                          <a:cs typeface="Times New Roman"/>
                        </a:rPr>
                        <a:t>Arjantimetrik</a:t>
                      </a:r>
                      <a:endParaRPr lang="tr-TR"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r">
                        <a:lnSpc>
                          <a:spcPct val="150000"/>
                        </a:lnSpc>
                        <a:spcAft>
                          <a:spcPts val="0"/>
                        </a:spcAft>
                      </a:pPr>
                      <a:r>
                        <a:rPr lang="tr-TR" sz="1100">
                          <a:latin typeface="Times New Roman"/>
                          <a:ea typeface="Calibri"/>
                          <a:cs typeface="Times New Roman"/>
                        </a:rPr>
                        <a:t>± 1.5</a:t>
                      </a:r>
                      <a:endParaRPr lang="tr-TR"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r">
                        <a:lnSpc>
                          <a:spcPct val="150000"/>
                        </a:lnSpc>
                        <a:spcAft>
                          <a:spcPts val="0"/>
                        </a:spcAft>
                      </a:pPr>
                      <a:r>
                        <a:rPr lang="tr-TR" sz="1100" dirty="0">
                          <a:latin typeface="Times New Roman"/>
                          <a:ea typeface="Calibri"/>
                          <a:cs typeface="Times New Roman"/>
                        </a:rPr>
                        <a:t>0.50</a:t>
                      </a:r>
                      <a:endParaRPr lang="tr-TR"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100" dirty="0">
                          <a:latin typeface="Times New Roman"/>
                          <a:ea typeface="Calibri"/>
                          <a:cs typeface="Times New Roman"/>
                        </a:rPr>
                        <a:t>± 1.0</a:t>
                      </a:r>
                      <a:endParaRPr lang="tr-TR"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28433">
                <a:tc>
                  <a:txBody>
                    <a:bodyPr/>
                    <a:lstStyle/>
                    <a:p>
                      <a:pPr marL="457200" algn="just">
                        <a:lnSpc>
                          <a:spcPct val="150000"/>
                        </a:lnSpc>
                        <a:spcAft>
                          <a:spcPts val="0"/>
                        </a:spcAft>
                      </a:pPr>
                      <a:r>
                        <a:rPr lang="tr-TR" sz="1100" b="1">
                          <a:latin typeface="Times New Roman"/>
                          <a:ea typeface="Calibri"/>
                          <a:cs typeface="Times New Roman"/>
                        </a:rPr>
                        <a:t>Kompleksometrik</a:t>
                      </a:r>
                      <a:endParaRPr lang="tr-TR"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r">
                        <a:lnSpc>
                          <a:spcPct val="150000"/>
                        </a:lnSpc>
                        <a:spcAft>
                          <a:spcPts val="0"/>
                        </a:spcAft>
                      </a:pPr>
                      <a:r>
                        <a:rPr lang="tr-TR" sz="1100">
                          <a:latin typeface="Times New Roman"/>
                          <a:ea typeface="Calibri"/>
                          <a:cs typeface="Times New Roman"/>
                        </a:rPr>
                        <a:t>± 2.0</a:t>
                      </a:r>
                      <a:endParaRPr lang="tr-TR"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r">
                        <a:lnSpc>
                          <a:spcPct val="150000"/>
                        </a:lnSpc>
                        <a:spcAft>
                          <a:spcPts val="0"/>
                        </a:spcAft>
                      </a:pPr>
                      <a:r>
                        <a:rPr lang="tr-TR" sz="1100">
                          <a:latin typeface="Times New Roman"/>
                          <a:ea typeface="Calibri"/>
                          <a:cs typeface="Times New Roman"/>
                        </a:rPr>
                        <a:t>0.67</a:t>
                      </a:r>
                      <a:endParaRPr lang="tr-TR"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r">
                        <a:lnSpc>
                          <a:spcPct val="150000"/>
                        </a:lnSpc>
                        <a:spcAft>
                          <a:spcPts val="0"/>
                        </a:spcAft>
                      </a:pPr>
                      <a:r>
                        <a:rPr lang="tr-TR" sz="1100" dirty="0">
                          <a:latin typeface="Times New Roman"/>
                          <a:ea typeface="Calibri"/>
                          <a:cs typeface="Times New Roman"/>
                        </a:rPr>
                        <a:t>± 1.33</a:t>
                      </a:r>
                      <a:endParaRPr lang="tr-TR"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26" name="Rectangle 2"/>
          <p:cNvSpPr>
            <a:spLocks noChangeArrowheads="1"/>
          </p:cNvSpPr>
          <p:nvPr/>
        </p:nvSpPr>
        <p:spPr bwMode="auto">
          <a:xfrm>
            <a:off x="1524001"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pic>
        <p:nvPicPr>
          <p:cNvPr id="1025"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5154604" y="5589240"/>
            <a:ext cx="1420698" cy="720080"/>
          </a:xfrm>
          <a:prstGeom prst="rect">
            <a:avLst/>
          </a:prstGeom>
          <a:noFill/>
        </p:spPr>
      </p:pic>
      <p:sp>
        <p:nvSpPr>
          <p:cNvPr id="1027" name="Rectangle 3"/>
          <p:cNvSpPr>
            <a:spLocks noChangeArrowheads="1"/>
          </p:cNvSpPr>
          <p:nvPr/>
        </p:nvSpPr>
        <p:spPr bwMode="auto">
          <a:xfrm>
            <a:off x="1524001" y="624959"/>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tabLst>
                <a:tab pos="2700338" algn="l"/>
              </a:tabLst>
            </a:pPr>
            <a:endParaRPr lang="tr-TR">
              <a:latin typeface="Arial" pitchFamily="34" charset="0"/>
              <a:cs typeface="Arial" pitchFamily="34" charset="0"/>
            </a:endParaRPr>
          </a:p>
        </p:txBody>
      </p:sp>
    </p:spTree>
    <p:extLst>
      <p:ext uri="{BB962C8B-B14F-4D97-AF65-F5344CB8AC3E}">
        <p14:creationId xmlns:p14="http://schemas.microsoft.com/office/powerpoint/2010/main" val="10771890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p:nvPr/>
        </p:nvSpPr>
        <p:spPr>
          <a:xfrm>
            <a:off x="1775520" y="692696"/>
            <a:ext cx="8568952" cy="5355312"/>
          </a:xfrm>
          <a:prstGeom prst="rect">
            <a:avLst/>
          </a:prstGeom>
          <a:noFill/>
        </p:spPr>
        <p:txBody>
          <a:bodyPr wrap="square" rtlCol="0">
            <a:spAutoFit/>
          </a:bodyPr>
          <a:lstStyle/>
          <a:p>
            <a:pPr algn="just"/>
            <a:r>
              <a:rPr lang="tr-TR" dirty="0"/>
              <a:t>Bir </a:t>
            </a:r>
            <a:r>
              <a:rPr lang="tr-TR" dirty="0" err="1"/>
              <a:t>titrasyon</a:t>
            </a:r>
            <a:r>
              <a:rPr lang="tr-TR" dirty="0"/>
              <a:t> yöntemini bir diğeriyle değiştirdiğinde diğer bir opsiyon, iki yöntemin istatistiksel olarak farklı sonuç vermemesidir ya da vermemesi gerekir. Bu durumda, bileşiğin içeriği her iki metot tarafından da 6 kez tekrar edilerek belirlenir ve ortalama sonuçlar arasında istatistiksel olarak belirgin bir farklılık olmamalıdır. Bunun yanında, yer değiştirme yönteminin tekrar edilebilirliği, orijinal yöntemden belirgin biçimde farklı olmamalı ya da daha fazla olmalıdır. Örneğin, Avrupa </a:t>
            </a:r>
            <a:r>
              <a:rPr lang="tr-TR" dirty="0" err="1"/>
              <a:t>Farmakopesi</a:t>
            </a:r>
            <a:r>
              <a:rPr lang="tr-TR" dirty="0"/>
              <a:t>, organik bazların </a:t>
            </a:r>
            <a:r>
              <a:rPr lang="tr-TR" dirty="0" err="1"/>
              <a:t>halojenür</a:t>
            </a:r>
            <a:r>
              <a:rPr lang="tr-TR" dirty="0"/>
              <a:t> tuzlarının susuz ortam </a:t>
            </a:r>
            <a:r>
              <a:rPr lang="tr-TR" dirty="0" err="1"/>
              <a:t>titrasyonunu</a:t>
            </a:r>
            <a:r>
              <a:rPr lang="tr-TR" dirty="0"/>
              <a:t> alternatif </a:t>
            </a:r>
            <a:r>
              <a:rPr lang="tr-TR" dirty="0" err="1"/>
              <a:t>titrasyon</a:t>
            </a:r>
            <a:r>
              <a:rPr lang="tr-TR" dirty="0"/>
              <a:t> yöntemleriyle sistematik olarak yerini değiştirmektedir.</a:t>
            </a:r>
          </a:p>
          <a:p>
            <a:pPr algn="just"/>
            <a:endParaRPr lang="tr-TR" dirty="0"/>
          </a:p>
          <a:p>
            <a:pPr lvl="0" algn="ctr"/>
            <a:r>
              <a:rPr lang="tr-TR" b="1" dirty="0" err="1"/>
              <a:t>Spektrofotometrik</a:t>
            </a:r>
            <a:r>
              <a:rPr lang="tr-TR" b="1" dirty="0"/>
              <a:t> Metotlar</a:t>
            </a:r>
          </a:p>
          <a:p>
            <a:pPr lvl="0" algn="ctr"/>
            <a:endParaRPr lang="tr-TR" dirty="0"/>
          </a:p>
          <a:p>
            <a:pPr algn="just"/>
            <a:r>
              <a:rPr lang="tr-TR" dirty="0"/>
              <a:t>Bu metotlar, basit ve hızlı olmasına rağmen, spesifikliğinin az olmasından dolayı oldukça az sayıda kullanılmaktadır. Uygulandıklarında, ICH tarafından yayınlanan bütün </a:t>
            </a:r>
            <a:r>
              <a:rPr lang="tr-TR" dirty="0" err="1"/>
              <a:t>validasyon</a:t>
            </a:r>
            <a:r>
              <a:rPr lang="tr-TR" dirty="0"/>
              <a:t> testlerinin yapılması gerekir. Bileşik içerisindeki bilinen safsızlıkların </a:t>
            </a:r>
            <a:r>
              <a:rPr lang="tr-TR" dirty="0" err="1"/>
              <a:t>absorbsiyona</a:t>
            </a:r>
            <a:r>
              <a:rPr lang="tr-TR" dirty="0"/>
              <a:t> katkısına dikkat edilmelidir. </a:t>
            </a:r>
            <a:r>
              <a:rPr lang="tr-TR" dirty="0" err="1"/>
              <a:t>Kantiatif</a:t>
            </a:r>
            <a:r>
              <a:rPr lang="tr-TR" dirty="0"/>
              <a:t> IR ve </a:t>
            </a:r>
            <a:r>
              <a:rPr lang="tr-TR" dirty="0" err="1"/>
              <a:t>kolometrik</a:t>
            </a:r>
            <a:r>
              <a:rPr lang="tr-TR" dirty="0"/>
              <a:t> metotlar için ve UV </a:t>
            </a:r>
            <a:r>
              <a:rPr lang="tr-TR" dirty="0" err="1"/>
              <a:t>spektroskopik</a:t>
            </a:r>
            <a:r>
              <a:rPr lang="tr-TR" dirty="0"/>
              <a:t> yöntemler için spesifik </a:t>
            </a:r>
            <a:r>
              <a:rPr lang="tr-TR" dirty="0" err="1"/>
              <a:t>absorbsiyon</a:t>
            </a:r>
            <a:r>
              <a:rPr lang="tr-TR" dirty="0"/>
              <a:t> değerlerinin tanımlanması ve bir referans standardın oluşturulması gerekir. </a:t>
            </a:r>
          </a:p>
          <a:p>
            <a:pPr algn="just"/>
            <a:endParaRPr lang="tr-TR" dirty="0"/>
          </a:p>
          <a:p>
            <a:endParaRPr lang="tr-TR" dirty="0"/>
          </a:p>
        </p:txBody>
      </p:sp>
    </p:spTree>
    <p:extLst>
      <p:ext uri="{BB962C8B-B14F-4D97-AF65-F5344CB8AC3E}">
        <p14:creationId xmlns:p14="http://schemas.microsoft.com/office/powerpoint/2010/main" val="15251852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p:nvPr/>
        </p:nvSpPr>
        <p:spPr>
          <a:xfrm>
            <a:off x="1775520" y="836713"/>
            <a:ext cx="8496944" cy="3693319"/>
          </a:xfrm>
          <a:prstGeom prst="rect">
            <a:avLst/>
          </a:prstGeom>
          <a:noFill/>
        </p:spPr>
        <p:txBody>
          <a:bodyPr wrap="square" rtlCol="0">
            <a:spAutoFit/>
          </a:bodyPr>
          <a:lstStyle/>
          <a:p>
            <a:pPr lvl="0" algn="ctr"/>
            <a:r>
              <a:rPr lang="tr-TR" b="1" dirty="0" err="1"/>
              <a:t>Ultraviole</a:t>
            </a:r>
            <a:r>
              <a:rPr lang="tr-TR" b="1" dirty="0"/>
              <a:t> spektroskopi</a:t>
            </a:r>
          </a:p>
          <a:p>
            <a:pPr lvl="0" algn="ctr"/>
            <a:endParaRPr lang="tr-TR" dirty="0"/>
          </a:p>
          <a:p>
            <a:pPr algn="just"/>
            <a:r>
              <a:rPr lang="tr-TR" dirty="0"/>
              <a:t>Deney yöntemi, bileşiğin </a:t>
            </a:r>
            <a:r>
              <a:rPr lang="tr-TR" dirty="0" err="1"/>
              <a:t>maksinum</a:t>
            </a:r>
            <a:r>
              <a:rPr lang="tr-TR" dirty="0"/>
              <a:t> </a:t>
            </a:r>
            <a:r>
              <a:rPr lang="tr-TR" dirty="0" err="1"/>
              <a:t>absorbans</a:t>
            </a:r>
            <a:r>
              <a:rPr lang="tr-TR" dirty="0"/>
              <a:t> değerinin olduğu karakteristik dalga boyundaki ölçüme dayanıyorsa, bu taktirde, uygulanan çözücü, bu çözücünün kalitesi ve çözeltinin </a:t>
            </a:r>
            <a:r>
              <a:rPr lang="tr-TR" dirty="0" err="1"/>
              <a:t>pH’sı</a:t>
            </a:r>
            <a:r>
              <a:rPr lang="tr-TR" dirty="0"/>
              <a:t> gibi deneysel koşulların mutlaka tanımlanması gerekir. Ölçülen </a:t>
            </a:r>
            <a:r>
              <a:rPr lang="tr-TR" dirty="0" err="1"/>
              <a:t>absorbansla</a:t>
            </a:r>
            <a:r>
              <a:rPr lang="tr-TR" dirty="0"/>
              <a:t> konsantrasyon değerleri arasında doğrusallığın olması ve eğer girişim varsa bununda tanımlanması gerekir. Uygulanan referans maddelerin, ayırma teknikleri ve diğer kesin yöntemler tarafından tespit edilen yüksek saflıkta olması gerekir. Eğer bir spesifik </a:t>
            </a:r>
            <a:r>
              <a:rPr lang="tr-TR" dirty="0" err="1"/>
              <a:t>absorbans</a:t>
            </a:r>
            <a:r>
              <a:rPr lang="tr-TR" dirty="0"/>
              <a:t> değeri </a:t>
            </a:r>
            <a:r>
              <a:rPr lang="tr-TR" dirty="0" err="1"/>
              <a:t>validasyon</a:t>
            </a:r>
            <a:r>
              <a:rPr lang="tr-TR" dirty="0"/>
              <a:t> için saptanmışsa, yüksek saflıktaki yığınlar kullanılarak laboratuarlar arası denemeler tarafından bu değer değerlendirilir. </a:t>
            </a:r>
            <a:r>
              <a:rPr lang="tr-TR" dirty="0" err="1"/>
              <a:t>Kolorimetrik</a:t>
            </a:r>
            <a:r>
              <a:rPr lang="tr-TR" dirty="0"/>
              <a:t> deney yöntemlerinde de UV </a:t>
            </a:r>
            <a:r>
              <a:rPr lang="tr-TR" dirty="0" err="1"/>
              <a:t>spektroskopik</a:t>
            </a:r>
            <a:r>
              <a:rPr lang="tr-TR" dirty="0"/>
              <a:t> yöntemlere benzer şekilde </a:t>
            </a:r>
            <a:r>
              <a:rPr lang="tr-TR" dirty="0" err="1"/>
              <a:t>validasyon</a:t>
            </a:r>
            <a:r>
              <a:rPr lang="tr-TR" dirty="0"/>
              <a:t> işlemleri gerçekleştirilir.</a:t>
            </a:r>
          </a:p>
          <a:p>
            <a:endParaRPr lang="tr-TR" dirty="0"/>
          </a:p>
        </p:txBody>
      </p:sp>
    </p:spTree>
    <p:extLst>
      <p:ext uri="{BB962C8B-B14F-4D97-AF65-F5344CB8AC3E}">
        <p14:creationId xmlns:p14="http://schemas.microsoft.com/office/powerpoint/2010/main" val="7538705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p:nvPr/>
        </p:nvSpPr>
        <p:spPr>
          <a:xfrm>
            <a:off x="1775520" y="332657"/>
            <a:ext cx="8640960" cy="3693319"/>
          </a:xfrm>
          <a:prstGeom prst="rect">
            <a:avLst/>
          </a:prstGeom>
          <a:noFill/>
        </p:spPr>
        <p:txBody>
          <a:bodyPr wrap="square" rtlCol="0">
            <a:spAutoFit/>
          </a:bodyPr>
          <a:lstStyle/>
          <a:p>
            <a:pPr lvl="0" algn="ctr"/>
            <a:r>
              <a:rPr lang="tr-TR" b="1" dirty="0"/>
              <a:t>Ayırma Teknikleri</a:t>
            </a:r>
          </a:p>
          <a:p>
            <a:pPr lvl="0" algn="ctr"/>
            <a:endParaRPr lang="tr-TR" dirty="0"/>
          </a:p>
          <a:p>
            <a:pPr algn="just"/>
            <a:r>
              <a:rPr lang="tr-TR" dirty="0"/>
              <a:t>Ham materyallerin içeriklerinin tanımlanması ve özellikle de </a:t>
            </a:r>
            <a:r>
              <a:rPr lang="tr-TR" dirty="0" err="1"/>
              <a:t>farmasötik</a:t>
            </a:r>
            <a:r>
              <a:rPr lang="tr-TR" dirty="0"/>
              <a:t> ürünlerin aktif içeriklerinin belirlenmesi için en sık kullanılan yöntem sıvı </a:t>
            </a:r>
            <a:r>
              <a:rPr lang="tr-TR" dirty="0" err="1"/>
              <a:t>kromatografidir</a:t>
            </a:r>
            <a:r>
              <a:rPr lang="tr-TR" dirty="0"/>
              <a:t>. Eğer </a:t>
            </a:r>
            <a:r>
              <a:rPr lang="tr-TR" dirty="0" err="1"/>
              <a:t>monograflarda</a:t>
            </a:r>
            <a:r>
              <a:rPr lang="tr-TR" dirty="0"/>
              <a:t> safsızlıklar için uygun bir test yoksa, bu taktirde analitik yöntemler </a:t>
            </a:r>
            <a:r>
              <a:rPr lang="tr-TR" dirty="0" err="1"/>
              <a:t>stabilite</a:t>
            </a:r>
            <a:r>
              <a:rPr lang="tr-TR" dirty="0"/>
              <a:t> göstergeli olmalıdır. Geliştirilen yöntem, örneklerden bozulma ürünlerini ayırabilecek kapasiteye sahip olmalıdır. Safsızlıkların kontrolü ve içerik tayinleri için sıvı </a:t>
            </a:r>
            <a:r>
              <a:rPr lang="tr-TR" dirty="0" err="1"/>
              <a:t>kromatografik</a:t>
            </a:r>
            <a:r>
              <a:rPr lang="tr-TR" dirty="0"/>
              <a:t> yöntemler birbirinden farklı olabilir. Bunun ana sebebi, içerik tayin yöntemlerinin daha kısa olmasıdır. Bazı durumlarda tayin metodu ilgilenilen bileşik için </a:t>
            </a:r>
            <a:r>
              <a:rPr lang="tr-TR" dirty="0" err="1"/>
              <a:t>selektif</a:t>
            </a:r>
            <a:r>
              <a:rPr lang="tr-TR" dirty="0"/>
              <a:t> olmazken aktif bileşenden bozulma ürünlerini yeterli bir </a:t>
            </a:r>
            <a:r>
              <a:rPr lang="tr-TR" dirty="0" err="1"/>
              <a:t>selektivite</a:t>
            </a:r>
            <a:r>
              <a:rPr lang="tr-TR" dirty="0"/>
              <a:t> ile başarılı bir şekilde ayırabilir. </a:t>
            </a:r>
            <a:r>
              <a:rPr lang="tr-TR" dirty="0" err="1"/>
              <a:t>Selektivitedeki</a:t>
            </a:r>
            <a:r>
              <a:rPr lang="tr-TR" dirty="0"/>
              <a:t> bu farklılık </a:t>
            </a:r>
            <a:r>
              <a:rPr lang="tr-TR" dirty="0" err="1"/>
              <a:t>spesifikasyon</a:t>
            </a:r>
            <a:r>
              <a:rPr lang="tr-TR" dirty="0"/>
              <a:t> limitleri üzerinde bir etkiye sahiptir. Bu deneylerde kullanılan referans standartların </a:t>
            </a:r>
            <a:r>
              <a:rPr lang="tr-TR" dirty="0" err="1"/>
              <a:t>primer</a:t>
            </a:r>
            <a:r>
              <a:rPr lang="tr-TR" dirty="0"/>
              <a:t> standart olması gerekir. </a:t>
            </a:r>
          </a:p>
          <a:p>
            <a:endParaRPr lang="tr-TR" dirty="0"/>
          </a:p>
        </p:txBody>
      </p:sp>
    </p:spTree>
    <p:extLst>
      <p:ext uri="{BB962C8B-B14F-4D97-AF65-F5344CB8AC3E}">
        <p14:creationId xmlns:p14="http://schemas.microsoft.com/office/powerpoint/2010/main" val="39365690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etin kutusu"/>
          <p:cNvSpPr txBox="1"/>
          <p:nvPr/>
        </p:nvSpPr>
        <p:spPr>
          <a:xfrm>
            <a:off x="1847528" y="260648"/>
            <a:ext cx="8568952" cy="5909310"/>
          </a:xfrm>
          <a:prstGeom prst="rect">
            <a:avLst/>
          </a:prstGeom>
          <a:noFill/>
        </p:spPr>
        <p:txBody>
          <a:bodyPr wrap="square" rtlCol="0">
            <a:spAutoFit/>
          </a:bodyPr>
          <a:lstStyle/>
          <a:p>
            <a:pPr algn="just"/>
            <a:r>
              <a:rPr lang="tr-TR" dirty="0"/>
              <a:t>Bir </a:t>
            </a:r>
            <a:r>
              <a:rPr lang="tr-TR" dirty="0" err="1"/>
              <a:t>pH</a:t>
            </a:r>
            <a:r>
              <a:rPr lang="tr-TR" dirty="0"/>
              <a:t> testi belirleyebilmek için tampon kapasitesi ne olursa olsun standart asit ya da baz eklenmesiyle örnek bozuluyorsa ya da çökme oluyorsa bu durumunda dikkate alınması gerekir. Eğer bir </a:t>
            </a:r>
            <a:r>
              <a:rPr lang="tr-TR" dirty="0" err="1"/>
              <a:t>pH</a:t>
            </a:r>
            <a:r>
              <a:rPr lang="tr-TR" dirty="0"/>
              <a:t> ölçümü küçük ya da hiç tampon kapasitesine sahip bir çözelti için gerçekleştirilecekse bu takdirde karbon </a:t>
            </a:r>
            <a:r>
              <a:rPr lang="tr-TR" dirty="0" err="1"/>
              <a:t>dioksitden</a:t>
            </a:r>
            <a:r>
              <a:rPr lang="tr-TR" dirty="0"/>
              <a:t> arındırılmış suyun kullanılması gerekmektedir. Kesinliğin 10 da 1 </a:t>
            </a:r>
            <a:r>
              <a:rPr lang="tr-TR" dirty="0" err="1"/>
              <a:t>pH</a:t>
            </a:r>
            <a:r>
              <a:rPr lang="tr-TR" dirty="0"/>
              <a:t> ölçümünü genellikle aşmadığı durumlarda kullanılması gerekli değildir. </a:t>
            </a:r>
            <a:r>
              <a:rPr lang="tr-TR" dirty="0" err="1"/>
              <a:t>Asidite</a:t>
            </a:r>
            <a:r>
              <a:rPr lang="tr-TR" dirty="0"/>
              <a:t> ölçüm gereksinimi çalışılan çözeltinin her bir 10 </a:t>
            </a:r>
            <a:r>
              <a:rPr lang="tr-TR" dirty="0" err="1"/>
              <a:t>mL’sinde</a:t>
            </a:r>
            <a:r>
              <a:rPr lang="tr-TR" dirty="0"/>
              <a:t> 0.1 mL 0.01 M </a:t>
            </a:r>
            <a:r>
              <a:rPr lang="tr-TR" dirty="0" err="1"/>
              <a:t>NaOH</a:t>
            </a:r>
            <a:r>
              <a:rPr lang="tr-TR" dirty="0"/>
              <a:t> çözeltisinden fazla değilse bu taktide karbondioksitten arındırılmış su </a:t>
            </a:r>
            <a:r>
              <a:rPr lang="tr-TR" dirty="0"/>
              <a:t>kullanılır.</a:t>
            </a:r>
          </a:p>
          <a:p>
            <a:pPr algn="just"/>
            <a:endParaRPr lang="tr-TR" dirty="0"/>
          </a:p>
          <a:p>
            <a:pPr lvl="0"/>
            <a:r>
              <a:rPr lang="tr-TR" b="1" dirty="0"/>
              <a:t>Spesifik Optik Çevirme</a:t>
            </a:r>
            <a:endParaRPr lang="tr-TR" dirty="0"/>
          </a:p>
          <a:p>
            <a:pPr algn="just"/>
            <a:r>
              <a:rPr lang="tr-TR" dirty="0"/>
              <a:t>Spesifik optik çevirme bir </a:t>
            </a:r>
            <a:r>
              <a:rPr lang="tr-TR" dirty="0" err="1"/>
              <a:t>enantiomerin</a:t>
            </a:r>
            <a:r>
              <a:rPr lang="tr-TR" dirty="0"/>
              <a:t> optik saflığını tayin etmek için kullanılabilir. Bu metot </a:t>
            </a:r>
            <a:r>
              <a:rPr lang="tr-TR" dirty="0" err="1"/>
              <a:t>kiral</a:t>
            </a:r>
            <a:r>
              <a:rPr lang="tr-TR" dirty="0"/>
              <a:t> LC den daha az duyarlıdır. Spesifik optik çevirme için limitler safsızlıkların izin verilen miktarları ile ilişkili olarak seçilir. İlgili bileşenin çevirmesi ile ilgili herhangi bir bilgi olmadığında ve ilgili bileşiğin yetersiz miktarları söz konusu olduğunda, limitler </a:t>
            </a:r>
            <a:r>
              <a:rPr lang="tr-TR" dirty="0" err="1"/>
              <a:t>monograflara</a:t>
            </a:r>
            <a:r>
              <a:rPr lang="tr-TR" dirty="0"/>
              <a:t> uygun olarak örnekler için gözlenen ortalama değerin % 5 i etrafında sabitlenmiştir. Mümkünse farklı kökenli örnekler üzerinde çalışılmalıdır. Çevirme açısının ölçülmesi bir bileşiğin </a:t>
            </a:r>
            <a:r>
              <a:rPr lang="tr-TR" dirty="0" err="1"/>
              <a:t>rasemik</a:t>
            </a:r>
            <a:r>
              <a:rPr lang="tr-TR" dirty="0"/>
              <a:t> karakterinin tayini için kullanılabilir. Bu durumda, </a:t>
            </a:r>
            <a:r>
              <a:rPr lang="tr-TR" dirty="0" err="1"/>
              <a:t>enantiomerlerin</a:t>
            </a:r>
            <a:r>
              <a:rPr lang="tr-TR" dirty="0"/>
              <a:t> yeterli optik aktiviteye sahip olduğunda limitler + 0.10 ° - -0.10° derece arasında olmalıdır. </a:t>
            </a:r>
          </a:p>
          <a:p>
            <a:pPr algn="just"/>
            <a:endParaRPr lang="tr-TR" dirty="0"/>
          </a:p>
          <a:p>
            <a:endParaRPr lang="tr-TR" dirty="0"/>
          </a:p>
        </p:txBody>
      </p:sp>
    </p:spTree>
    <p:extLst>
      <p:ext uri="{BB962C8B-B14F-4D97-AF65-F5344CB8AC3E}">
        <p14:creationId xmlns:p14="http://schemas.microsoft.com/office/powerpoint/2010/main" val="38371017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p:nvPr/>
        </p:nvSpPr>
        <p:spPr>
          <a:xfrm>
            <a:off x="1775520" y="764704"/>
            <a:ext cx="8568952" cy="3970318"/>
          </a:xfrm>
          <a:prstGeom prst="rect">
            <a:avLst/>
          </a:prstGeom>
          <a:noFill/>
        </p:spPr>
        <p:txBody>
          <a:bodyPr wrap="square" rtlCol="0">
            <a:spAutoFit/>
          </a:bodyPr>
          <a:lstStyle/>
          <a:p>
            <a:pPr lvl="0" algn="ctr"/>
            <a:r>
              <a:rPr lang="tr-TR" b="1" dirty="0" err="1"/>
              <a:t>Ultraviole</a:t>
            </a:r>
            <a:r>
              <a:rPr lang="tr-TR" b="1" dirty="0"/>
              <a:t> </a:t>
            </a:r>
            <a:r>
              <a:rPr lang="tr-TR" b="1" dirty="0" err="1"/>
              <a:t>Spektrofotometri</a:t>
            </a:r>
            <a:endParaRPr lang="tr-TR" b="1" dirty="0"/>
          </a:p>
          <a:p>
            <a:pPr lvl="0" algn="ctr"/>
            <a:endParaRPr lang="tr-TR" dirty="0"/>
          </a:p>
          <a:p>
            <a:pPr algn="just"/>
            <a:r>
              <a:rPr lang="tr-TR" dirty="0"/>
              <a:t>Saflık testlerinde UV </a:t>
            </a:r>
            <a:r>
              <a:rPr lang="tr-TR" dirty="0" err="1"/>
              <a:t>spektrofotometri</a:t>
            </a:r>
            <a:r>
              <a:rPr lang="tr-TR" dirty="0"/>
              <a:t>, safsızlığın uygun dalga boyunda absorbansa katkısının hesaplanmasıyla limit konsantrasyonları tayin edilmesi için kullanılır. </a:t>
            </a:r>
          </a:p>
          <a:p>
            <a:endParaRPr lang="tr-TR" dirty="0"/>
          </a:p>
          <a:p>
            <a:pPr lvl="0" algn="ctr"/>
            <a:r>
              <a:rPr lang="tr-TR" b="1" dirty="0"/>
              <a:t>Anyon ve Katyonlar için Limit Testleri</a:t>
            </a:r>
            <a:r>
              <a:rPr lang="tr-TR" dirty="0"/>
              <a:t> </a:t>
            </a:r>
            <a:r>
              <a:rPr lang="tr-TR" b="1" dirty="0"/>
              <a:t>Sülfatlanmış Kül Testi</a:t>
            </a:r>
            <a:endParaRPr lang="tr-TR" dirty="0"/>
          </a:p>
          <a:p>
            <a:endParaRPr lang="tr-TR" dirty="0"/>
          </a:p>
          <a:p>
            <a:pPr algn="just"/>
            <a:r>
              <a:rPr lang="tr-TR" dirty="0"/>
              <a:t>Bu test </a:t>
            </a:r>
            <a:r>
              <a:rPr lang="tr-TR" dirty="0" err="1"/>
              <a:t>katyonik</a:t>
            </a:r>
            <a:r>
              <a:rPr lang="tr-TR" dirty="0"/>
              <a:t> bileşiklerin tanımlanması için kullanılır. Limiti normalde % 0.1’dir. </a:t>
            </a:r>
            <a:r>
              <a:rPr lang="tr-TR" dirty="0" err="1"/>
              <a:t>Gravimetrik</a:t>
            </a:r>
            <a:r>
              <a:rPr lang="tr-TR" dirty="0"/>
              <a:t> testler, ürünün kalitesini belirlemek için uygun bir seviyedeki yabancı katyon içeriğinin kontrolü için kullanılır. Bu metodun uygulanmasında herhangi bir </a:t>
            </a:r>
            <a:r>
              <a:rPr lang="tr-TR" dirty="0" err="1"/>
              <a:t>validasyon</a:t>
            </a:r>
            <a:r>
              <a:rPr lang="tr-TR" dirty="0"/>
              <a:t> işlemine gerek yoktur. </a:t>
            </a:r>
          </a:p>
          <a:p>
            <a:pPr algn="just"/>
            <a:endParaRPr lang="tr-TR" dirty="0"/>
          </a:p>
          <a:p>
            <a:pPr algn="just"/>
            <a:endParaRPr lang="tr-TR" dirty="0"/>
          </a:p>
          <a:p>
            <a:endParaRPr lang="tr-TR" dirty="0"/>
          </a:p>
        </p:txBody>
      </p:sp>
    </p:spTree>
    <p:extLst>
      <p:ext uri="{BB962C8B-B14F-4D97-AF65-F5344CB8AC3E}">
        <p14:creationId xmlns:p14="http://schemas.microsoft.com/office/powerpoint/2010/main" val="40734091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1919536" y="404665"/>
            <a:ext cx="8352928" cy="4524315"/>
          </a:xfrm>
          <a:prstGeom prst="rect">
            <a:avLst/>
          </a:prstGeom>
        </p:spPr>
        <p:txBody>
          <a:bodyPr wrap="square">
            <a:spAutoFit/>
          </a:bodyPr>
          <a:lstStyle/>
          <a:p>
            <a:pPr lvl="0" algn="ctr"/>
            <a:r>
              <a:rPr lang="tr-TR" b="1" dirty="0"/>
              <a:t>Ağır Metaller</a:t>
            </a:r>
          </a:p>
          <a:p>
            <a:pPr lvl="0"/>
            <a:endParaRPr lang="tr-TR" dirty="0"/>
          </a:p>
          <a:p>
            <a:pPr algn="just"/>
            <a:r>
              <a:rPr lang="tr-TR" dirty="0"/>
              <a:t>Uygun düşük limitler, birçoğu ağır metal testleri tarafından kontrol edilen kurşun, bakır, gümüş, </a:t>
            </a:r>
            <a:r>
              <a:rPr lang="tr-TR" dirty="0" err="1"/>
              <a:t>civa</a:t>
            </a:r>
            <a:r>
              <a:rPr lang="tr-TR" dirty="0"/>
              <a:t>, kobalt, kadmiyum ve paladyum gibi </a:t>
            </a:r>
            <a:r>
              <a:rPr lang="tr-TR" dirty="0" err="1"/>
              <a:t>toksik</a:t>
            </a:r>
            <a:r>
              <a:rPr lang="tr-TR" dirty="0"/>
              <a:t> elementler için mutlaka belirlenmelidir. Bu test, ağır metallerin sülfitler halinde çöktürülmesine dayanmaktadır. Başka bir test ise standart olarak hazırlanan bir kurşun çözeltisi ile gözle karşılaştırmaya dayanır. Avrupa </a:t>
            </a:r>
            <a:r>
              <a:rPr lang="tr-TR" dirty="0" err="1"/>
              <a:t>farmakopesinde</a:t>
            </a:r>
            <a:r>
              <a:rPr lang="tr-TR" dirty="0"/>
              <a:t> bu testler ile ilgili beş farklı yöntem bulunmaktadır. Normal olarak limitler 10 – 20 </a:t>
            </a:r>
            <a:r>
              <a:rPr lang="tr-TR" dirty="0" err="1"/>
              <a:t>ppm</a:t>
            </a:r>
            <a:r>
              <a:rPr lang="tr-TR" dirty="0"/>
              <a:t> arasındadır. Daha düşük limit tayinleri için Limit Test E kullanılır. Uygun yöntemler bileşiğe göre seçilir ve yanıt amaçlanan limitler çerçevesinde çeşitlenir. Yakma ve daha sonra da kül etme ile gerçekleştirilen analizlerde klorür varlığında </a:t>
            </a:r>
            <a:r>
              <a:rPr lang="tr-TR" dirty="0" err="1"/>
              <a:t>civa</a:t>
            </a:r>
            <a:r>
              <a:rPr lang="tr-TR" dirty="0"/>
              <a:t> ve kurşun gibi bazı metallerin kaybolma riskinden dolayı, bu ağır metaller için deneyler, kapalı </a:t>
            </a:r>
            <a:r>
              <a:rPr lang="tr-TR" dirty="0" err="1"/>
              <a:t>mineralizasyon</a:t>
            </a:r>
            <a:r>
              <a:rPr lang="tr-TR" dirty="0"/>
              <a:t> teknikleriyle gerçekleştirilebilir. Buna örnek olarak bir teflon kap içerisinde sülfitle reaksiyona girerek ya da AAS gibi uygun bir teknikle bu ağır metaller tayin edilebilir. Gözle takip edilebilir testlerde istenen limitlerde kurşun eklenmiş örneğin kahverengi </a:t>
            </a:r>
            <a:r>
              <a:rPr lang="tr-TR" dirty="0" err="1"/>
              <a:t>opaklığı</a:t>
            </a:r>
            <a:r>
              <a:rPr lang="tr-TR" dirty="0"/>
              <a:t> örneğin kahverengi </a:t>
            </a:r>
            <a:r>
              <a:rPr lang="tr-TR" dirty="0" err="1"/>
              <a:t>opaklığından</a:t>
            </a:r>
            <a:r>
              <a:rPr lang="tr-TR" dirty="0"/>
              <a:t> fazla olmalıdır. </a:t>
            </a:r>
          </a:p>
        </p:txBody>
      </p:sp>
    </p:spTree>
    <p:extLst>
      <p:ext uri="{BB962C8B-B14F-4D97-AF65-F5344CB8AC3E}">
        <p14:creationId xmlns:p14="http://schemas.microsoft.com/office/powerpoint/2010/main" val="25304384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p:nvPr/>
        </p:nvSpPr>
        <p:spPr>
          <a:xfrm>
            <a:off x="1775520" y="1052737"/>
            <a:ext cx="8568952" cy="3693319"/>
          </a:xfrm>
          <a:prstGeom prst="rect">
            <a:avLst/>
          </a:prstGeom>
          <a:noFill/>
        </p:spPr>
        <p:txBody>
          <a:bodyPr wrap="square" rtlCol="0">
            <a:spAutoFit/>
          </a:bodyPr>
          <a:lstStyle/>
          <a:p>
            <a:pPr lvl="0" algn="ctr"/>
            <a:r>
              <a:rPr lang="tr-TR" b="1" dirty="0"/>
              <a:t>Renk veya Çöktürme Reaksiyonları</a:t>
            </a:r>
          </a:p>
          <a:p>
            <a:pPr lvl="0" algn="ctr"/>
            <a:endParaRPr lang="tr-TR" dirty="0"/>
          </a:p>
          <a:p>
            <a:pPr lvl="0" algn="just">
              <a:buFont typeface="Arial" pitchFamily="34" charset="0"/>
              <a:buChar char="•"/>
            </a:pPr>
            <a:r>
              <a:rPr lang="tr-TR" dirty="0"/>
              <a:t>Renk ya da </a:t>
            </a:r>
            <a:r>
              <a:rPr lang="tr-TR" dirty="0" err="1"/>
              <a:t>opaklığın</a:t>
            </a:r>
            <a:r>
              <a:rPr lang="tr-TR" dirty="0"/>
              <a:t> hedef konsantrasyon limitlerinde görünür olması gerekir.</a:t>
            </a:r>
          </a:p>
          <a:p>
            <a:pPr lvl="0" algn="just">
              <a:buFont typeface="Arial" pitchFamily="34" charset="0"/>
              <a:buChar char="•"/>
            </a:pPr>
            <a:r>
              <a:rPr lang="tr-TR" dirty="0"/>
              <a:t>Eklenen iyonun geri kazanımı, test ve referans çözeltileri için aynıdır.</a:t>
            </a:r>
          </a:p>
          <a:p>
            <a:pPr lvl="0" algn="just">
              <a:buFont typeface="Arial" pitchFamily="34" charset="0"/>
              <a:buChar char="•"/>
            </a:pPr>
            <a:r>
              <a:rPr lang="tr-TR" dirty="0"/>
              <a:t>Yanıt, hedef değer etrafında görünür bölgede uygun bir dalga boyunda absorbansın ölçülmesi ile başarılı bir şekilde ayrılabilmelidir.</a:t>
            </a:r>
          </a:p>
          <a:p>
            <a:pPr lvl="0" algn="just">
              <a:buFont typeface="Arial" pitchFamily="34" charset="0"/>
              <a:buChar char="•"/>
            </a:pPr>
            <a:r>
              <a:rPr lang="tr-TR" dirty="0"/>
              <a:t>Hedef değerin geri kazanım deneyleri 6 defa tekrarlanmalıdır ve tekrar edilebilir standart sapma ölçülür. Geri kazanımın % 80’den büyük olması </a:t>
            </a:r>
            <a:r>
              <a:rPr lang="tr-TR" dirty="0" err="1"/>
              <a:t>RSD’nin</a:t>
            </a:r>
            <a:r>
              <a:rPr lang="tr-TR" dirty="0"/>
              <a:t> % 20 den küçük olması gerekir.</a:t>
            </a:r>
          </a:p>
          <a:p>
            <a:pPr algn="just">
              <a:buFont typeface="Arial" pitchFamily="34" charset="0"/>
              <a:buChar char="•"/>
            </a:pPr>
            <a:r>
              <a:rPr lang="tr-TR" dirty="0"/>
              <a:t>Bu test yöntemlerinden elde edilen sonuçların katyonlar için atomik </a:t>
            </a:r>
            <a:r>
              <a:rPr lang="tr-TR" dirty="0" err="1"/>
              <a:t>absorpsiyon</a:t>
            </a:r>
            <a:r>
              <a:rPr lang="tr-TR" dirty="0"/>
              <a:t> spektroskopisi ya da anyonlar için iyon </a:t>
            </a:r>
            <a:r>
              <a:rPr lang="tr-TR" dirty="0" err="1"/>
              <a:t>kromatografi</a:t>
            </a:r>
            <a:r>
              <a:rPr lang="tr-TR" dirty="0"/>
              <a:t> gibi farklı yöntemlerle elde edilen miktar tayini sonuçlarıyla da desteklenmesi tercih edilir. </a:t>
            </a:r>
          </a:p>
          <a:p>
            <a:endParaRPr lang="tr-TR" dirty="0"/>
          </a:p>
        </p:txBody>
      </p:sp>
    </p:spTree>
    <p:extLst>
      <p:ext uri="{BB962C8B-B14F-4D97-AF65-F5344CB8AC3E}">
        <p14:creationId xmlns:p14="http://schemas.microsoft.com/office/powerpoint/2010/main" val="13291511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p:nvPr/>
        </p:nvSpPr>
        <p:spPr>
          <a:xfrm>
            <a:off x="1775520" y="764704"/>
            <a:ext cx="8640960" cy="3970318"/>
          </a:xfrm>
          <a:prstGeom prst="rect">
            <a:avLst/>
          </a:prstGeom>
          <a:noFill/>
        </p:spPr>
        <p:txBody>
          <a:bodyPr wrap="square" rtlCol="0">
            <a:spAutoFit/>
          </a:bodyPr>
          <a:lstStyle/>
          <a:p>
            <a:pPr lvl="0" algn="ctr"/>
            <a:r>
              <a:rPr lang="tr-TR" b="1" dirty="0"/>
              <a:t>Atomik </a:t>
            </a:r>
            <a:r>
              <a:rPr lang="tr-TR" b="1" dirty="0" err="1"/>
              <a:t>Absorbsiyon</a:t>
            </a:r>
            <a:r>
              <a:rPr lang="tr-TR" b="1" dirty="0"/>
              <a:t> </a:t>
            </a:r>
            <a:r>
              <a:rPr lang="tr-TR" b="1" dirty="0" err="1"/>
              <a:t>Spektrometri</a:t>
            </a:r>
            <a:endParaRPr lang="tr-TR" dirty="0"/>
          </a:p>
          <a:p>
            <a:r>
              <a:rPr lang="tr-TR" b="1" dirty="0"/>
              <a:t> </a:t>
            </a:r>
            <a:endParaRPr lang="tr-TR" dirty="0"/>
          </a:p>
          <a:p>
            <a:pPr algn="just"/>
            <a:r>
              <a:rPr lang="tr-TR" dirty="0"/>
              <a:t>Temelde, bu teknik atomların radyasyonu kesintili spektral hatlarda yayması ya da </a:t>
            </a:r>
            <a:r>
              <a:rPr lang="tr-TR" dirty="0" err="1"/>
              <a:t>absorblamasından</a:t>
            </a:r>
            <a:r>
              <a:rPr lang="tr-TR" dirty="0"/>
              <a:t> dolayı elementler için uygun kaynak ve dalga boyu kullanıldığında spesifik bir yöntemdir. Bununla birlikte optik ya da kimyasal etkilerinden dolayı girişim yapan maddelerin bu yöntemde belirlenmesi ve </a:t>
            </a:r>
            <a:r>
              <a:rPr lang="tr-TR" dirty="0" err="1"/>
              <a:t>validasyon</a:t>
            </a:r>
            <a:r>
              <a:rPr lang="tr-TR" dirty="0"/>
              <a:t> uygulanmadan önce bu girişimlerin uzaklaştırılması önemlidir. </a:t>
            </a:r>
          </a:p>
          <a:p>
            <a:pPr algn="just"/>
            <a:r>
              <a:rPr lang="tr-TR" dirty="0"/>
              <a:t>Direkt kalibrasyon yöntemi uygulanırsa bazı girişim yapan maddeler sistematik hataya sebep olabilir ya da yöntemin duyarlılığını düşürebilir. Atomik </a:t>
            </a:r>
            <a:r>
              <a:rPr lang="tr-TR" dirty="0" err="1"/>
              <a:t>spektrometri</a:t>
            </a:r>
            <a:r>
              <a:rPr lang="tr-TR" dirty="0"/>
              <a:t> de en önemli hata kaynağı kalibrasyon prosesine ya da </a:t>
            </a:r>
            <a:r>
              <a:rPr lang="tr-TR" dirty="0" err="1"/>
              <a:t>matriks</a:t>
            </a:r>
            <a:r>
              <a:rPr lang="tr-TR" dirty="0"/>
              <a:t> girişimlerine bağlı olarak oluşan hatalar ile ilişkilidir. Bu girişimler kimyasal, fiziksel, </a:t>
            </a:r>
            <a:r>
              <a:rPr lang="tr-TR" dirty="0" err="1"/>
              <a:t>iyonizasyon</a:t>
            </a:r>
            <a:r>
              <a:rPr lang="tr-TR" dirty="0"/>
              <a:t> ve spektral girişimlerdir. En az beş çözelti limit konsantrasyon ve etrafında tekrarlanır ve kesinlik çalışmaları için her bir konsantrasyon 6 kez tekrar edilir.</a:t>
            </a:r>
          </a:p>
          <a:p>
            <a:endParaRPr lang="tr-TR" dirty="0"/>
          </a:p>
        </p:txBody>
      </p:sp>
    </p:spTree>
    <p:extLst>
      <p:ext uri="{BB962C8B-B14F-4D97-AF65-F5344CB8AC3E}">
        <p14:creationId xmlns:p14="http://schemas.microsoft.com/office/powerpoint/2010/main" val="38705321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p:nvPr/>
        </p:nvSpPr>
        <p:spPr>
          <a:xfrm>
            <a:off x="1775520" y="332656"/>
            <a:ext cx="8496944" cy="4801314"/>
          </a:xfrm>
          <a:prstGeom prst="rect">
            <a:avLst/>
          </a:prstGeom>
          <a:noFill/>
        </p:spPr>
        <p:txBody>
          <a:bodyPr wrap="square" rtlCol="0">
            <a:spAutoFit/>
          </a:bodyPr>
          <a:lstStyle/>
          <a:p>
            <a:pPr algn="just"/>
            <a:r>
              <a:rPr lang="tr-TR" dirty="0"/>
              <a:t>Bir kalibrasyon eğrisi, kalibrasyon fonksiyonu ve bunun güvenlik aralığını veren bir eğri ile birlikte referans çözelti için gözlenen okumaların ortalamasının konsantrasyonun bir fonksiyonu olan ortalamalara karşı grafiğe alınması ile oluşturulur. Bütün tayinler için sapmalar, örneğin ölçülen ve tahmin edilen </a:t>
            </a:r>
            <a:r>
              <a:rPr lang="tr-TR" dirty="0" err="1"/>
              <a:t>absorbanslar</a:t>
            </a:r>
            <a:r>
              <a:rPr lang="tr-TR" dirty="0"/>
              <a:t> arasındaki farklar konsantrasyona karşı grafiğe geçirilir. Uygun bir kalibrasyon yöntemi uygulandığında sapmalar x ekseni etrafında rastgele dağılır. Sinyal değişimi konsantrasyona bağlı olarak artarsa, en doğru tahminler bir ağırlıklı kalibrasyon modeli ile yapılır. Kalibrasyon fonksiyonunun tahmini için sulu referans çözeltileri ölçüldüğü zaman, örnek çözelti ve sulu çözeltinin duyarlılığının benzer olduğu kesinleştirilmelidir. Doğrusal bir kalibrasyon yöntemi uygulandığında, duyarlıktaki farklılıklar standart ekleme ve kalibrasyon doğrusunun karşılaştırılması ile saptanmalıdır. Her bir regresyon doğrusunun tahmin edilen eğiminin kesinliği, örnek noktalarının dağılımı ve sayısına bağlıdır. Her bir regresyon hattının eğimleri arasında belirgin bir farklılığın olup olmadığını test etmek için bir t testi uygulaması ile standart ekleme doğrusu ve kalibrasyon doğrusunun eğimleri karşılaştırılmalıdır. </a:t>
            </a:r>
          </a:p>
          <a:p>
            <a:pPr algn="just"/>
            <a:r>
              <a:rPr lang="tr-TR" dirty="0"/>
              <a:t> </a:t>
            </a:r>
          </a:p>
          <a:p>
            <a:endParaRPr lang="tr-TR" dirty="0"/>
          </a:p>
        </p:txBody>
      </p:sp>
    </p:spTree>
    <p:extLst>
      <p:ext uri="{BB962C8B-B14F-4D97-AF65-F5344CB8AC3E}">
        <p14:creationId xmlns:p14="http://schemas.microsoft.com/office/powerpoint/2010/main" val="367400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p:nvPr/>
        </p:nvSpPr>
        <p:spPr>
          <a:xfrm>
            <a:off x="1847528" y="332657"/>
            <a:ext cx="8424936" cy="3139321"/>
          </a:xfrm>
          <a:prstGeom prst="rect">
            <a:avLst/>
          </a:prstGeom>
          <a:noFill/>
        </p:spPr>
        <p:txBody>
          <a:bodyPr wrap="square" rtlCol="0">
            <a:spAutoFit/>
          </a:bodyPr>
          <a:lstStyle/>
          <a:p>
            <a:pPr lvl="0" algn="ctr"/>
            <a:r>
              <a:rPr lang="tr-TR" b="1" dirty="0"/>
              <a:t>Organik Safsızlıklar için Ayırma Teknikleri</a:t>
            </a:r>
            <a:endParaRPr lang="tr-TR" dirty="0"/>
          </a:p>
          <a:p>
            <a:pPr lvl="0" algn="ctr"/>
            <a:r>
              <a:rPr lang="tr-TR" b="1" dirty="0"/>
              <a:t>Sıvı </a:t>
            </a:r>
            <a:r>
              <a:rPr lang="tr-TR" b="1" dirty="0" err="1"/>
              <a:t>Kromatografi</a:t>
            </a:r>
            <a:endParaRPr lang="tr-TR" b="1" dirty="0"/>
          </a:p>
          <a:p>
            <a:pPr lvl="0" algn="ctr"/>
            <a:endParaRPr lang="tr-TR" dirty="0"/>
          </a:p>
          <a:p>
            <a:pPr algn="just"/>
            <a:r>
              <a:rPr lang="tr-TR" dirty="0" err="1"/>
              <a:t>Farmakopeler</a:t>
            </a:r>
            <a:r>
              <a:rPr lang="tr-TR" dirty="0"/>
              <a:t> de sıvı </a:t>
            </a:r>
            <a:r>
              <a:rPr lang="tr-TR" dirty="0" err="1"/>
              <a:t>kromatografi</a:t>
            </a:r>
            <a:r>
              <a:rPr lang="tr-TR" dirty="0"/>
              <a:t> ile ilgili durgun fazın yapısı ile ilgili bilgi verilmez (İngiliz </a:t>
            </a:r>
            <a:r>
              <a:rPr lang="tr-TR" dirty="0" err="1"/>
              <a:t>farmakopesi</a:t>
            </a:r>
            <a:r>
              <a:rPr lang="tr-TR" dirty="0"/>
              <a:t> hariç). Kolonlar genel terimleriyle tanımlanırlar. Örn; </a:t>
            </a:r>
            <a:r>
              <a:rPr lang="tr-TR" dirty="0" err="1"/>
              <a:t>kromatografi</a:t>
            </a:r>
            <a:r>
              <a:rPr lang="tr-TR" dirty="0"/>
              <a:t>  R için </a:t>
            </a:r>
            <a:r>
              <a:rPr lang="tr-TR" dirty="0" err="1"/>
              <a:t>oktadesil</a:t>
            </a:r>
            <a:r>
              <a:rPr lang="tr-TR" dirty="0"/>
              <a:t> silika jel. Durgun fazlar silika içerikleri, karbon yapıları, </a:t>
            </a:r>
            <a:r>
              <a:rPr lang="tr-TR" dirty="0" err="1"/>
              <a:t>por</a:t>
            </a:r>
            <a:r>
              <a:rPr lang="tr-TR" dirty="0"/>
              <a:t> çapları, partikül büyüklüğü, partikül tipi, spesifik yüzey alanı ve </a:t>
            </a:r>
            <a:r>
              <a:rPr lang="tr-TR" dirty="0" err="1"/>
              <a:t>silanol</a:t>
            </a:r>
            <a:r>
              <a:rPr lang="tr-TR" dirty="0"/>
              <a:t> grupları ile sınıflandırılır. Safsızlık tayinlerinde aynı zamanda gaz </a:t>
            </a:r>
            <a:r>
              <a:rPr lang="tr-TR" dirty="0" err="1"/>
              <a:t>kromatografi</a:t>
            </a:r>
            <a:r>
              <a:rPr lang="tr-TR" dirty="0"/>
              <a:t>, </a:t>
            </a:r>
            <a:r>
              <a:rPr lang="tr-TR" dirty="0" err="1"/>
              <a:t>kapiler</a:t>
            </a:r>
            <a:r>
              <a:rPr lang="tr-TR" dirty="0"/>
              <a:t> </a:t>
            </a:r>
            <a:r>
              <a:rPr lang="tr-TR" dirty="0" err="1"/>
              <a:t>elektroforez</a:t>
            </a:r>
            <a:r>
              <a:rPr lang="tr-TR" dirty="0"/>
              <a:t> ve ince tabaka </a:t>
            </a:r>
            <a:r>
              <a:rPr lang="tr-TR" dirty="0" err="1"/>
              <a:t>kromatografisi</a:t>
            </a:r>
            <a:r>
              <a:rPr lang="tr-TR" dirty="0"/>
              <a:t> yöntemlerinden de yararlanılır. Bu yöntemlerde safsızlıkların tayini için dış standart yöntemi kullanılır. </a:t>
            </a:r>
          </a:p>
          <a:p>
            <a:endParaRPr lang="tr-TR" dirty="0"/>
          </a:p>
        </p:txBody>
      </p:sp>
    </p:spTree>
    <p:extLst>
      <p:ext uri="{BB962C8B-B14F-4D97-AF65-F5344CB8AC3E}">
        <p14:creationId xmlns:p14="http://schemas.microsoft.com/office/powerpoint/2010/main" val="29806944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p:nvPr/>
        </p:nvSpPr>
        <p:spPr>
          <a:xfrm>
            <a:off x="1847528" y="260648"/>
            <a:ext cx="8424936" cy="5355312"/>
          </a:xfrm>
          <a:prstGeom prst="rect">
            <a:avLst/>
          </a:prstGeom>
          <a:noFill/>
        </p:spPr>
        <p:txBody>
          <a:bodyPr wrap="square" rtlCol="0">
            <a:spAutoFit/>
          </a:bodyPr>
          <a:lstStyle/>
          <a:p>
            <a:pPr lvl="0" algn="ctr"/>
            <a:r>
              <a:rPr lang="tr-TR" b="1" dirty="0"/>
              <a:t>Tahliller (</a:t>
            </a:r>
            <a:r>
              <a:rPr lang="tr-TR" b="1" dirty="0" err="1"/>
              <a:t>Assay</a:t>
            </a:r>
            <a:r>
              <a:rPr lang="tr-TR" b="1" dirty="0"/>
              <a:t>)</a:t>
            </a:r>
            <a:endParaRPr lang="tr-TR" dirty="0"/>
          </a:p>
          <a:p>
            <a:r>
              <a:rPr lang="tr-TR" dirty="0"/>
              <a:t> </a:t>
            </a:r>
          </a:p>
          <a:p>
            <a:pPr algn="just"/>
            <a:r>
              <a:rPr lang="tr-TR" dirty="0"/>
              <a:t>Biyolojik bileşikleri ve yardımcı maddeleri içeren aktif bileşenler </a:t>
            </a:r>
            <a:r>
              <a:rPr lang="tr-TR" dirty="0" err="1"/>
              <a:t>farmasötik</a:t>
            </a:r>
            <a:r>
              <a:rPr lang="tr-TR" dirty="0"/>
              <a:t> preparatlar içerisinde ya da ham materyaller içerisinde çeşitli teknikler kullanılarak tayin edilir. Bir kimyasal bileşik için spesifik olmayan fakat kesin bir </a:t>
            </a:r>
            <a:r>
              <a:rPr lang="tr-TR" dirty="0" err="1"/>
              <a:t>volümetrik</a:t>
            </a:r>
            <a:r>
              <a:rPr lang="tr-TR" dirty="0"/>
              <a:t> </a:t>
            </a:r>
            <a:r>
              <a:rPr lang="tr-TR" dirty="0" err="1"/>
              <a:t>titrasyon</a:t>
            </a:r>
            <a:r>
              <a:rPr lang="tr-TR" dirty="0"/>
              <a:t> yöntemi kullanılır. Tahliller konusunda özellikle kantitatif bir ayırma tekniği olan sıvı </a:t>
            </a:r>
            <a:r>
              <a:rPr lang="tr-TR" dirty="0" err="1"/>
              <a:t>kromatografi</a:t>
            </a:r>
            <a:r>
              <a:rPr lang="tr-TR" dirty="0"/>
              <a:t> yönteminin son zamanlarda kullanımı artmıştır. UV, görünür ve </a:t>
            </a:r>
            <a:r>
              <a:rPr lang="tr-TR" dirty="0" err="1"/>
              <a:t>infrared</a:t>
            </a:r>
            <a:r>
              <a:rPr lang="tr-TR" dirty="0"/>
              <a:t> spektroskopi yöntemleri de bu amaçlarla kullanılan yöntemler arasındadır. </a:t>
            </a:r>
          </a:p>
          <a:p>
            <a:pPr algn="just"/>
            <a:endParaRPr lang="tr-TR" dirty="0"/>
          </a:p>
          <a:p>
            <a:pPr lvl="0" algn="ctr"/>
            <a:r>
              <a:rPr lang="tr-TR" b="1" dirty="0" err="1"/>
              <a:t>Volumetrik</a:t>
            </a:r>
            <a:r>
              <a:rPr lang="tr-TR" b="1" dirty="0"/>
              <a:t> </a:t>
            </a:r>
            <a:r>
              <a:rPr lang="tr-TR" b="1" dirty="0" err="1"/>
              <a:t>Titrasyonlar</a:t>
            </a:r>
            <a:endParaRPr lang="tr-TR" dirty="0"/>
          </a:p>
          <a:p>
            <a:r>
              <a:rPr lang="tr-TR" dirty="0" err="1"/>
              <a:t>Volumetrik</a:t>
            </a:r>
            <a:r>
              <a:rPr lang="tr-TR" dirty="0"/>
              <a:t> </a:t>
            </a:r>
            <a:r>
              <a:rPr lang="tr-TR" dirty="0" err="1"/>
              <a:t>titrasyonlar</a:t>
            </a:r>
            <a:r>
              <a:rPr lang="tr-TR" dirty="0"/>
              <a:t>;</a:t>
            </a:r>
          </a:p>
          <a:p>
            <a:pPr lvl="0">
              <a:buFont typeface="Arial" pitchFamily="34" charset="0"/>
              <a:buChar char="•"/>
            </a:pPr>
            <a:r>
              <a:rPr lang="tr-TR" dirty="0"/>
              <a:t>Düşük seviyelerde safsızlıkların tanımlanmasında</a:t>
            </a:r>
          </a:p>
          <a:p>
            <a:pPr lvl="0">
              <a:buFont typeface="Arial" pitchFamily="34" charset="0"/>
              <a:buChar char="•"/>
            </a:pPr>
            <a:r>
              <a:rPr lang="tr-TR" dirty="0"/>
              <a:t>Titre edilebilir safsızlıkların tayininde</a:t>
            </a:r>
          </a:p>
          <a:p>
            <a:pPr lvl="0">
              <a:buFont typeface="Arial" pitchFamily="34" charset="0"/>
              <a:buChar char="•"/>
            </a:pPr>
            <a:r>
              <a:rPr lang="tr-TR" dirty="0"/>
              <a:t>Kantitatif ayırma teknikleri ile test edilmiş organik safsızlıkların </a:t>
            </a:r>
            <a:r>
              <a:rPr lang="tr-TR" dirty="0" err="1"/>
              <a:t>monograflarında</a:t>
            </a:r>
            <a:r>
              <a:rPr lang="tr-TR" dirty="0"/>
              <a:t> yer alır.</a:t>
            </a:r>
          </a:p>
          <a:p>
            <a:pPr lvl="0">
              <a:buFont typeface="Arial" pitchFamily="34" charset="0"/>
              <a:buChar char="•"/>
            </a:pPr>
            <a:endParaRPr lang="tr-TR" dirty="0"/>
          </a:p>
          <a:p>
            <a:pPr algn="just"/>
            <a:r>
              <a:rPr lang="tr-TR" dirty="0" err="1"/>
              <a:t>Volumetrik</a:t>
            </a:r>
            <a:r>
              <a:rPr lang="tr-TR" dirty="0"/>
              <a:t> </a:t>
            </a:r>
            <a:r>
              <a:rPr lang="tr-TR" dirty="0" err="1"/>
              <a:t>titrasyonların</a:t>
            </a:r>
            <a:r>
              <a:rPr lang="tr-TR" dirty="0"/>
              <a:t> avantajları, mutlak bir metot olması, bir referans standarda ihtiyaç duyulmaması ve yüksek kesinliğe sahip olmalarıdır. </a:t>
            </a:r>
          </a:p>
          <a:p>
            <a:pPr lvl="0">
              <a:buFont typeface="Arial" pitchFamily="34" charset="0"/>
              <a:buChar char="•"/>
            </a:pPr>
            <a:endParaRPr lang="tr-TR" dirty="0"/>
          </a:p>
          <a:p>
            <a:pPr algn="just"/>
            <a:endParaRPr lang="tr-TR" dirty="0"/>
          </a:p>
        </p:txBody>
      </p:sp>
    </p:spTree>
    <p:extLst>
      <p:ext uri="{BB962C8B-B14F-4D97-AF65-F5344CB8AC3E}">
        <p14:creationId xmlns:p14="http://schemas.microsoft.com/office/powerpoint/2010/main" val="119176566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TotalTime>
  <Words>1272</Words>
  <Application>Microsoft Office PowerPoint</Application>
  <PresentationFormat>Geniş ekran</PresentationFormat>
  <Paragraphs>99</Paragraphs>
  <Slides>13</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13</vt:i4>
      </vt:variant>
    </vt:vector>
  </HeadingPairs>
  <TitlesOfParts>
    <vt:vector size="18" baseType="lpstr">
      <vt:lpstr>Arial</vt:lpstr>
      <vt:lpstr>Calibri</vt:lpstr>
      <vt:lpstr>Calibri Light</vt:lpstr>
      <vt:lpstr>Times New Roman</vt:lpstr>
      <vt:lpstr>Office Teması</vt:lpstr>
      <vt:lpstr>GUIDELAR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GUIDELAR</dc:title>
  <dc:creator>Burcu Doğan Topal</dc:creator>
  <cp:lastModifiedBy>Burcu Doğan Topal</cp:lastModifiedBy>
  <cp:revision>2</cp:revision>
  <dcterms:created xsi:type="dcterms:W3CDTF">2019-02-22T08:09:54Z</dcterms:created>
  <dcterms:modified xsi:type="dcterms:W3CDTF">2019-02-22T09:03:09Z</dcterms:modified>
</cp:coreProperties>
</file>