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B20B9B2C-E683-4781-8D6F-D929F5E3813A}" type="datetimeFigureOut">
              <a:rPr lang="tr-TR" smtClean="0"/>
              <a:t>13.2.2018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2933AC-93FC-40D0-8E09-8EC4B95C3C3D}" type="slidenum">
              <a:rPr lang="tr-TR" smtClean="0"/>
              <a:t>‹#›</a:t>
            </a:fld>
            <a:endParaRPr lang="tr-TR"/>
          </a:p>
        </p:txBody>
      </p:sp>
    </p:spTree>
    <p:extLst>
      <p:ext uri="{BB962C8B-B14F-4D97-AF65-F5344CB8AC3E}">
        <p14:creationId xmlns:p14="http://schemas.microsoft.com/office/powerpoint/2010/main" val="4047141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20B9B2C-E683-4781-8D6F-D929F5E3813A}" type="datetimeFigureOut">
              <a:rPr lang="tr-TR" smtClean="0"/>
              <a:t>13.2.2018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2933AC-93FC-40D0-8E09-8EC4B95C3C3D}" type="slidenum">
              <a:rPr lang="tr-TR" smtClean="0"/>
              <a:t>‹#›</a:t>
            </a:fld>
            <a:endParaRPr lang="tr-TR"/>
          </a:p>
        </p:txBody>
      </p:sp>
    </p:spTree>
    <p:extLst>
      <p:ext uri="{BB962C8B-B14F-4D97-AF65-F5344CB8AC3E}">
        <p14:creationId xmlns:p14="http://schemas.microsoft.com/office/powerpoint/2010/main" val="2892720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20B9B2C-E683-4781-8D6F-D929F5E3813A}" type="datetimeFigureOut">
              <a:rPr lang="tr-TR" smtClean="0"/>
              <a:t>13.2.2018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2933AC-93FC-40D0-8E09-8EC4B95C3C3D}" type="slidenum">
              <a:rPr lang="tr-TR" smtClean="0"/>
              <a:t>‹#›</a:t>
            </a:fld>
            <a:endParaRPr lang="tr-TR"/>
          </a:p>
        </p:txBody>
      </p:sp>
    </p:spTree>
    <p:extLst>
      <p:ext uri="{BB962C8B-B14F-4D97-AF65-F5344CB8AC3E}">
        <p14:creationId xmlns:p14="http://schemas.microsoft.com/office/powerpoint/2010/main" val="739363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5" name="Footer Placeholder 4"/>
          <p:cNvSpPr>
            <a:spLocks noGrp="1"/>
          </p:cNvSpPr>
          <p:nvPr>
            <p:ph type="ftr" sz="quarter" idx="11"/>
          </p:nvPr>
        </p:nvSpPr>
        <p:spPr/>
        <p:txBody>
          <a:bodyPr/>
          <a:lstStyle/>
          <a:p>
            <a:endParaRPr lang="tr-TR">
              <a:solidFill>
                <a:srgbClr val="146194">
                  <a:lumMod val="50000"/>
                </a:srgbClr>
              </a:solidFill>
            </a:endParaRPr>
          </a:p>
        </p:txBody>
      </p:sp>
      <p:sp>
        <p:nvSpPr>
          <p:cNvPr id="6" name="Slide Number Placeholder 5"/>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246591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5" name="Footer Placeholder 4"/>
          <p:cNvSpPr>
            <a:spLocks noGrp="1"/>
          </p:cNvSpPr>
          <p:nvPr>
            <p:ph type="ftr" sz="quarter" idx="11"/>
          </p:nvPr>
        </p:nvSpPr>
        <p:spPr/>
        <p:txBody>
          <a:bodyPr/>
          <a:lstStyle/>
          <a:p>
            <a:endParaRPr lang="tr-TR">
              <a:solidFill>
                <a:srgbClr val="146194">
                  <a:lumMod val="50000"/>
                </a:srgbClr>
              </a:solidFill>
            </a:endParaRPr>
          </a:p>
        </p:txBody>
      </p:sp>
      <p:sp>
        <p:nvSpPr>
          <p:cNvPr id="6" name="Slide Number Placeholder 5"/>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4464537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5" name="Footer Placeholder 4"/>
          <p:cNvSpPr>
            <a:spLocks noGrp="1"/>
          </p:cNvSpPr>
          <p:nvPr>
            <p:ph type="ftr" sz="quarter" idx="11"/>
          </p:nvPr>
        </p:nvSpPr>
        <p:spPr/>
        <p:txBody>
          <a:bodyPr/>
          <a:lstStyle/>
          <a:p>
            <a:endParaRPr lang="tr-TR">
              <a:solidFill>
                <a:srgbClr val="146194">
                  <a:lumMod val="50000"/>
                </a:srgbClr>
              </a:solidFill>
            </a:endParaRPr>
          </a:p>
        </p:txBody>
      </p:sp>
      <p:sp>
        <p:nvSpPr>
          <p:cNvPr id="6" name="Slide Number Placeholder 5"/>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3254503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6" name="Footer Placeholder 5"/>
          <p:cNvSpPr>
            <a:spLocks noGrp="1"/>
          </p:cNvSpPr>
          <p:nvPr>
            <p:ph type="ftr" sz="quarter" idx="11"/>
          </p:nvPr>
        </p:nvSpPr>
        <p:spPr/>
        <p:txBody>
          <a:bodyPr/>
          <a:lstStyle/>
          <a:p>
            <a:endParaRPr lang="tr-TR">
              <a:solidFill>
                <a:srgbClr val="146194">
                  <a:lumMod val="50000"/>
                </a:srgbClr>
              </a:solidFill>
            </a:endParaRPr>
          </a:p>
        </p:txBody>
      </p:sp>
      <p:sp>
        <p:nvSpPr>
          <p:cNvPr id="7" name="Slide Number Placeholder 6"/>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2741065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8" name="Footer Placeholder 7"/>
          <p:cNvSpPr>
            <a:spLocks noGrp="1"/>
          </p:cNvSpPr>
          <p:nvPr>
            <p:ph type="ftr" sz="quarter" idx="11"/>
          </p:nvPr>
        </p:nvSpPr>
        <p:spPr/>
        <p:txBody>
          <a:bodyPr/>
          <a:lstStyle/>
          <a:p>
            <a:endParaRPr lang="tr-TR">
              <a:solidFill>
                <a:srgbClr val="146194">
                  <a:lumMod val="50000"/>
                </a:srgbClr>
              </a:solidFill>
            </a:endParaRPr>
          </a:p>
        </p:txBody>
      </p:sp>
      <p:sp>
        <p:nvSpPr>
          <p:cNvPr id="9" name="Slide Number Placeholder 8"/>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1409896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4" name="Footer Placeholder 3"/>
          <p:cNvSpPr>
            <a:spLocks noGrp="1"/>
          </p:cNvSpPr>
          <p:nvPr>
            <p:ph type="ftr" sz="quarter" idx="11"/>
          </p:nvPr>
        </p:nvSpPr>
        <p:spPr/>
        <p:txBody>
          <a:bodyPr/>
          <a:lstStyle/>
          <a:p>
            <a:endParaRPr lang="tr-TR">
              <a:solidFill>
                <a:srgbClr val="146194">
                  <a:lumMod val="50000"/>
                </a:srgbClr>
              </a:solidFill>
            </a:endParaRPr>
          </a:p>
        </p:txBody>
      </p:sp>
      <p:sp>
        <p:nvSpPr>
          <p:cNvPr id="5" name="Slide Number Placeholder 4"/>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42219599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3" name="Footer Placeholder 2"/>
          <p:cNvSpPr>
            <a:spLocks noGrp="1"/>
          </p:cNvSpPr>
          <p:nvPr>
            <p:ph type="ftr" sz="quarter" idx="11"/>
          </p:nvPr>
        </p:nvSpPr>
        <p:spPr/>
        <p:txBody>
          <a:bodyPr/>
          <a:lstStyle/>
          <a:p>
            <a:endParaRPr lang="tr-TR">
              <a:solidFill>
                <a:srgbClr val="146194">
                  <a:lumMod val="50000"/>
                </a:srgbClr>
              </a:solidFill>
            </a:endParaRPr>
          </a:p>
        </p:txBody>
      </p:sp>
      <p:sp>
        <p:nvSpPr>
          <p:cNvPr id="4" name="Slide Number Placeholder 3"/>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38469010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6" name="Footer Placeholder 5"/>
          <p:cNvSpPr>
            <a:spLocks noGrp="1"/>
          </p:cNvSpPr>
          <p:nvPr>
            <p:ph type="ftr" sz="quarter" idx="11"/>
          </p:nvPr>
        </p:nvSpPr>
        <p:spPr/>
        <p:txBody>
          <a:bodyPr/>
          <a:lstStyle/>
          <a:p>
            <a:endParaRPr lang="tr-TR">
              <a:solidFill>
                <a:srgbClr val="146194">
                  <a:lumMod val="50000"/>
                </a:srgbClr>
              </a:solidFill>
            </a:endParaRPr>
          </a:p>
        </p:txBody>
      </p:sp>
      <p:sp>
        <p:nvSpPr>
          <p:cNvPr id="7" name="Slide Number Placeholder 6"/>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3082630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B20B9B2C-E683-4781-8D6F-D929F5E3813A}" type="datetimeFigureOut">
              <a:rPr lang="tr-TR" smtClean="0"/>
              <a:t>13.2.2018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2933AC-93FC-40D0-8E09-8EC4B95C3C3D}" type="slidenum">
              <a:rPr lang="tr-TR" smtClean="0"/>
              <a:t>‹#›</a:t>
            </a:fld>
            <a:endParaRPr lang="tr-TR"/>
          </a:p>
        </p:txBody>
      </p:sp>
    </p:spTree>
    <p:extLst>
      <p:ext uri="{BB962C8B-B14F-4D97-AF65-F5344CB8AC3E}">
        <p14:creationId xmlns:p14="http://schemas.microsoft.com/office/powerpoint/2010/main" val="27434986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6" name="Footer Placeholder 5"/>
          <p:cNvSpPr>
            <a:spLocks noGrp="1"/>
          </p:cNvSpPr>
          <p:nvPr>
            <p:ph type="ftr" sz="quarter" idx="11"/>
          </p:nvPr>
        </p:nvSpPr>
        <p:spPr/>
        <p:txBody>
          <a:bodyPr/>
          <a:lstStyle/>
          <a:p>
            <a:endParaRPr lang="tr-TR">
              <a:solidFill>
                <a:srgbClr val="146194">
                  <a:lumMod val="50000"/>
                </a:srgbClr>
              </a:solidFill>
            </a:endParaRPr>
          </a:p>
        </p:txBody>
      </p:sp>
      <p:sp>
        <p:nvSpPr>
          <p:cNvPr id="7" name="Slide Number Placeholder 6"/>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35716049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4" name="Footer Placeholder 3"/>
          <p:cNvSpPr>
            <a:spLocks noGrp="1"/>
          </p:cNvSpPr>
          <p:nvPr>
            <p:ph type="ftr" sz="quarter" idx="11"/>
          </p:nvPr>
        </p:nvSpPr>
        <p:spPr/>
        <p:txBody>
          <a:bodyPr/>
          <a:lstStyle/>
          <a:p>
            <a:endParaRPr lang="tr-TR">
              <a:solidFill>
                <a:srgbClr val="146194">
                  <a:lumMod val="50000"/>
                </a:srgbClr>
              </a:solidFill>
            </a:endParaRPr>
          </a:p>
        </p:txBody>
      </p:sp>
      <p:sp>
        <p:nvSpPr>
          <p:cNvPr id="5" name="Slide Number Placeholder 4"/>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10067868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5" name="Footer Placeholder 4"/>
          <p:cNvSpPr>
            <a:spLocks noGrp="1"/>
          </p:cNvSpPr>
          <p:nvPr>
            <p:ph type="ftr" sz="quarter" idx="11"/>
          </p:nvPr>
        </p:nvSpPr>
        <p:spPr/>
        <p:txBody>
          <a:bodyPr/>
          <a:lstStyle/>
          <a:p>
            <a:endParaRPr lang="tr-TR">
              <a:solidFill>
                <a:srgbClr val="146194">
                  <a:lumMod val="50000"/>
                </a:srgbClr>
              </a:solidFill>
            </a:endParaRPr>
          </a:p>
        </p:txBody>
      </p:sp>
      <p:sp>
        <p:nvSpPr>
          <p:cNvPr id="6" name="Slide Number Placeholder 5"/>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20769265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5" name="Footer Placeholder 4"/>
          <p:cNvSpPr>
            <a:spLocks noGrp="1"/>
          </p:cNvSpPr>
          <p:nvPr>
            <p:ph type="ftr" sz="quarter" idx="11"/>
          </p:nvPr>
        </p:nvSpPr>
        <p:spPr/>
        <p:txBody>
          <a:bodyPr/>
          <a:lstStyle/>
          <a:p>
            <a:endParaRPr lang="tr-TR">
              <a:solidFill>
                <a:srgbClr val="146194">
                  <a:lumMod val="50000"/>
                </a:srgbClr>
              </a:solidFill>
            </a:endParaRPr>
          </a:p>
        </p:txBody>
      </p:sp>
      <p:sp>
        <p:nvSpPr>
          <p:cNvPr id="6" name="Slide Number Placeholder 5"/>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r>
              <a:rPr lang="en-US" sz="8000" dirty="0">
                <a:solidFill>
                  <a:prstClr val="white"/>
                </a:solidFill>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algn="r"/>
            <a:r>
              <a:rPr lang="en-US" sz="8000" dirty="0">
                <a:solidFill>
                  <a:prstClr val="white"/>
                </a:solidFill>
              </a:rPr>
              <a:t>”</a:t>
            </a:r>
          </a:p>
        </p:txBody>
      </p:sp>
    </p:spTree>
    <p:extLst>
      <p:ext uri="{BB962C8B-B14F-4D97-AF65-F5344CB8AC3E}">
        <p14:creationId xmlns:p14="http://schemas.microsoft.com/office/powerpoint/2010/main" val="29986549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5" name="Footer Placeholder 4"/>
          <p:cNvSpPr>
            <a:spLocks noGrp="1"/>
          </p:cNvSpPr>
          <p:nvPr>
            <p:ph type="ftr" sz="quarter" idx="11"/>
          </p:nvPr>
        </p:nvSpPr>
        <p:spPr/>
        <p:txBody>
          <a:bodyPr/>
          <a:lstStyle/>
          <a:p>
            <a:endParaRPr lang="tr-TR">
              <a:solidFill>
                <a:srgbClr val="146194">
                  <a:lumMod val="50000"/>
                </a:srgbClr>
              </a:solidFill>
            </a:endParaRPr>
          </a:p>
        </p:txBody>
      </p:sp>
      <p:sp>
        <p:nvSpPr>
          <p:cNvPr id="6" name="Slide Number Placeholder 5"/>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15116443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5" name="Footer Placeholder 4"/>
          <p:cNvSpPr>
            <a:spLocks noGrp="1"/>
          </p:cNvSpPr>
          <p:nvPr>
            <p:ph type="ftr" sz="quarter" idx="11"/>
          </p:nvPr>
        </p:nvSpPr>
        <p:spPr/>
        <p:txBody>
          <a:bodyPr/>
          <a:lstStyle/>
          <a:p>
            <a:endParaRPr lang="tr-TR">
              <a:solidFill>
                <a:srgbClr val="146194">
                  <a:lumMod val="50000"/>
                </a:srgbClr>
              </a:solidFill>
            </a:endParaRPr>
          </a:p>
        </p:txBody>
      </p:sp>
      <p:sp>
        <p:nvSpPr>
          <p:cNvPr id="6" name="Slide Number Placeholder 5"/>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r>
              <a:rPr lang="en-US" sz="8000" dirty="0">
                <a:solidFill>
                  <a:prstClr val="white"/>
                </a:solidFill>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algn="r"/>
            <a:r>
              <a:rPr lang="en-US" sz="8000" dirty="0">
                <a:solidFill>
                  <a:prstClr val="white"/>
                </a:solidFill>
              </a:rPr>
              <a:t>”</a:t>
            </a:r>
          </a:p>
        </p:txBody>
      </p:sp>
    </p:spTree>
    <p:extLst>
      <p:ext uri="{BB962C8B-B14F-4D97-AF65-F5344CB8AC3E}">
        <p14:creationId xmlns:p14="http://schemas.microsoft.com/office/powerpoint/2010/main" val="26204713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5" name="Footer Placeholder 4"/>
          <p:cNvSpPr>
            <a:spLocks noGrp="1"/>
          </p:cNvSpPr>
          <p:nvPr>
            <p:ph type="ftr" sz="quarter" idx="11"/>
          </p:nvPr>
        </p:nvSpPr>
        <p:spPr/>
        <p:txBody>
          <a:bodyPr/>
          <a:lstStyle/>
          <a:p>
            <a:endParaRPr lang="tr-TR">
              <a:solidFill>
                <a:srgbClr val="146194">
                  <a:lumMod val="50000"/>
                </a:srgbClr>
              </a:solidFill>
            </a:endParaRPr>
          </a:p>
        </p:txBody>
      </p:sp>
      <p:sp>
        <p:nvSpPr>
          <p:cNvPr id="6" name="Slide Number Placeholder 5"/>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3835379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5" name="Footer Placeholder 4"/>
          <p:cNvSpPr>
            <a:spLocks noGrp="1"/>
          </p:cNvSpPr>
          <p:nvPr>
            <p:ph type="ftr" sz="quarter" idx="11"/>
          </p:nvPr>
        </p:nvSpPr>
        <p:spPr/>
        <p:txBody>
          <a:bodyPr/>
          <a:lstStyle/>
          <a:p>
            <a:endParaRPr lang="tr-TR">
              <a:solidFill>
                <a:srgbClr val="146194">
                  <a:lumMod val="50000"/>
                </a:srgbClr>
              </a:solidFill>
            </a:endParaRPr>
          </a:p>
        </p:txBody>
      </p:sp>
      <p:sp>
        <p:nvSpPr>
          <p:cNvPr id="6" name="Slide Number Placeholder 5"/>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2790791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5" name="Footer Placeholder 4"/>
          <p:cNvSpPr>
            <a:spLocks noGrp="1"/>
          </p:cNvSpPr>
          <p:nvPr>
            <p:ph type="ftr" sz="quarter" idx="11"/>
          </p:nvPr>
        </p:nvSpPr>
        <p:spPr/>
        <p:txBody>
          <a:bodyPr/>
          <a:lstStyle/>
          <a:p>
            <a:endParaRPr lang="tr-TR">
              <a:solidFill>
                <a:srgbClr val="146194">
                  <a:lumMod val="50000"/>
                </a:srgbClr>
              </a:solidFill>
            </a:endParaRPr>
          </a:p>
        </p:txBody>
      </p:sp>
      <p:sp>
        <p:nvSpPr>
          <p:cNvPr id="6" name="Slide Number Placeholder 5"/>
          <p:cNvSpPr>
            <a:spLocks noGrp="1"/>
          </p:cNvSpPr>
          <p:nvPr>
            <p:ph type="sldNum" sz="quarter" idx="12"/>
          </p:nvPr>
        </p:nvSpPr>
        <p:spPr/>
        <p:txBody>
          <a:body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3230328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0B9B2C-E683-4781-8D6F-D929F5E3813A}" type="datetimeFigureOut">
              <a:rPr lang="tr-TR" smtClean="0"/>
              <a:t>13.2.2018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2933AC-93FC-40D0-8E09-8EC4B95C3C3D}" type="slidenum">
              <a:rPr lang="tr-TR" smtClean="0"/>
              <a:t>‹#›</a:t>
            </a:fld>
            <a:endParaRPr lang="tr-TR"/>
          </a:p>
        </p:txBody>
      </p:sp>
    </p:spTree>
    <p:extLst>
      <p:ext uri="{BB962C8B-B14F-4D97-AF65-F5344CB8AC3E}">
        <p14:creationId xmlns:p14="http://schemas.microsoft.com/office/powerpoint/2010/main" val="546521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B20B9B2C-E683-4781-8D6F-D929F5E3813A}" type="datetimeFigureOut">
              <a:rPr lang="tr-TR" smtClean="0"/>
              <a:t>13.2.2018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2933AC-93FC-40D0-8E09-8EC4B95C3C3D}" type="slidenum">
              <a:rPr lang="tr-TR" smtClean="0"/>
              <a:t>‹#›</a:t>
            </a:fld>
            <a:endParaRPr lang="tr-TR"/>
          </a:p>
        </p:txBody>
      </p:sp>
    </p:spTree>
    <p:extLst>
      <p:ext uri="{BB962C8B-B14F-4D97-AF65-F5344CB8AC3E}">
        <p14:creationId xmlns:p14="http://schemas.microsoft.com/office/powerpoint/2010/main" val="3817215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B20B9B2C-E683-4781-8D6F-D929F5E3813A}" type="datetimeFigureOut">
              <a:rPr lang="tr-TR" smtClean="0"/>
              <a:t>13.2.2018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62933AC-93FC-40D0-8E09-8EC4B95C3C3D}" type="slidenum">
              <a:rPr lang="tr-TR" smtClean="0"/>
              <a:t>‹#›</a:t>
            </a:fld>
            <a:endParaRPr lang="tr-TR"/>
          </a:p>
        </p:txBody>
      </p:sp>
    </p:spTree>
    <p:extLst>
      <p:ext uri="{BB962C8B-B14F-4D97-AF65-F5344CB8AC3E}">
        <p14:creationId xmlns:p14="http://schemas.microsoft.com/office/powerpoint/2010/main" val="3395139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B20B9B2C-E683-4781-8D6F-D929F5E3813A}" type="datetimeFigureOut">
              <a:rPr lang="tr-TR" smtClean="0"/>
              <a:t>13.2.2018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62933AC-93FC-40D0-8E09-8EC4B95C3C3D}" type="slidenum">
              <a:rPr lang="tr-TR" smtClean="0"/>
              <a:t>‹#›</a:t>
            </a:fld>
            <a:endParaRPr lang="tr-TR"/>
          </a:p>
        </p:txBody>
      </p:sp>
    </p:spTree>
    <p:extLst>
      <p:ext uri="{BB962C8B-B14F-4D97-AF65-F5344CB8AC3E}">
        <p14:creationId xmlns:p14="http://schemas.microsoft.com/office/powerpoint/2010/main" val="2037921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0B9B2C-E683-4781-8D6F-D929F5E3813A}" type="datetimeFigureOut">
              <a:rPr lang="tr-TR" smtClean="0"/>
              <a:t>13.2.2018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62933AC-93FC-40D0-8E09-8EC4B95C3C3D}" type="slidenum">
              <a:rPr lang="tr-TR" smtClean="0"/>
              <a:t>‹#›</a:t>
            </a:fld>
            <a:endParaRPr lang="tr-TR"/>
          </a:p>
        </p:txBody>
      </p:sp>
    </p:spTree>
    <p:extLst>
      <p:ext uri="{BB962C8B-B14F-4D97-AF65-F5344CB8AC3E}">
        <p14:creationId xmlns:p14="http://schemas.microsoft.com/office/powerpoint/2010/main" val="2558775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0B9B2C-E683-4781-8D6F-D929F5E3813A}" type="datetimeFigureOut">
              <a:rPr lang="tr-TR" smtClean="0"/>
              <a:t>13.2.2018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2933AC-93FC-40D0-8E09-8EC4B95C3C3D}" type="slidenum">
              <a:rPr lang="tr-TR" smtClean="0"/>
              <a:t>‹#›</a:t>
            </a:fld>
            <a:endParaRPr lang="tr-TR"/>
          </a:p>
        </p:txBody>
      </p:sp>
    </p:spTree>
    <p:extLst>
      <p:ext uri="{BB962C8B-B14F-4D97-AF65-F5344CB8AC3E}">
        <p14:creationId xmlns:p14="http://schemas.microsoft.com/office/powerpoint/2010/main" val="3568368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0B9B2C-E683-4781-8D6F-D929F5E3813A}" type="datetimeFigureOut">
              <a:rPr lang="tr-TR" smtClean="0"/>
              <a:t>13.2.2018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2933AC-93FC-40D0-8E09-8EC4B95C3C3D}" type="slidenum">
              <a:rPr lang="tr-TR" smtClean="0"/>
              <a:t>‹#›</a:t>
            </a:fld>
            <a:endParaRPr lang="tr-TR"/>
          </a:p>
        </p:txBody>
      </p:sp>
    </p:spTree>
    <p:extLst>
      <p:ext uri="{BB962C8B-B14F-4D97-AF65-F5344CB8AC3E}">
        <p14:creationId xmlns:p14="http://schemas.microsoft.com/office/powerpoint/2010/main" val="2328247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0B9B2C-E683-4781-8D6F-D929F5E3813A}" type="datetimeFigureOut">
              <a:rPr lang="tr-TR" smtClean="0"/>
              <a:t>13.2.2018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2933AC-93FC-40D0-8E09-8EC4B95C3C3D}" type="slidenum">
              <a:rPr lang="tr-TR" smtClean="0"/>
              <a:t>‹#›</a:t>
            </a:fld>
            <a:endParaRPr lang="tr-TR"/>
          </a:p>
        </p:txBody>
      </p:sp>
    </p:spTree>
    <p:extLst>
      <p:ext uri="{BB962C8B-B14F-4D97-AF65-F5344CB8AC3E}">
        <p14:creationId xmlns:p14="http://schemas.microsoft.com/office/powerpoint/2010/main" val="8683876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2E4DD44-36F0-412B-A4F9-A76B5186EDD0}" type="datetimeFigureOut">
              <a:rPr lang="tr-TR" smtClean="0">
                <a:solidFill>
                  <a:srgbClr val="146194">
                    <a:lumMod val="50000"/>
                  </a:srgbClr>
                </a:solidFill>
              </a:rPr>
              <a:pPr/>
              <a:t>13.2.2018</a:t>
            </a:fld>
            <a:endParaRPr lang="tr-TR">
              <a:solidFill>
                <a:srgbClr val="146194">
                  <a:lumMod val="50000"/>
                </a:srgbClr>
              </a:solidFill>
            </a:endParaRP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solidFill>
                <a:srgbClr val="146194">
                  <a:lumMod val="50000"/>
                </a:srgbClr>
              </a:solidFill>
            </a:endParaRP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E4E368B-A54C-435E-810F-648F9133CE78}" type="slidenum">
              <a:rPr lang="tr-TR" smtClean="0">
                <a:solidFill>
                  <a:srgbClr val="146194">
                    <a:lumMod val="50000"/>
                  </a:srgbClr>
                </a:solidFill>
              </a:rPr>
              <a:pPr/>
              <a:t>‹#›</a:t>
            </a:fld>
            <a:endParaRPr lang="tr-TR">
              <a:solidFill>
                <a:srgbClr val="146194">
                  <a:lumMod val="50000"/>
                </a:srgbClr>
              </a:solidFill>
            </a:endParaRPr>
          </a:p>
        </p:txBody>
      </p:sp>
    </p:spTree>
    <p:extLst>
      <p:ext uri="{BB962C8B-B14F-4D97-AF65-F5344CB8AC3E}">
        <p14:creationId xmlns:p14="http://schemas.microsoft.com/office/powerpoint/2010/main" val="336724658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7049" y="2127018"/>
            <a:ext cx="10515600" cy="1325563"/>
          </a:xfrm>
        </p:spPr>
        <p:txBody>
          <a:bodyPr/>
          <a:lstStyle/>
          <a:p>
            <a:pPr algn="ctr"/>
            <a:r>
              <a:rPr lang="tr-TR" dirty="0" smtClean="0"/>
              <a:t>Banka ve Mali Kuruluşlar:</a:t>
            </a:r>
            <a:br>
              <a:rPr lang="tr-TR" dirty="0" smtClean="0"/>
            </a:br>
            <a:r>
              <a:rPr lang="tr-TR" dirty="0" err="1" smtClean="0"/>
              <a:t>TÜRkiye’de</a:t>
            </a:r>
            <a:r>
              <a:rPr lang="tr-TR" dirty="0" smtClean="0"/>
              <a:t> Finansal sistem</a:t>
            </a:r>
            <a:endParaRPr lang="tr-TR" dirty="0"/>
          </a:p>
        </p:txBody>
      </p:sp>
    </p:spTree>
    <p:extLst>
      <p:ext uri="{BB962C8B-B14F-4D97-AF65-F5344CB8AC3E}">
        <p14:creationId xmlns:p14="http://schemas.microsoft.com/office/powerpoint/2010/main" val="3009966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085655" y="411975"/>
            <a:ext cx="8534401" cy="524727"/>
          </a:xfrm>
        </p:spPr>
        <p:txBody>
          <a:bodyPr>
            <a:normAutofit fontScale="90000"/>
          </a:bodyPr>
          <a:lstStyle/>
          <a:p>
            <a:r>
              <a:rPr lang="tr-TR" cap="none" dirty="0" smtClean="0"/>
              <a:t>Türkiye’de Finansal Sistem </a:t>
            </a:r>
            <a:endParaRPr lang="tr-TR" cap="none" dirty="0"/>
          </a:p>
        </p:txBody>
      </p:sp>
      <p:sp>
        <p:nvSpPr>
          <p:cNvPr id="6" name="Metin Yer Tutucusu 5"/>
          <p:cNvSpPr>
            <a:spLocks noGrp="1"/>
          </p:cNvSpPr>
          <p:nvPr>
            <p:ph type="body" idx="1"/>
          </p:nvPr>
        </p:nvSpPr>
        <p:spPr>
          <a:xfrm>
            <a:off x="769434" y="936702"/>
            <a:ext cx="10560205" cy="5363737"/>
          </a:xfrm>
        </p:spPr>
        <p:txBody>
          <a:bodyPr/>
          <a:lstStyle/>
          <a:p>
            <a:r>
              <a:rPr lang="tr-TR" sz="2800" dirty="0" smtClean="0"/>
              <a:t>BDDK:</a:t>
            </a:r>
          </a:p>
          <a:p>
            <a:r>
              <a:rPr lang="tr-TR" sz="2800" dirty="0" smtClean="0"/>
              <a:t>2000 yılında kurulmuştur.</a:t>
            </a:r>
          </a:p>
          <a:p>
            <a:r>
              <a:rPr lang="tr-TR" sz="2800" dirty="0" smtClean="0"/>
              <a:t>Amaç:</a:t>
            </a:r>
            <a:endParaRPr lang="tr-TR" sz="2800" dirty="0" smtClean="0"/>
          </a:p>
          <a:p>
            <a:r>
              <a:rPr lang="tr-TR" sz="2800" dirty="0" smtClean="0"/>
              <a:t>Tasarruf sahiplerinin haklarını ve bankaların düzenli ve güvenilir biçimde çalışmasını temin etmek </a:t>
            </a:r>
          </a:p>
          <a:p>
            <a:r>
              <a:rPr lang="tr-TR" sz="2800" dirty="0" smtClean="0"/>
              <a:t>Uygulamaları denetlemek</a:t>
            </a:r>
          </a:p>
          <a:p>
            <a:r>
              <a:rPr lang="tr-TR" sz="2800" dirty="0" smtClean="0"/>
              <a:t>Tasarrufların güvence altına alınmasını sağlamak</a:t>
            </a:r>
          </a:p>
          <a:p>
            <a:r>
              <a:rPr lang="tr-TR" sz="2800" dirty="0" smtClean="0"/>
              <a:t>İdari/mali özerk bir kurum  </a:t>
            </a:r>
            <a:endParaRPr lang="tr-TR" sz="2800" dirty="0" smtClean="0"/>
          </a:p>
        </p:txBody>
      </p:sp>
    </p:spTree>
    <p:extLst>
      <p:ext uri="{BB962C8B-B14F-4D97-AF65-F5344CB8AC3E}">
        <p14:creationId xmlns:p14="http://schemas.microsoft.com/office/powerpoint/2010/main" val="1863619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085655" y="411975"/>
            <a:ext cx="8534401" cy="524727"/>
          </a:xfrm>
        </p:spPr>
        <p:txBody>
          <a:bodyPr>
            <a:normAutofit fontScale="90000"/>
          </a:bodyPr>
          <a:lstStyle/>
          <a:p>
            <a:r>
              <a:rPr lang="tr-TR" cap="none" dirty="0" smtClean="0"/>
              <a:t>Türkiye’de Finansal Sistem </a:t>
            </a:r>
            <a:endParaRPr lang="tr-TR" cap="none" dirty="0"/>
          </a:p>
        </p:txBody>
      </p:sp>
      <p:sp>
        <p:nvSpPr>
          <p:cNvPr id="6" name="Metin Yer Tutucusu 5"/>
          <p:cNvSpPr>
            <a:spLocks noGrp="1"/>
          </p:cNvSpPr>
          <p:nvPr>
            <p:ph type="body" idx="1"/>
          </p:nvPr>
        </p:nvSpPr>
        <p:spPr>
          <a:xfrm>
            <a:off x="769434" y="936702"/>
            <a:ext cx="10560205" cy="5363737"/>
          </a:xfrm>
        </p:spPr>
        <p:txBody>
          <a:bodyPr/>
          <a:lstStyle/>
          <a:p>
            <a:r>
              <a:rPr lang="tr-TR" sz="2800" dirty="0" smtClean="0"/>
              <a:t>BDDK:</a:t>
            </a:r>
          </a:p>
          <a:p>
            <a:r>
              <a:rPr lang="tr-TR" sz="2800" dirty="0" smtClean="0"/>
              <a:t>Bankalar/finansal kiralama/faktöring şirketlerinin kuruluş ve faaliyet; yönetim ve teşkilat yapısını; birleşme, bölünme, tasfiye ve hisse değişimini düzenlemek uygulamak izlemek ve denetlemek</a:t>
            </a:r>
          </a:p>
          <a:p>
            <a:r>
              <a:rPr lang="tr-TR" sz="2800" dirty="0" smtClean="0"/>
              <a:t>BDDK’nın görev alanındadır</a:t>
            </a:r>
          </a:p>
          <a:p>
            <a:r>
              <a:rPr lang="tr-TR" sz="2800" dirty="0" smtClean="0"/>
              <a:t> </a:t>
            </a:r>
            <a:endParaRPr lang="tr-TR" sz="2800" dirty="0" smtClean="0"/>
          </a:p>
        </p:txBody>
      </p:sp>
    </p:spTree>
    <p:extLst>
      <p:ext uri="{BB962C8B-B14F-4D97-AF65-F5344CB8AC3E}">
        <p14:creationId xmlns:p14="http://schemas.microsoft.com/office/powerpoint/2010/main" val="2301808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085655" y="411975"/>
            <a:ext cx="8534401" cy="524727"/>
          </a:xfrm>
        </p:spPr>
        <p:txBody>
          <a:bodyPr>
            <a:normAutofit fontScale="90000"/>
          </a:bodyPr>
          <a:lstStyle/>
          <a:p>
            <a:r>
              <a:rPr lang="tr-TR" cap="none" dirty="0" smtClean="0"/>
              <a:t>Türkiye’de Finansal Sistem </a:t>
            </a:r>
            <a:endParaRPr lang="tr-TR" cap="none" dirty="0"/>
          </a:p>
        </p:txBody>
      </p:sp>
      <p:sp>
        <p:nvSpPr>
          <p:cNvPr id="6" name="Metin Yer Tutucusu 5"/>
          <p:cNvSpPr>
            <a:spLocks noGrp="1"/>
          </p:cNvSpPr>
          <p:nvPr>
            <p:ph type="body" idx="1"/>
          </p:nvPr>
        </p:nvSpPr>
        <p:spPr>
          <a:xfrm>
            <a:off x="769434" y="936702"/>
            <a:ext cx="10560205" cy="5363737"/>
          </a:xfrm>
        </p:spPr>
        <p:txBody>
          <a:bodyPr>
            <a:normAutofit/>
          </a:bodyPr>
          <a:lstStyle/>
          <a:p>
            <a:r>
              <a:rPr lang="tr-TR" sz="2800" dirty="0" smtClean="0"/>
              <a:t>TMSF:</a:t>
            </a:r>
          </a:p>
          <a:p>
            <a:r>
              <a:rPr lang="tr-TR" sz="2800" u="sng" dirty="0" smtClean="0"/>
              <a:t>Bankalardaki tasarruf mevduatını sigorta eden kamu tüzel kişiliğine sahip kurum  </a:t>
            </a:r>
          </a:p>
          <a:p>
            <a:r>
              <a:rPr lang="tr-TR" sz="2800" dirty="0" smtClean="0"/>
              <a:t>Tasarruf sahipleri yatırdıkları parayı kaybetme; banka krediyi geri alama riski ile karşı karşıya.</a:t>
            </a:r>
          </a:p>
          <a:p>
            <a:r>
              <a:rPr lang="tr-TR" sz="2800" dirty="0" smtClean="0"/>
              <a:t>Bankalar kanununun 1. maddesi: tasarruf sahiplerinin haklarını korumak, finansal piyasalarda güven ve istikrarı ve ekonomik kalkınma gereklerini de dikkate alarak kredi rejiminin etkin biçimde çalışmasını sağlamak için banka kuruluş yönetim çalışma birleşme devir birleşme tasfiye ve denetimi sağlamak. </a:t>
            </a:r>
            <a:endParaRPr lang="tr-TR" sz="2800" dirty="0" smtClean="0"/>
          </a:p>
        </p:txBody>
      </p:sp>
    </p:spTree>
    <p:extLst>
      <p:ext uri="{BB962C8B-B14F-4D97-AF65-F5344CB8AC3E}">
        <p14:creationId xmlns:p14="http://schemas.microsoft.com/office/powerpoint/2010/main" val="2960330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085655" y="411975"/>
            <a:ext cx="8534401" cy="524727"/>
          </a:xfrm>
        </p:spPr>
        <p:txBody>
          <a:bodyPr>
            <a:normAutofit fontScale="90000"/>
          </a:bodyPr>
          <a:lstStyle/>
          <a:p>
            <a:r>
              <a:rPr lang="tr-TR" cap="none" dirty="0" smtClean="0"/>
              <a:t>Türkiye’de Finansal Sistem </a:t>
            </a:r>
            <a:endParaRPr lang="tr-TR" cap="none" dirty="0"/>
          </a:p>
        </p:txBody>
      </p:sp>
      <p:sp>
        <p:nvSpPr>
          <p:cNvPr id="6" name="Metin Yer Tutucusu 5"/>
          <p:cNvSpPr>
            <a:spLocks noGrp="1"/>
          </p:cNvSpPr>
          <p:nvPr>
            <p:ph type="body" idx="1"/>
          </p:nvPr>
        </p:nvSpPr>
        <p:spPr>
          <a:xfrm>
            <a:off x="769434" y="936702"/>
            <a:ext cx="10560205" cy="5363737"/>
          </a:xfrm>
        </p:spPr>
        <p:txBody>
          <a:bodyPr/>
          <a:lstStyle/>
          <a:p>
            <a:endParaRPr lang="tr-TR" sz="2800" dirty="0" smtClean="0"/>
          </a:p>
          <a:p>
            <a:pPr lvl="0">
              <a:buClr>
                <a:prstClr val="white"/>
              </a:buClr>
            </a:pPr>
            <a:r>
              <a:rPr lang="tr-TR" sz="2800" dirty="0" smtClean="0"/>
              <a:t>Öğrenme Amaçları</a:t>
            </a:r>
            <a:r>
              <a:rPr lang="tr-TR" sz="2800" dirty="0" smtClean="0"/>
              <a:t>: Bu derste Türkiye’de finansal sistemde faaliyet gösteren, düzenleyici ve denetleyici </a:t>
            </a:r>
            <a:r>
              <a:rPr lang="tr-TR" sz="2800" smtClean="0"/>
              <a:t>kuruluşlar tanıtılacaktır. </a:t>
            </a:r>
            <a:endParaRPr lang="tr-TR" dirty="0"/>
          </a:p>
        </p:txBody>
      </p:sp>
    </p:spTree>
    <p:extLst>
      <p:ext uri="{BB962C8B-B14F-4D97-AF65-F5344CB8AC3E}">
        <p14:creationId xmlns:p14="http://schemas.microsoft.com/office/powerpoint/2010/main" val="910468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085655" y="411975"/>
            <a:ext cx="8534401" cy="524727"/>
          </a:xfrm>
        </p:spPr>
        <p:txBody>
          <a:bodyPr>
            <a:normAutofit fontScale="90000"/>
          </a:bodyPr>
          <a:lstStyle/>
          <a:p>
            <a:r>
              <a:rPr lang="tr-TR" cap="none" dirty="0">
                <a:solidFill>
                  <a:prstClr val="white"/>
                </a:solidFill>
              </a:rPr>
              <a:t>Türkiye’de Finansal Sistem </a:t>
            </a:r>
            <a:endParaRPr lang="tr-TR" cap="none" dirty="0"/>
          </a:p>
        </p:txBody>
      </p:sp>
      <p:sp>
        <p:nvSpPr>
          <p:cNvPr id="6" name="Metin Yer Tutucusu 5"/>
          <p:cNvSpPr>
            <a:spLocks noGrp="1"/>
          </p:cNvSpPr>
          <p:nvPr>
            <p:ph type="body" idx="1"/>
          </p:nvPr>
        </p:nvSpPr>
        <p:spPr>
          <a:xfrm>
            <a:off x="769434" y="936702"/>
            <a:ext cx="10560205" cy="5363737"/>
          </a:xfrm>
        </p:spPr>
        <p:txBody>
          <a:bodyPr>
            <a:normAutofit fontScale="25000" lnSpcReduction="20000"/>
          </a:bodyPr>
          <a:lstStyle/>
          <a:p>
            <a:r>
              <a:rPr lang="tr-TR" sz="8600" dirty="0" smtClean="0"/>
              <a:t>İçerik:</a:t>
            </a:r>
          </a:p>
          <a:p>
            <a:r>
              <a:rPr lang="tr-TR" sz="8600" dirty="0" smtClean="0"/>
              <a:t>Türkiye’de Finansal Sistemde Faaliyet Gösteren/Düzenleyen/Denetleyen Kuruluşlar:</a:t>
            </a:r>
          </a:p>
          <a:p>
            <a:r>
              <a:rPr lang="tr-TR" sz="8600" dirty="0" smtClean="0"/>
              <a:t>İMKB</a:t>
            </a:r>
          </a:p>
          <a:p>
            <a:r>
              <a:rPr lang="tr-TR" sz="8600" dirty="0" smtClean="0"/>
              <a:t>SPK</a:t>
            </a:r>
          </a:p>
          <a:p>
            <a:r>
              <a:rPr lang="tr-TR" sz="8600" dirty="0" smtClean="0"/>
              <a:t>TCMB</a:t>
            </a:r>
          </a:p>
          <a:p>
            <a:r>
              <a:rPr lang="tr-TR" sz="8600" dirty="0" smtClean="0"/>
              <a:t>BDDK</a:t>
            </a:r>
          </a:p>
          <a:p>
            <a:r>
              <a:rPr lang="tr-TR" sz="8600" dirty="0" smtClean="0"/>
              <a:t>TSMF</a:t>
            </a:r>
          </a:p>
          <a:p>
            <a:r>
              <a:rPr lang="tr-TR" sz="4500" dirty="0"/>
              <a:t> </a:t>
            </a:r>
            <a:endParaRPr lang="tr-TR" sz="4500" dirty="0" smtClean="0"/>
          </a:p>
          <a:p>
            <a:endParaRPr lang="tr-TR" sz="4500" dirty="0" smtClean="0"/>
          </a:p>
          <a:p>
            <a:r>
              <a:rPr lang="tr-TR" sz="12800" dirty="0" smtClean="0"/>
              <a:t> </a:t>
            </a:r>
          </a:p>
          <a:p>
            <a:r>
              <a:rPr lang="tr-TR" sz="12800" dirty="0" smtClean="0"/>
              <a:t> </a:t>
            </a:r>
          </a:p>
          <a:p>
            <a:endParaRPr lang="tr-TR" sz="2800" dirty="0" smtClean="0"/>
          </a:p>
          <a:p>
            <a:endParaRPr lang="tr-TR" sz="2800" dirty="0" smtClean="0"/>
          </a:p>
          <a:p>
            <a:endParaRPr lang="tr-TR" sz="2800" dirty="0" smtClean="0"/>
          </a:p>
          <a:p>
            <a:r>
              <a:rPr lang="tr-TR" sz="2800" dirty="0" smtClean="0"/>
              <a:t>  </a:t>
            </a:r>
          </a:p>
          <a:p>
            <a:endParaRPr lang="tr-TR" dirty="0"/>
          </a:p>
        </p:txBody>
      </p:sp>
    </p:spTree>
    <p:extLst>
      <p:ext uri="{BB962C8B-B14F-4D97-AF65-F5344CB8AC3E}">
        <p14:creationId xmlns:p14="http://schemas.microsoft.com/office/powerpoint/2010/main" val="3254947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085655" y="411975"/>
            <a:ext cx="8534401" cy="524727"/>
          </a:xfrm>
        </p:spPr>
        <p:txBody>
          <a:bodyPr>
            <a:normAutofit fontScale="90000"/>
          </a:bodyPr>
          <a:lstStyle/>
          <a:p>
            <a:r>
              <a:rPr lang="tr-TR" cap="none" dirty="0" smtClean="0"/>
              <a:t>Türkiye’de Finansal Sistem </a:t>
            </a:r>
            <a:endParaRPr lang="tr-TR" cap="none" dirty="0"/>
          </a:p>
        </p:txBody>
      </p:sp>
      <p:sp>
        <p:nvSpPr>
          <p:cNvPr id="6" name="Metin Yer Tutucusu 5"/>
          <p:cNvSpPr>
            <a:spLocks noGrp="1"/>
          </p:cNvSpPr>
          <p:nvPr>
            <p:ph type="body" idx="1"/>
          </p:nvPr>
        </p:nvSpPr>
        <p:spPr>
          <a:xfrm>
            <a:off x="769434" y="936702"/>
            <a:ext cx="10560205" cy="5363737"/>
          </a:xfrm>
        </p:spPr>
        <p:txBody>
          <a:bodyPr/>
          <a:lstStyle/>
          <a:p>
            <a:endParaRPr lang="tr-TR" sz="2800" dirty="0" smtClean="0"/>
          </a:p>
          <a:p>
            <a:pPr lvl="0">
              <a:buClr>
                <a:prstClr val="white"/>
              </a:buClr>
            </a:pPr>
            <a:endParaRPr lang="tr-TR" dirty="0"/>
          </a:p>
        </p:txBody>
      </p:sp>
      <p:graphicFrame>
        <p:nvGraphicFramePr>
          <p:cNvPr id="2" name="Table 1"/>
          <p:cNvGraphicFramePr>
            <a:graphicFrameLocks noGrp="1"/>
          </p:cNvGraphicFramePr>
          <p:nvPr>
            <p:extLst>
              <p:ext uri="{D42A27DB-BD31-4B8C-83A1-F6EECF244321}">
                <p14:modId xmlns:p14="http://schemas.microsoft.com/office/powerpoint/2010/main" val="3857049454"/>
              </p:ext>
            </p:extLst>
          </p:nvPr>
        </p:nvGraphicFramePr>
        <p:xfrm>
          <a:off x="769434" y="1292872"/>
          <a:ext cx="8128000" cy="3393440"/>
        </p:xfrm>
        <a:graphic>
          <a:graphicData uri="http://schemas.openxmlformats.org/drawingml/2006/table">
            <a:tbl>
              <a:tblPr firstRow="1" bandRow="1">
                <a:tableStyleId>{5C22544A-7EE6-4342-B048-85BDC9FD1C3A}</a:tableStyleId>
              </a:tblPr>
              <a:tblGrid>
                <a:gridCol w="4064000"/>
                <a:gridCol w="4064000"/>
              </a:tblGrid>
              <a:tr h="370840">
                <a:tc>
                  <a:txBody>
                    <a:bodyPr/>
                    <a:lstStyle/>
                    <a:p>
                      <a:r>
                        <a:rPr lang="tr-TR" dirty="0" smtClean="0"/>
                        <a:t>Finansal Kuruluşlar </a:t>
                      </a:r>
                      <a:endParaRPr lang="tr-TR" dirty="0"/>
                    </a:p>
                  </a:txBody>
                  <a:tcPr/>
                </a:tc>
                <a:tc>
                  <a:txBody>
                    <a:bodyPr/>
                    <a:lstStyle/>
                    <a:p>
                      <a:r>
                        <a:rPr lang="tr-TR" dirty="0" smtClean="0"/>
                        <a:t>Denetim</a:t>
                      </a:r>
                      <a:endParaRPr lang="tr-TR" dirty="0"/>
                    </a:p>
                  </a:txBody>
                  <a:tcPr/>
                </a:tc>
              </a:tr>
              <a:tr h="370840">
                <a:tc>
                  <a:txBody>
                    <a:bodyPr/>
                    <a:lstStyle/>
                    <a:p>
                      <a:r>
                        <a:rPr lang="tr-TR" dirty="0" smtClean="0"/>
                        <a:t>Bankalar</a:t>
                      </a:r>
                    </a:p>
                    <a:p>
                      <a:r>
                        <a:rPr lang="tr-TR" dirty="0" smtClean="0"/>
                        <a:t>Finansal Kiralama Şirketleri</a:t>
                      </a:r>
                    </a:p>
                    <a:p>
                      <a:r>
                        <a:rPr lang="tr-TR" dirty="0" err="1" smtClean="0"/>
                        <a:t>Faktoring</a:t>
                      </a:r>
                      <a:r>
                        <a:rPr lang="tr-TR" dirty="0" smtClean="0"/>
                        <a:t> Şirketleri</a:t>
                      </a:r>
                    </a:p>
                    <a:p>
                      <a:r>
                        <a:rPr lang="tr-TR" dirty="0" smtClean="0"/>
                        <a:t>Tüketici</a:t>
                      </a:r>
                      <a:r>
                        <a:rPr lang="tr-TR" baseline="0" dirty="0" smtClean="0"/>
                        <a:t> Finansman Şirketleri</a:t>
                      </a:r>
                    </a:p>
                    <a:p>
                      <a:endParaRPr lang="tr-TR" dirty="0"/>
                    </a:p>
                  </a:txBody>
                  <a:tcPr/>
                </a:tc>
                <a:tc>
                  <a:txBody>
                    <a:bodyPr/>
                    <a:lstStyle/>
                    <a:p>
                      <a:r>
                        <a:rPr lang="tr-TR" dirty="0" smtClean="0"/>
                        <a:t>BDDK</a:t>
                      </a:r>
                      <a:endParaRPr lang="tr-TR" dirty="0"/>
                    </a:p>
                  </a:txBody>
                  <a:tcPr/>
                </a:tc>
              </a:tr>
              <a:tr h="370840">
                <a:tc>
                  <a:txBody>
                    <a:bodyPr/>
                    <a:lstStyle/>
                    <a:p>
                      <a:r>
                        <a:rPr lang="tr-TR" dirty="0" smtClean="0"/>
                        <a:t>Yatırım fonları</a:t>
                      </a:r>
                    </a:p>
                    <a:p>
                      <a:r>
                        <a:rPr lang="tr-TR" dirty="0" smtClean="0"/>
                        <a:t>Yatırım ortaklıkları</a:t>
                      </a:r>
                    </a:p>
                    <a:p>
                      <a:r>
                        <a:rPr lang="tr-TR" dirty="0" smtClean="0"/>
                        <a:t>Özel emeklilik</a:t>
                      </a:r>
                      <a:r>
                        <a:rPr lang="tr-TR" baseline="0" dirty="0" smtClean="0"/>
                        <a:t> </a:t>
                      </a:r>
                    </a:p>
                    <a:p>
                      <a:r>
                        <a:rPr lang="tr-TR" baseline="0" dirty="0" smtClean="0"/>
                        <a:t>Menkul kıymet aracı kuruluşları</a:t>
                      </a:r>
                    </a:p>
                  </a:txBody>
                  <a:tcPr/>
                </a:tc>
                <a:tc>
                  <a:txBody>
                    <a:bodyPr/>
                    <a:lstStyle/>
                    <a:p>
                      <a:r>
                        <a:rPr lang="tr-TR" dirty="0" smtClean="0"/>
                        <a:t>SPK</a:t>
                      </a:r>
                      <a:endParaRPr lang="tr-TR" dirty="0"/>
                    </a:p>
                  </a:txBody>
                  <a:tcPr/>
                </a:tc>
              </a:tr>
              <a:tr h="370840">
                <a:tc>
                  <a:txBody>
                    <a:bodyPr/>
                    <a:lstStyle/>
                    <a:p>
                      <a:r>
                        <a:rPr lang="tr-TR" dirty="0" smtClean="0"/>
                        <a:t>Sigorta şirketleri </a:t>
                      </a:r>
                      <a:endParaRPr lang="tr-TR" dirty="0"/>
                    </a:p>
                  </a:txBody>
                  <a:tcPr/>
                </a:tc>
                <a:tc>
                  <a:txBody>
                    <a:bodyPr/>
                    <a:lstStyle/>
                    <a:p>
                      <a:r>
                        <a:rPr lang="tr-TR" dirty="0" smtClean="0"/>
                        <a:t>Hazine Müsteşarlığı </a:t>
                      </a:r>
                      <a:endParaRPr lang="tr-TR" dirty="0"/>
                    </a:p>
                  </a:txBody>
                  <a:tcPr/>
                </a:tc>
              </a:tr>
            </a:tbl>
          </a:graphicData>
        </a:graphic>
      </p:graphicFrame>
    </p:spTree>
    <p:extLst>
      <p:ext uri="{BB962C8B-B14F-4D97-AF65-F5344CB8AC3E}">
        <p14:creationId xmlns:p14="http://schemas.microsoft.com/office/powerpoint/2010/main" val="1303923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085655" y="411975"/>
            <a:ext cx="8534401" cy="524727"/>
          </a:xfrm>
        </p:spPr>
        <p:txBody>
          <a:bodyPr>
            <a:normAutofit fontScale="90000"/>
          </a:bodyPr>
          <a:lstStyle/>
          <a:p>
            <a:r>
              <a:rPr lang="tr-TR" cap="none" dirty="0" smtClean="0"/>
              <a:t>Türkiye’de Finansal Sistem </a:t>
            </a:r>
            <a:endParaRPr lang="tr-TR" cap="none" dirty="0"/>
          </a:p>
        </p:txBody>
      </p:sp>
      <p:sp>
        <p:nvSpPr>
          <p:cNvPr id="6" name="Metin Yer Tutucusu 5"/>
          <p:cNvSpPr>
            <a:spLocks noGrp="1"/>
          </p:cNvSpPr>
          <p:nvPr>
            <p:ph type="body" idx="1"/>
          </p:nvPr>
        </p:nvSpPr>
        <p:spPr>
          <a:xfrm>
            <a:off x="769434" y="936702"/>
            <a:ext cx="10560205" cy="5363737"/>
          </a:xfrm>
        </p:spPr>
        <p:txBody>
          <a:bodyPr/>
          <a:lstStyle/>
          <a:p>
            <a:endParaRPr lang="tr-TR" sz="2800" dirty="0" smtClean="0"/>
          </a:p>
          <a:p>
            <a:r>
              <a:rPr lang="tr-TR" sz="2800" dirty="0" smtClean="0"/>
              <a:t>İMKB:</a:t>
            </a:r>
          </a:p>
          <a:p>
            <a:r>
              <a:rPr lang="tr-TR" sz="2800" dirty="0" smtClean="0"/>
              <a:t>1985 yılında kurulmuştur.</a:t>
            </a:r>
          </a:p>
          <a:p>
            <a:r>
              <a:rPr lang="tr-TR" sz="2800" dirty="0" smtClean="0"/>
              <a:t>SPK gözetiminde çalışmaktadır.</a:t>
            </a:r>
          </a:p>
          <a:p>
            <a:r>
              <a:rPr lang="tr-TR" sz="2800" dirty="0" smtClean="0"/>
              <a:t>İMKB bünyesinde borsada işlem yapmak için SPK’dan yetki belgesi almak gerekir</a:t>
            </a:r>
          </a:p>
          <a:p>
            <a:r>
              <a:rPr lang="tr-TR" sz="2800" dirty="0" smtClean="0"/>
              <a:t>Ticari banka/ yatırım/kalkınma/aracı kurum</a:t>
            </a:r>
          </a:p>
          <a:p>
            <a:r>
              <a:rPr lang="tr-TR" sz="2800" dirty="0" smtClean="0"/>
              <a:t> </a:t>
            </a:r>
            <a:endParaRPr lang="tr-TR" sz="2800" dirty="0" smtClean="0"/>
          </a:p>
        </p:txBody>
      </p:sp>
    </p:spTree>
    <p:extLst>
      <p:ext uri="{BB962C8B-B14F-4D97-AF65-F5344CB8AC3E}">
        <p14:creationId xmlns:p14="http://schemas.microsoft.com/office/powerpoint/2010/main" val="1853430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085655" y="411975"/>
            <a:ext cx="8534401" cy="524727"/>
          </a:xfrm>
        </p:spPr>
        <p:txBody>
          <a:bodyPr>
            <a:normAutofit fontScale="90000"/>
          </a:bodyPr>
          <a:lstStyle/>
          <a:p>
            <a:r>
              <a:rPr lang="tr-TR" cap="none" dirty="0" smtClean="0"/>
              <a:t>Türkiye’de Finansal Sistem </a:t>
            </a:r>
            <a:endParaRPr lang="tr-TR" cap="none" dirty="0"/>
          </a:p>
        </p:txBody>
      </p:sp>
      <p:sp>
        <p:nvSpPr>
          <p:cNvPr id="6" name="Metin Yer Tutucusu 5"/>
          <p:cNvSpPr>
            <a:spLocks noGrp="1"/>
          </p:cNvSpPr>
          <p:nvPr>
            <p:ph type="body" idx="1"/>
          </p:nvPr>
        </p:nvSpPr>
        <p:spPr>
          <a:xfrm>
            <a:off x="769434" y="936702"/>
            <a:ext cx="10560205" cy="5363737"/>
          </a:xfrm>
        </p:spPr>
        <p:txBody>
          <a:bodyPr>
            <a:normAutofit lnSpcReduction="10000"/>
          </a:bodyPr>
          <a:lstStyle/>
          <a:p>
            <a:r>
              <a:rPr lang="tr-TR" sz="2400" dirty="0" smtClean="0"/>
              <a:t>İMKB </a:t>
            </a:r>
          </a:p>
          <a:p>
            <a:r>
              <a:rPr lang="tr-TR" sz="2400" dirty="0" smtClean="0"/>
              <a:t>Başlıca Görevleri:</a:t>
            </a:r>
          </a:p>
          <a:p>
            <a:r>
              <a:rPr lang="tr-TR" sz="2400" dirty="0" smtClean="0"/>
              <a:t>Borsada işlem görmek üzere başvurulan menkul kıymet kotasyon yönetmeliği dahilinde inceleyip karara bağlamak</a:t>
            </a:r>
          </a:p>
          <a:p>
            <a:r>
              <a:rPr lang="tr-TR" sz="2400" dirty="0" smtClean="0"/>
              <a:t>Kanuni gerekler yerine getirilerek para kambiyo kıymetli maden ile vadeli işlemlerle ilgili piyasa açmak</a:t>
            </a:r>
          </a:p>
          <a:p>
            <a:r>
              <a:rPr lang="tr-TR" sz="2400" dirty="0" smtClean="0"/>
              <a:t>Seans bitiminde toplam işlem miktarını ilan etmek</a:t>
            </a:r>
          </a:p>
          <a:p>
            <a:r>
              <a:rPr lang="tr-TR" sz="2400" dirty="0" smtClean="0"/>
              <a:t>Borsada alım satım işlemlerinin güvenli ve istikrarlı serbest rekabet koşulları içinde kolaylıkla ve düzenli yürümesini sağlamak, ihlal edenlere ceza vermek</a:t>
            </a:r>
          </a:p>
          <a:p>
            <a:r>
              <a:rPr lang="tr-TR" sz="2400" dirty="0" smtClean="0"/>
              <a:t>Olağanüstü olumsuz gelişmelerin olması halinde mevzuat yetkileri dahilinde gerekli önlemleri almak </a:t>
            </a:r>
          </a:p>
          <a:p>
            <a:endParaRPr lang="tr-TR" dirty="0" smtClean="0"/>
          </a:p>
          <a:p>
            <a:endParaRPr lang="tr-TR" dirty="0" smtClean="0"/>
          </a:p>
          <a:p>
            <a:endParaRPr lang="tr-TR" sz="2800" dirty="0" smtClean="0"/>
          </a:p>
        </p:txBody>
      </p:sp>
    </p:spTree>
    <p:extLst>
      <p:ext uri="{BB962C8B-B14F-4D97-AF65-F5344CB8AC3E}">
        <p14:creationId xmlns:p14="http://schemas.microsoft.com/office/powerpoint/2010/main" val="3338237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085655" y="411975"/>
            <a:ext cx="8534401" cy="524727"/>
          </a:xfrm>
        </p:spPr>
        <p:txBody>
          <a:bodyPr>
            <a:normAutofit fontScale="90000"/>
          </a:bodyPr>
          <a:lstStyle/>
          <a:p>
            <a:r>
              <a:rPr lang="tr-TR" cap="none" dirty="0" smtClean="0"/>
              <a:t>Türkiye’de Finansal Sistem </a:t>
            </a:r>
            <a:endParaRPr lang="tr-TR" cap="none" dirty="0"/>
          </a:p>
        </p:txBody>
      </p:sp>
      <p:sp>
        <p:nvSpPr>
          <p:cNvPr id="6" name="Metin Yer Tutucusu 5"/>
          <p:cNvSpPr>
            <a:spLocks noGrp="1"/>
          </p:cNvSpPr>
          <p:nvPr>
            <p:ph type="body" idx="1"/>
          </p:nvPr>
        </p:nvSpPr>
        <p:spPr>
          <a:xfrm>
            <a:off x="769434" y="936702"/>
            <a:ext cx="10560205" cy="5363737"/>
          </a:xfrm>
        </p:spPr>
        <p:txBody>
          <a:bodyPr/>
          <a:lstStyle/>
          <a:p>
            <a:r>
              <a:rPr lang="tr-TR" sz="2800" dirty="0" smtClean="0"/>
              <a:t>TCMB</a:t>
            </a:r>
          </a:p>
          <a:p>
            <a:r>
              <a:rPr lang="tr-TR" sz="2800" dirty="0" smtClean="0"/>
              <a:t>Finansal Sisteme İlişkin Görevleri:</a:t>
            </a:r>
          </a:p>
          <a:p>
            <a:r>
              <a:rPr lang="tr-TR" sz="2800" dirty="0" smtClean="0"/>
              <a:t>Finansal istikrar TCMB’nin ikincil  hedefi</a:t>
            </a:r>
          </a:p>
          <a:p>
            <a:r>
              <a:rPr lang="tr-TR" sz="2800" dirty="0" smtClean="0"/>
              <a:t>Makro düzeyde finansal istikrarı izlemek</a:t>
            </a:r>
          </a:p>
          <a:p>
            <a:r>
              <a:rPr lang="tr-TR" sz="2800" dirty="0" smtClean="0"/>
              <a:t>Riskleri değerlendirmek</a:t>
            </a:r>
          </a:p>
          <a:p>
            <a:r>
              <a:rPr lang="tr-TR" sz="2800" dirty="0" smtClean="0"/>
              <a:t>Kuruluşlar ile ilgili görüşlerini Başbakanlık ve gerekli kurumlara bildirmek; müşavirlik görevi</a:t>
            </a:r>
          </a:p>
          <a:p>
            <a:r>
              <a:rPr lang="tr-TR" sz="2800" dirty="0" smtClean="0"/>
              <a:t>Düzenleyici kurumlarda bilgi istemek/istatistiki bilgi toplamak </a:t>
            </a:r>
          </a:p>
          <a:p>
            <a:endParaRPr lang="tr-TR" sz="2800" dirty="0" smtClean="0"/>
          </a:p>
        </p:txBody>
      </p:sp>
    </p:spTree>
    <p:extLst>
      <p:ext uri="{BB962C8B-B14F-4D97-AF65-F5344CB8AC3E}">
        <p14:creationId xmlns:p14="http://schemas.microsoft.com/office/powerpoint/2010/main" val="2020385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085655" y="411975"/>
            <a:ext cx="8534401" cy="524727"/>
          </a:xfrm>
        </p:spPr>
        <p:txBody>
          <a:bodyPr>
            <a:normAutofit fontScale="90000"/>
          </a:bodyPr>
          <a:lstStyle/>
          <a:p>
            <a:r>
              <a:rPr lang="tr-TR" cap="none" dirty="0" smtClean="0"/>
              <a:t>Türkiye’de Finansal Sistem </a:t>
            </a:r>
            <a:endParaRPr lang="tr-TR" cap="none" dirty="0"/>
          </a:p>
        </p:txBody>
      </p:sp>
      <p:sp>
        <p:nvSpPr>
          <p:cNvPr id="6" name="Metin Yer Tutucusu 5"/>
          <p:cNvSpPr>
            <a:spLocks noGrp="1"/>
          </p:cNvSpPr>
          <p:nvPr>
            <p:ph type="body" idx="1"/>
          </p:nvPr>
        </p:nvSpPr>
        <p:spPr>
          <a:xfrm>
            <a:off x="769434" y="936702"/>
            <a:ext cx="10560205" cy="5363737"/>
          </a:xfrm>
        </p:spPr>
        <p:txBody>
          <a:bodyPr>
            <a:normAutofit fontScale="85000" lnSpcReduction="20000"/>
          </a:bodyPr>
          <a:lstStyle/>
          <a:p>
            <a:r>
              <a:rPr lang="tr-TR" sz="2800" u="sng" dirty="0" smtClean="0"/>
              <a:t>SPK:</a:t>
            </a:r>
          </a:p>
          <a:p>
            <a:r>
              <a:rPr lang="tr-TR" sz="2800" dirty="0" smtClean="0"/>
              <a:t>1982 yılında idari/mali özerkliğe sahip olarak kuruldu</a:t>
            </a:r>
          </a:p>
          <a:p>
            <a:r>
              <a:rPr lang="tr-TR" sz="2800" dirty="0" smtClean="0"/>
              <a:t>Görevler:</a:t>
            </a:r>
          </a:p>
          <a:p>
            <a:r>
              <a:rPr lang="tr-TR" sz="2800" dirty="0" smtClean="0"/>
              <a:t>Sermaye piyasasının güven açıklık ve kararlılık içinde çalışması ile yatırımcıların haklarının korunmasını sağlamak</a:t>
            </a:r>
          </a:p>
          <a:p>
            <a:r>
              <a:rPr lang="tr-TR" sz="2800" dirty="0" smtClean="0"/>
              <a:t>Amaçlar:</a:t>
            </a:r>
          </a:p>
          <a:p>
            <a:r>
              <a:rPr lang="tr-TR" sz="2800" dirty="0" smtClean="0"/>
              <a:t>Kuralları belirlemek </a:t>
            </a:r>
          </a:p>
          <a:p>
            <a:r>
              <a:rPr lang="tr-TR" sz="2800" dirty="0" smtClean="0"/>
              <a:t>Sermaye piyasası aracılığıyla fon sağlamak isteyen hükümet/şirketlerin belli kurallar çerçevesinde fon temin etmesini sağlamak</a:t>
            </a:r>
          </a:p>
          <a:p>
            <a:r>
              <a:rPr lang="tr-TR" sz="2800" dirty="0" smtClean="0"/>
              <a:t>Sermaye piyasasında finansal araçlara yatırım yapan tasarruf sahiplerinin haklarını korumak</a:t>
            </a:r>
          </a:p>
          <a:p>
            <a:r>
              <a:rPr lang="tr-TR" sz="2800" dirty="0" smtClean="0"/>
              <a:t>Kanun/yönetmelik/tebliğ hazırlamak</a:t>
            </a:r>
          </a:p>
          <a:p>
            <a:r>
              <a:rPr lang="tr-TR" sz="2800" dirty="0" smtClean="0"/>
              <a:t>Sermaye piyasasının gözetim/denetimi</a:t>
            </a:r>
          </a:p>
          <a:p>
            <a:endParaRPr lang="tr-TR" sz="2800" dirty="0" smtClean="0"/>
          </a:p>
        </p:txBody>
      </p:sp>
    </p:spTree>
    <p:extLst>
      <p:ext uri="{BB962C8B-B14F-4D97-AF65-F5344CB8AC3E}">
        <p14:creationId xmlns:p14="http://schemas.microsoft.com/office/powerpoint/2010/main" val="3731478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085655" y="411975"/>
            <a:ext cx="8534401" cy="524727"/>
          </a:xfrm>
        </p:spPr>
        <p:txBody>
          <a:bodyPr>
            <a:normAutofit fontScale="90000"/>
          </a:bodyPr>
          <a:lstStyle/>
          <a:p>
            <a:r>
              <a:rPr lang="tr-TR" cap="none" dirty="0" smtClean="0"/>
              <a:t>Türkiye’de Finansal Sistem </a:t>
            </a:r>
            <a:endParaRPr lang="tr-TR" cap="none" dirty="0"/>
          </a:p>
        </p:txBody>
      </p:sp>
      <p:sp>
        <p:nvSpPr>
          <p:cNvPr id="6" name="Metin Yer Tutucusu 5"/>
          <p:cNvSpPr>
            <a:spLocks noGrp="1"/>
          </p:cNvSpPr>
          <p:nvPr>
            <p:ph type="body" idx="1"/>
          </p:nvPr>
        </p:nvSpPr>
        <p:spPr>
          <a:xfrm>
            <a:off x="769434" y="936702"/>
            <a:ext cx="10560205" cy="5363737"/>
          </a:xfrm>
        </p:spPr>
        <p:txBody>
          <a:bodyPr>
            <a:normAutofit/>
          </a:bodyPr>
          <a:lstStyle/>
          <a:p>
            <a:r>
              <a:rPr lang="tr-TR" sz="2800" dirty="0" smtClean="0"/>
              <a:t>Şirketler/yatırım fonları/ortaklıkları/portföy yönetim şirketleri </a:t>
            </a:r>
            <a:r>
              <a:rPr lang="tr-TR" sz="2800" u="sng" dirty="0" smtClean="0"/>
              <a:t>SPK’dan izin alarak faaliyet gösterir.</a:t>
            </a:r>
          </a:p>
          <a:p>
            <a:endParaRPr lang="tr-TR" sz="2800" dirty="0" smtClean="0"/>
          </a:p>
          <a:p>
            <a:r>
              <a:rPr lang="tr-TR" sz="2800" dirty="0" smtClean="0"/>
              <a:t>Borsada fiyat oynaklığı; manipülasyon; aykırı uygulama; yetkisiz halka arz; yanlış bilgilendirme durumlarında denetleme başlatabilir. </a:t>
            </a:r>
          </a:p>
          <a:p>
            <a:endParaRPr lang="tr-TR" sz="2800" dirty="0"/>
          </a:p>
          <a:p>
            <a:r>
              <a:rPr lang="tr-TR" sz="2800" dirty="0" smtClean="0"/>
              <a:t> </a:t>
            </a:r>
          </a:p>
          <a:p>
            <a:endParaRPr lang="tr-TR" sz="2800" dirty="0" smtClean="0"/>
          </a:p>
        </p:txBody>
      </p:sp>
    </p:spTree>
    <p:extLst>
      <p:ext uri="{BB962C8B-B14F-4D97-AF65-F5344CB8AC3E}">
        <p14:creationId xmlns:p14="http://schemas.microsoft.com/office/powerpoint/2010/main" val="19725848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otalTime>38</TotalTime>
  <Words>452</Words>
  <Application>Microsoft Office PowerPoint</Application>
  <PresentationFormat>Widescreen</PresentationFormat>
  <Paragraphs>95</Paragraphs>
  <Slides>12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Calibri Light</vt:lpstr>
      <vt:lpstr>Century Gothic</vt:lpstr>
      <vt:lpstr>Wingdings 3</vt:lpstr>
      <vt:lpstr>Office Theme</vt:lpstr>
      <vt:lpstr>Dilim</vt:lpstr>
      <vt:lpstr>Banka ve Mali Kuruluşlar: TÜRkiye’de Finansal sistem</vt:lpstr>
      <vt:lpstr>Türkiye’de Finansal Sistem </vt:lpstr>
      <vt:lpstr>Türkiye’de Finansal Sistem </vt:lpstr>
      <vt:lpstr>Türkiye’de Finansal Sistem </vt:lpstr>
      <vt:lpstr>Türkiye’de Finansal Sistem </vt:lpstr>
      <vt:lpstr>Türkiye’de Finansal Sistem </vt:lpstr>
      <vt:lpstr>Türkiye’de Finansal Sistem </vt:lpstr>
      <vt:lpstr>Türkiye’de Finansal Sistem </vt:lpstr>
      <vt:lpstr>Türkiye’de Finansal Sistem </vt:lpstr>
      <vt:lpstr>Türkiye’de Finansal Sistem </vt:lpstr>
      <vt:lpstr>Türkiye’de Finansal Sistem </vt:lpstr>
      <vt:lpstr>Türkiye’de Finansal Sistem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Banka ve Mali Kuruluşlar: TÜRkiye’de Finansal sistem</dc:title>
  <dc:creator>özlem genç</dc:creator>
  <cp:lastModifiedBy>özlem genç</cp:lastModifiedBy>
  <cp:revision>5</cp:revision>
  <dcterms:created xsi:type="dcterms:W3CDTF">2018-02-13T08:06:14Z</dcterms:created>
  <dcterms:modified xsi:type="dcterms:W3CDTF">2018-02-13T08:44:53Z</dcterms:modified>
</cp:coreProperties>
</file>