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BİYOKİMYASAL ANALİZDE KULLANILAN KROMATOGRAFİK YÖNTEMLER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0000"/>
                </a:solidFill>
                <a:cs typeface="Calibri"/>
              </a:rPr>
              <a:t>Gaz – Sıvı </a:t>
            </a:r>
            <a:r>
              <a:rPr lang="tr-TR" dirty="0" err="1" smtClean="0">
                <a:solidFill>
                  <a:srgbClr val="000000"/>
                </a:solidFill>
                <a:cs typeface="Calibri"/>
              </a:rPr>
              <a:t>Kromatografi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Durucu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faz sıvı, taşıyıcı faz gazdır. Karışımın bileşenlerine ayrılması, dağılma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kromatografisine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dayanır. 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Karışım, üzeri durucu fazla kaplanmış destek katısıyla doldurulmuş bir metal kolondan geçirilerek ayırma gerçekleştirilir. 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Kolon yüksek sıcaklıkta tutularak taşıyıcı maddeler gaz haline geçirildiğinden, kaynama noktası yaklaşık 500</a:t>
            </a:r>
            <a:r>
              <a:rPr lang="tr-TR" baseline="30000" dirty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C’ye kadar olan bileşikler ayrılabilir. 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Bu nedenle molekül kütlesi fazla büyük olmayan maddeler ayrılabilir. 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Ayrılan bileşikler kolonun diğer ucundan farklı zamanlarda çıkar ve uygun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dedektör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ile tayin edilir.</a:t>
            </a:r>
          </a:p>
          <a:p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6427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cs typeface="Calibri"/>
              </a:rPr>
              <a:t>Kütle </a:t>
            </a:r>
            <a:r>
              <a:rPr lang="tr-TR" dirty="0" smtClean="0">
                <a:cs typeface="Calibri"/>
              </a:rPr>
              <a:t>Spektroskopisi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dirty="0" smtClean="0">
                <a:latin typeface="Calibri"/>
                <a:cs typeface="Calibri"/>
              </a:rPr>
              <a:t>Atomik </a:t>
            </a:r>
            <a:r>
              <a:rPr lang="tr-TR" dirty="0">
                <a:latin typeface="Calibri"/>
                <a:cs typeface="Calibri"/>
              </a:rPr>
              <a:t>Kütle Spektroskopisi</a:t>
            </a:r>
          </a:p>
          <a:p>
            <a:pPr marL="0" indent="0">
              <a:lnSpc>
                <a:spcPct val="80000"/>
              </a:lnSpc>
              <a:buNone/>
            </a:pPr>
            <a:endParaRPr lang="tr-TR" dirty="0" smtClean="0"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dirty="0" smtClean="0">
                <a:latin typeface="Calibri"/>
                <a:cs typeface="Calibri"/>
              </a:rPr>
              <a:t>1</a:t>
            </a:r>
            <a:r>
              <a:rPr lang="tr-TR" dirty="0">
                <a:latin typeface="Calibri"/>
                <a:cs typeface="Calibri"/>
              </a:rPr>
              <a:t>- Çalışma ilkesi: Bir atomik kütle </a:t>
            </a:r>
            <a:r>
              <a:rPr lang="tr-TR" dirty="0" err="1">
                <a:latin typeface="Calibri"/>
                <a:cs typeface="Calibri"/>
              </a:rPr>
              <a:t>spektrometrik</a:t>
            </a:r>
            <a:r>
              <a:rPr lang="tr-TR" dirty="0">
                <a:latin typeface="Calibri"/>
                <a:cs typeface="Calibri"/>
              </a:rPr>
              <a:t> analiz aşağıdaki basamakları kapsar:</a:t>
            </a:r>
          </a:p>
          <a:p>
            <a:pPr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dirty="0">
                <a:latin typeface="Calibri"/>
                <a:cs typeface="Calibri"/>
              </a:rPr>
              <a:t>2- </a:t>
            </a:r>
            <a:r>
              <a:rPr lang="tr-TR" dirty="0" err="1">
                <a:latin typeface="Calibri"/>
                <a:cs typeface="Calibri"/>
              </a:rPr>
              <a:t>Atomlaşma</a:t>
            </a:r>
            <a:r>
              <a:rPr lang="tr-TR" dirty="0">
                <a:latin typeface="Calibri"/>
                <a:cs typeface="Calibri"/>
              </a:rPr>
              <a:t>,</a:t>
            </a:r>
          </a:p>
          <a:p>
            <a:pPr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dirty="0">
                <a:latin typeface="Calibri"/>
                <a:cs typeface="Calibri"/>
              </a:rPr>
              <a:t>3- Oluşan atomların büyük bir kısmının, iyon akımlarına dönüşümü (genellikle tek yüklü pozitif iyonlar) </a:t>
            </a:r>
          </a:p>
          <a:p>
            <a:pPr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dirty="0">
                <a:latin typeface="Calibri"/>
                <a:cs typeface="Calibri"/>
              </a:rPr>
              <a:t>4- Oluşan iyonların kütle/yük oranlarına (</a:t>
            </a:r>
            <a:r>
              <a:rPr lang="tr-TR" i="1" dirty="0">
                <a:latin typeface="Calibri"/>
                <a:cs typeface="Calibri"/>
              </a:rPr>
              <a:t>m/</a:t>
            </a:r>
            <a:r>
              <a:rPr lang="tr-TR" dirty="0">
                <a:latin typeface="Calibri"/>
                <a:cs typeface="Calibri"/>
              </a:rPr>
              <a:t>z) göre ayrılması (burada </a:t>
            </a:r>
            <a:r>
              <a:rPr lang="tr-TR" i="1" dirty="0">
                <a:latin typeface="Calibri"/>
                <a:cs typeface="Calibri"/>
              </a:rPr>
              <a:t>m</a:t>
            </a:r>
            <a:r>
              <a:rPr lang="tr-TR" dirty="0">
                <a:latin typeface="Calibri"/>
                <a:cs typeface="Calibri"/>
              </a:rPr>
              <a:t>, atomik kütle olarak iyonun kütlesi, z ise yüküdür) </a:t>
            </a:r>
          </a:p>
          <a:p>
            <a:pPr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dirty="0">
                <a:latin typeface="Calibri"/>
                <a:cs typeface="Calibri"/>
              </a:rPr>
              <a:t>5- Her tip iyonun sayılarının sayılması veya uygun bir </a:t>
            </a:r>
            <a:r>
              <a:rPr lang="tr-TR" dirty="0" err="1">
                <a:latin typeface="Calibri"/>
                <a:cs typeface="Calibri"/>
              </a:rPr>
              <a:t>dedektörle</a:t>
            </a:r>
            <a:r>
              <a:rPr lang="tr-TR" dirty="0">
                <a:latin typeface="Calibri"/>
                <a:cs typeface="Calibri"/>
              </a:rPr>
              <a:t> numunenin çarpışmasından oluşan iyonların ürettiği iyon akımının ölçülmesi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7277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0000"/>
                </a:solidFill>
                <a:cs typeface="Calibri"/>
              </a:rPr>
              <a:t>Diyaliz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Biyolojik molekülleri ayırmada kullanılan en eski yöntemdir. Bir çözeltideki moleküllerin boyutuna göre ayrılması temeline </a:t>
            </a:r>
            <a:r>
              <a:rPr lang="tr-TR" sz="2800">
                <a:solidFill>
                  <a:srgbClr val="000000"/>
                </a:solidFill>
                <a:latin typeface="Calibri"/>
                <a:cs typeface="Calibri"/>
              </a:rPr>
              <a:t>dayanır</a:t>
            </a:r>
            <a:r>
              <a:rPr lang="tr-TR" sz="280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Bu yöntemin en genel uygulaması değişik büyüklüklerdeki molekülleri içeren çözeltinin,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makromolekülleri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geçirmeyen fakat su gibi küçük moleküllerin geçişine izin veren, yarı geçirgen bir zardan yapılmış diyaliz tüpüne konulup düşük iyonik kuvvette uygun bir tampona (veya suya) daldırılması şeklinde gerçekleştirilir.</a:t>
            </a: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688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Ayırma</a:t>
            </a:r>
            <a:r>
              <a:rPr lang="en-US" dirty="0" smtClean="0"/>
              <a:t> </a:t>
            </a:r>
            <a:r>
              <a:rPr lang="en-US" dirty="0" err="1" smtClean="0"/>
              <a:t>Tekniklerinin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graphicFrame>
        <p:nvGraphicFramePr>
          <p:cNvPr id="4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233423"/>
              </p:ext>
            </p:extLst>
          </p:nvPr>
        </p:nvGraphicFramePr>
        <p:xfrm>
          <a:off x="147365" y="1620031"/>
          <a:ext cx="8818021" cy="4860966"/>
        </p:xfrm>
        <a:graphic>
          <a:graphicData uri="http://schemas.openxmlformats.org/drawingml/2006/table">
            <a:tbl>
              <a:tblPr/>
              <a:tblGrid>
                <a:gridCol w="2939340"/>
                <a:gridCol w="2187343"/>
                <a:gridCol w="3691338"/>
              </a:tblGrid>
              <a:tr h="521942">
                <a:tc>
                  <a:txBody>
                    <a:bodyPr/>
                    <a:lstStyle/>
                    <a:p>
                      <a:pPr marL="457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Moleküler Karakteristik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Fiziksel Özellik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Ayırma Tekniği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5825">
                <a:tc>
                  <a:txBody>
                    <a:bodyPr/>
                    <a:lstStyle/>
                    <a:p>
                      <a:pPr marL="4572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Polarite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Uçuculuk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Çözünürlük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Apsorptivite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Gaz-Sıvı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Kromatografisi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Sıvı-Sıvı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Kromatografisi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Sıvı-Katı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Kromatografisi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3883">
                <a:tc>
                  <a:txBody>
                    <a:bodyPr/>
                    <a:lstStyle/>
                    <a:p>
                      <a:pPr marL="4572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İyonik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Yük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İyon-değişim Kromatografisi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Elektroforez Kromatografisi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4854">
                <a:tc>
                  <a:txBody>
                    <a:bodyPr/>
                    <a:lstStyle/>
                    <a:p>
                      <a:pPr marL="4572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Büyüklük (kütle)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Difüzyon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Sedimentasyon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Jel geçirgenlik (permasyon) Kromatografisi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Diyaliz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Ultrasantrifüj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971">
                <a:tc>
                  <a:txBody>
                    <a:bodyPr/>
                    <a:lstStyle/>
                    <a:p>
                      <a:pPr marL="4572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Şekil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-"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Ligand bağlama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38125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Afinite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Kromatografisi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425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0000"/>
                </a:solidFill>
                <a:cs typeface="Calibri"/>
              </a:rPr>
              <a:t>Sıvı-Katı </a:t>
            </a:r>
            <a:r>
              <a:rPr lang="tr-TR" dirty="0" err="1" smtClean="0">
                <a:solidFill>
                  <a:srgbClr val="000000"/>
                </a:solidFill>
                <a:cs typeface="Calibri"/>
              </a:rPr>
              <a:t>Kromatografi</a:t>
            </a:r>
            <a:r>
              <a:rPr lang="tr-TR" dirty="0" smtClean="0">
                <a:solidFill>
                  <a:srgbClr val="000000"/>
                </a:solidFill>
                <a:cs typeface="Calibri"/>
              </a:rPr>
              <a:t> (</a:t>
            </a:r>
            <a:r>
              <a:rPr lang="tr-TR" dirty="0" err="1" smtClean="0">
                <a:solidFill>
                  <a:srgbClr val="000000"/>
                </a:solidFill>
                <a:cs typeface="Calibri"/>
              </a:rPr>
              <a:t>Adsorpsiyon</a:t>
            </a:r>
            <a:r>
              <a:rPr lang="tr-TR" dirty="0" smtClean="0">
                <a:solidFill>
                  <a:srgbClr val="000000"/>
                </a:solidFill>
                <a:cs typeface="Calibri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1306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Polar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bir bileşiğin çözeltisi kömür, silika gibi katı ile etkileştirildiğinde katı yüzeyinde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adsorpsiyon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gerçekleşir. Asidik (örnek silika) olsun, bazik (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alumina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) olsun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adsorbanların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çoğu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polardır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ve iyi bir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adsorpsiyonun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olması için büyük (geniş) yüzey alanı gerekir.</a:t>
            </a:r>
          </a:p>
          <a:p>
            <a:pPr marL="0" indent="0">
              <a:lnSpc>
                <a:spcPct val="80000"/>
              </a:lnSpc>
              <a:buNone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Kömür sulu çözeltiden büyük veya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apolar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molekülleri bağlayan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apolar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bir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adsorbandır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Fakat çok sayıda XAD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resinleri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olarak bilinen polar olmayan sentetik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adsorbentler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geliştirilmiştir. 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Bunlar genellikle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polistiren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bazlıdır. Bunlar başlıca numuneden madde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ekstrakte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etmek için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preparatif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ortam olarak kullanılır,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resin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yıkandıktan sonra polar organik çözücü ile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elue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edilebilir.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4107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0000"/>
                </a:solidFill>
                <a:cs typeface="Calibri"/>
              </a:rPr>
              <a:t>Dağılma </a:t>
            </a:r>
            <a:r>
              <a:rPr lang="tr-TR" dirty="0" err="1" smtClean="0">
                <a:solidFill>
                  <a:srgbClr val="000000"/>
                </a:solidFill>
                <a:cs typeface="Calibri"/>
              </a:rPr>
              <a:t>Kromatografisi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800" dirty="0" smtClean="0">
                <a:solidFill>
                  <a:srgbClr val="000000"/>
                </a:solidFill>
                <a:latin typeface="Calibri"/>
                <a:cs typeface="Calibri"/>
              </a:rPr>
              <a:t>Sıvı 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durucu faz, destek katısı üstünde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adsorplanmış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çok ince bir sıvı filmdir. Taşıyıcı fazın (sıvı veya katı), sıvıyla karışmaması gerekir.</a:t>
            </a:r>
          </a:p>
          <a:p>
            <a:pPr>
              <a:lnSpc>
                <a:spcPct val="90000"/>
              </a:lnSpc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Bileşenlerin ayrılması, durucu ve taşıyıcı faz arasında dağılma katsayılarına bağlı kalarak değişir.</a:t>
            </a:r>
          </a:p>
          <a:p>
            <a:pPr>
              <a:lnSpc>
                <a:spcPct val="90000"/>
              </a:lnSpc>
            </a:pP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Taşıyıcı fazın seçimli olarak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ekstrakte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ettiği bileşen diğerlerinden daha önce taşınır. Bileşenler, taşıyıcı faz tarafından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ekstrakte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edilme güçlerine bağlı olarak taşınır ve ayrılırlar.</a:t>
            </a:r>
          </a:p>
          <a:p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1345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>
                <a:cs typeface="Calibri"/>
              </a:rPr>
              <a:t>Adsorpsiyon</a:t>
            </a:r>
            <a:r>
              <a:rPr lang="tr-TR" dirty="0">
                <a:cs typeface="Calibri"/>
              </a:rPr>
              <a:t> </a:t>
            </a:r>
            <a:r>
              <a:rPr lang="tr-TR" dirty="0" err="1">
                <a:cs typeface="Calibri"/>
              </a:rPr>
              <a:t>Kromatografi</a:t>
            </a:r>
            <a:r>
              <a:rPr lang="tr-TR" dirty="0">
                <a:cs typeface="Calibri"/>
              </a:rPr>
              <a:t> </a:t>
            </a:r>
            <a:r>
              <a:rPr lang="tr-TR" dirty="0" err="1" smtClean="0">
                <a:cs typeface="Calibri"/>
              </a:rPr>
              <a:t>Metodları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tr-TR" sz="2800" dirty="0">
                <a:latin typeface="Calibri"/>
                <a:cs typeface="Calibri"/>
              </a:rPr>
              <a:t> </a:t>
            </a:r>
            <a:r>
              <a:rPr lang="tr-TR" sz="4000" dirty="0" smtClean="0">
                <a:latin typeface="Calibri"/>
                <a:cs typeface="Calibri"/>
              </a:rPr>
              <a:t>     </a:t>
            </a:r>
            <a:endParaRPr lang="tr-TR" sz="40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>
                <a:latin typeface="Calibri"/>
                <a:cs typeface="Calibri"/>
              </a:rPr>
              <a:t>Ayırmalarda kolonlar kullanılır. </a:t>
            </a:r>
          </a:p>
          <a:p>
            <a:pPr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>
                <a:latin typeface="Calibri"/>
                <a:cs typeface="Calibri"/>
              </a:rPr>
              <a:t>Bu teknik </a:t>
            </a:r>
            <a:r>
              <a:rPr lang="tr-TR" dirty="0" err="1">
                <a:latin typeface="Calibri"/>
                <a:cs typeface="Calibri"/>
              </a:rPr>
              <a:t>preperatif</a:t>
            </a:r>
            <a:r>
              <a:rPr lang="tr-TR" dirty="0">
                <a:latin typeface="Calibri"/>
                <a:cs typeface="Calibri"/>
              </a:rPr>
              <a:t> ve kalitatif amaçlar için uygundur ve </a:t>
            </a:r>
            <a:r>
              <a:rPr lang="tr-TR" dirty="0" err="1">
                <a:latin typeface="Calibri"/>
                <a:cs typeface="Calibri"/>
              </a:rPr>
              <a:t>HPLC’de</a:t>
            </a:r>
            <a:r>
              <a:rPr lang="tr-TR" dirty="0">
                <a:latin typeface="Calibri"/>
                <a:cs typeface="Calibri"/>
              </a:rPr>
              <a:t> yüksek derecede seçicilik sağlar. </a:t>
            </a:r>
          </a:p>
          <a:p>
            <a:pPr>
              <a:lnSpc>
                <a:spcPct val="80000"/>
              </a:lnSpc>
            </a:pPr>
            <a:endParaRPr lang="tr-TR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dirty="0">
                <a:latin typeface="Calibri"/>
                <a:cs typeface="Calibri"/>
              </a:rPr>
              <a:t>Ama ince tabaka tekniği hızlı ve uygun olmasından dolayı daha çok tercih edilir ve kalitatif analizlerde kullanılır.</a:t>
            </a:r>
          </a:p>
          <a:p>
            <a:pPr>
              <a:lnSpc>
                <a:spcPct val="80000"/>
              </a:lnSpc>
              <a:buNone/>
            </a:pPr>
            <a:r>
              <a:rPr lang="tr-TR" sz="2800" dirty="0">
                <a:latin typeface="Calibri"/>
                <a:cs typeface="Calibri"/>
              </a:rPr>
              <a:t>   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6617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cs typeface="Calibri"/>
              </a:rPr>
              <a:t>İnce </a:t>
            </a:r>
            <a:r>
              <a:rPr lang="tr-TR" dirty="0" smtClean="0">
                <a:cs typeface="Calibri"/>
              </a:rPr>
              <a:t>Tabaka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sz="2400" dirty="0" smtClean="0">
                <a:latin typeface="Calibri"/>
                <a:cs typeface="Calibri"/>
              </a:rPr>
              <a:t>İnce </a:t>
            </a:r>
            <a:r>
              <a:rPr lang="tr-TR" sz="2400" dirty="0">
                <a:latin typeface="Calibri"/>
                <a:cs typeface="Calibri"/>
              </a:rPr>
              <a:t>tabaka plakaları, üzerine tabaka halinde </a:t>
            </a:r>
            <a:r>
              <a:rPr lang="tr-TR" sz="2400" dirty="0" err="1">
                <a:latin typeface="Calibri"/>
                <a:cs typeface="Calibri"/>
              </a:rPr>
              <a:t>adsorbent</a:t>
            </a:r>
            <a:r>
              <a:rPr lang="tr-TR" sz="2400" dirty="0">
                <a:latin typeface="Calibri"/>
                <a:cs typeface="Calibri"/>
              </a:rPr>
              <a:t> yayılmış genellikle </a:t>
            </a:r>
            <a:r>
              <a:rPr lang="tr-TR" sz="2400" dirty="0">
                <a:solidFill>
                  <a:srgbClr val="003366"/>
                </a:solidFill>
                <a:latin typeface="Calibri"/>
                <a:cs typeface="Calibri"/>
              </a:rPr>
              <a:t>cam, alüminyum veya katı bir plastik destekten</a:t>
            </a:r>
            <a:r>
              <a:rPr lang="tr-TR" sz="2400" dirty="0">
                <a:latin typeface="Calibri"/>
                <a:cs typeface="Calibri"/>
              </a:rPr>
              <a:t> oluşmuştur. </a:t>
            </a:r>
          </a:p>
          <a:p>
            <a:pPr>
              <a:lnSpc>
                <a:spcPct val="80000"/>
              </a:lnSpc>
            </a:pPr>
            <a:endParaRPr lang="tr-TR" sz="24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İnce tabaka plakaları hazırlanabilir veya satın alınabilir. Satın alınanların kalitesi daha yüksektir.</a:t>
            </a:r>
          </a:p>
          <a:p>
            <a:pPr>
              <a:lnSpc>
                <a:spcPct val="80000"/>
              </a:lnSpc>
            </a:pPr>
            <a:endParaRPr lang="tr-TR" sz="24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Numune, </a:t>
            </a:r>
            <a:r>
              <a:rPr lang="tr-TR" sz="2400" dirty="0" err="1">
                <a:latin typeface="Calibri"/>
                <a:cs typeface="Calibri"/>
              </a:rPr>
              <a:t>mikropipetlerle</a:t>
            </a:r>
            <a:r>
              <a:rPr lang="tr-TR" sz="2400" dirty="0">
                <a:latin typeface="Calibri"/>
                <a:cs typeface="Calibri"/>
              </a:rPr>
              <a:t> ve ince </a:t>
            </a:r>
            <a:r>
              <a:rPr lang="tr-TR" sz="2400" dirty="0" err="1">
                <a:latin typeface="Calibri"/>
                <a:cs typeface="Calibri"/>
              </a:rPr>
              <a:t>kapilerle</a:t>
            </a:r>
            <a:r>
              <a:rPr lang="tr-TR" sz="2400" dirty="0">
                <a:latin typeface="Calibri"/>
                <a:cs typeface="Calibri"/>
              </a:rPr>
              <a:t> spotlar (lekeler) halinde 1-20 </a:t>
            </a:r>
            <a:r>
              <a:rPr lang="tr-TR" sz="2400" dirty="0" err="1">
                <a:latin typeface="Calibri"/>
                <a:cs typeface="Calibri"/>
              </a:rPr>
              <a:t>μl</a:t>
            </a:r>
            <a:r>
              <a:rPr lang="tr-TR" sz="2400" dirty="0">
                <a:latin typeface="Calibri"/>
                <a:cs typeface="Calibri"/>
              </a:rPr>
              <a:t> hacimde uygulanır. Gerekli referanslarında aynı plakaya numune ile uygulanması gerekir.</a:t>
            </a:r>
          </a:p>
          <a:p>
            <a:pPr>
              <a:lnSpc>
                <a:spcPct val="80000"/>
              </a:lnSpc>
            </a:pPr>
            <a:endParaRPr lang="tr-TR" sz="2400" dirty="0"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Numune ve referanslar uygulandıktan ve kurutulduktan sonra plaka çözücü içeren tanka yerleştirilir. </a:t>
            </a:r>
          </a:p>
        </p:txBody>
      </p:sp>
    </p:spTree>
    <p:extLst>
      <p:ext uri="{BB962C8B-B14F-4D97-AF65-F5344CB8AC3E}">
        <p14:creationId xmlns:p14="http://schemas.microsoft.com/office/powerpoint/2010/main" val="6840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Sıvı</a:t>
            </a:r>
            <a:r>
              <a:rPr lang="en-US" dirty="0"/>
              <a:t> -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 smtClean="0"/>
              <a:t>Kromatografisi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 err="1"/>
              <a:t>Sıvı</a:t>
            </a:r>
            <a:r>
              <a:rPr lang="en-US" dirty="0"/>
              <a:t> –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kromatografisi</a:t>
            </a:r>
            <a:r>
              <a:rPr lang="en-US" dirty="0"/>
              <a:t> </a:t>
            </a:r>
            <a:r>
              <a:rPr lang="en-US" dirty="0" err="1"/>
              <a:t>basitçe</a:t>
            </a:r>
            <a:r>
              <a:rPr lang="en-US" dirty="0"/>
              <a:t> </a:t>
            </a:r>
            <a:r>
              <a:rPr lang="en-US" dirty="0" err="1"/>
              <a:t>birbiri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karışmayan</a:t>
            </a:r>
            <a:r>
              <a:rPr lang="en-US" dirty="0"/>
              <a:t> 2 </a:t>
            </a:r>
            <a:r>
              <a:rPr lang="en-US" dirty="0" err="1"/>
              <a:t>çözücü</a:t>
            </a:r>
            <a:r>
              <a:rPr lang="en-US" dirty="0"/>
              <a:t> </a:t>
            </a:r>
            <a:r>
              <a:rPr lang="en-US" dirty="0" err="1"/>
              <a:t>içerir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Son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geliştirilen</a:t>
            </a:r>
            <a:r>
              <a:rPr lang="en-US" dirty="0"/>
              <a:t> </a:t>
            </a:r>
            <a:r>
              <a:rPr lang="en-US" dirty="0" err="1"/>
              <a:t>ortamlar</a:t>
            </a:r>
            <a:r>
              <a:rPr lang="en-US" dirty="0"/>
              <a:t> </a:t>
            </a:r>
            <a:r>
              <a:rPr lang="en-US" dirty="0" err="1"/>
              <a:t>katı</a:t>
            </a:r>
            <a:r>
              <a:rPr lang="en-US" dirty="0"/>
              <a:t> </a:t>
            </a:r>
            <a:r>
              <a:rPr lang="en-US" dirty="0" err="1"/>
              <a:t>desteğe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sıvı</a:t>
            </a:r>
            <a:r>
              <a:rPr lang="en-US" dirty="0"/>
              <a:t> (</a:t>
            </a:r>
            <a:r>
              <a:rPr lang="en-US" dirty="0" err="1"/>
              <a:t>durucu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en-US" dirty="0"/>
              <a:t>) </a:t>
            </a:r>
            <a:r>
              <a:rPr lang="en-US" dirty="0" err="1"/>
              <a:t>içerir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İkinci</a:t>
            </a:r>
            <a:r>
              <a:rPr lang="en-US" dirty="0"/>
              <a:t> </a:t>
            </a:r>
            <a:r>
              <a:rPr lang="en-US" dirty="0" err="1"/>
              <a:t>çözücü</a:t>
            </a:r>
            <a:r>
              <a:rPr lang="en-US" dirty="0"/>
              <a:t> (</a:t>
            </a:r>
            <a:r>
              <a:rPr lang="en-US" dirty="0" err="1"/>
              <a:t>taşıyıcı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en-US" dirty="0"/>
              <a:t>) </a:t>
            </a:r>
            <a:r>
              <a:rPr lang="en-US" dirty="0" err="1"/>
              <a:t>ayırmayı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durucu</a:t>
            </a:r>
            <a:r>
              <a:rPr lang="en-US" dirty="0"/>
              <a:t> </a:t>
            </a:r>
            <a:r>
              <a:rPr lang="en-US" dirty="0" err="1"/>
              <a:t>fazın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yönde</a:t>
            </a:r>
            <a:r>
              <a:rPr lang="en-US" dirty="0"/>
              <a:t> </a:t>
            </a:r>
            <a:r>
              <a:rPr lang="en-US" dirty="0" err="1"/>
              <a:t>geçirilir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52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cs typeface="Calibri"/>
              </a:rPr>
              <a:t>Kağıt </a:t>
            </a:r>
            <a:r>
              <a:rPr lang="tr-TR" dirty="0" err="1" smtClean="0">
                <a:cs typeface="Calibri"/>
              </a:rPr>
              <a:t>Kromatografisi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Amino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asitler, bazı bitki pigmentleri, şekerler gibi çeşitli polar maddelerin ayrılmasında kullanılan yöntemdir.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Durucu faz selüloz ve taşıyıcı faz suyun kısmen çözündüğü polar çözücülerdir. 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Ayırma dağılma işlemiyle yürür ve bileşikler selüloz liflerine bağlı su ve organik çözücü arasındaki dağılma katsayısına bağlı olarak kağıt üzerinde yürürler. 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Kağıt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kromatografisi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analitik veya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preparatif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olarak uygulanabilir; durucu faz (ve destek katısı) olarak süzgeç kağıtları kullanılır.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Whatman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1 ve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Whatman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2 analitik,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Whatman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3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preparatif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amaçlıdır.</a:t>
            </a:r>
          </a:p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Kromatografi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uygulanacak örnek, çözelti halinde olmalıdır. Çözeltiler belli derişimde olmalıdır. En az %1’lik çözelti kullanılmalıdır. 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Numuneye ön işlem yapılmalı ve uzaklaştırılması gerekenler ortamdan ayrılmalıdır. </a:t>
            </a:r>
          </a:p>
        </p:txBody>
      </p:sp>
    </p:spTree>
    <p:extLst>
      <p:ext uri="{BB962C8B-B14F-4D97-AF65-F5344CB8AC3E}">
        <p14:creationId xmlns:p14="http://schemas.microsoft.com/office/powerpoint/2010/main" val="2306975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000000"/>
                </a:solidFill>
                <a:cs typeface="Calibri"/>
              </a:rPr>
              <a:t>HPLC (Yüksek İşlevli Sıvı </a:t>
            </a:r>
            <a:r>
              <a:rPr lang="tr-TR" sz="3200" dirty="0" err="1">
                <a:solidFill>
                  <a:srgbClr val="000000"/>
                </a:solidFill>
                <a:cs typeface="Calibri"/>
              </a:rPr>
              <a:t>Kromatografisi</a:t>
            </a:r>
            <a:r>
              <a:rPr lang="tr-TR" sz="3200" dirty="0">
                <a:solidFill>
                  <a:srgbClr val="000000"/>
                </a:solidFill>
                <a:cs typeface="Calibri"/>
              </a:rPr>
              <a:t>) (High </a:t>
            </a:r>
            <a:r>
              <a:rPr lang="tr-TR" sz="3200" dirty="0" err="1">
                <a:solidFill>
                  <a:srgbClr val="000000"/>
                </a:solidFill>
                <a:cs typeface="Calibri"/>
              </a:rPr>
              <a:t>Performance</a:t>
            </a:r>
            <a:r>
              <a:rPr lang="tr-TR" sz="3200" dirty="0">
                <a:solidFill>
                  <a:srgbClr val="000000"/>
                </a:solidFill>
                <a:cs typeface="Calibri"/>
              </a:rPr>
              <a:t> Liquid </a:t>
            </a:r>
            <a:r>
              <a:rPr lang="tr-TR" sz="3200" dirty="0" err="1">
                <a:solidFill>
                  <a:srgbClr val="000000"/>
                </a:solidFill>
                <a:cs typeface="Calibri"/>
              </a:rPr>
              <a:t>Chromatography</a:t>
            </a:r>
            <a:r>
              <a:rPr lang="tr-TR" sz="3200" dirty="0" smtClean="0">
                <a:solidFill>
                  <a:srgbClr val="000000"/>
                </a:solidFill>
                <a:cs typeface="Calibri"/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Bir kolona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adsorban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konulup, taşıyıcı sıvı, pompa ile kolona basılarak yüksek taşıyıcı faz hızı sağlanmakta, ayırma çabuk ve tam olarak gerçekleşmektedir. 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Adsorban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tanecik büyüklüğü 3-10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μm’dir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. Kolon çıkışına bağlanan uygun bir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dedektörle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tespit edilir. 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Yüksek hızda gerçekleşen ayırmaların yapıldığı sıvı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kromatografi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sistemlerine yüksek işlevli sıvı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kromatografisi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denir.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981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825</Words>
  <Application>Microsoft Macintosh PowerPoint</Application>
  <PresentationFormat>On-screen Show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BİYOKİMYASAL ANALİZDE KULLANILAN KROMATOGRAFİK YÖNTEMLER</vt:lpstr>
      <vt:lpstr>Ayırma Tekniklerinin Sınıflandırılması</vt:lpstr>
      <vt:lpstr>Sıvı-Katı Kromatografi (Adsorpsiyon)</vt:lpstr>
      <vt:lpstr>Dağılma Kromatografisi</vt:lpstr>
      <vt:lpstr>Adsorpsiyon Kromatografi Metodları</vt:lpstr>
      <vt:lpstr>İnce Tabaka</vt:lpstr>
      <vt:lpstr>Sıvı - Sıvı Kromatografisi</vt:lpstr>
      <vt:lpstr>Kağıt Kromatografisi</vt:lpstr>
      <vt:lpstr>HPLC (Yüksek İşlevli Sıvı Kromatografisi) (High Performance Liquid Chromatography)</vt:lpstr>
      <vt:lpstr>Gaz – Sıvı Kromatografi</vt:lpstr>
      <vt:lpstr>Kütle Spektroskopisi</vt:lpstr>
      <vt:lpstr>Diyaliz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20</cp:revision>
  <dcterms:created xsi:type="dcterms:W3CDTF">2018-05-08T12:08:33Z</dcterms:created>
  <dcterms:modified xsi:type="dcterms:W3CDTF">2018-05-28T14:16:26Z</dcterms:modified>
</cp:coreProperties>
</file>