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3260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414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997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7405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3830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9119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8425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11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90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54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101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12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977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47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112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242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871AC43-C8BD-44D0-8471-B5B2048C5FF7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E5B65F8-3C5F-4BE9-824D-1AA91FA8C7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7054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La </a:t>
            </a:r>
            <a:r>
              <a:rPr lang="en-US" b="1" dirty="0" err="1"/>
              <a:t>España</a:t>
            </a:r>
            <a:r>
              <a:rPr lang="en-US" b="1" dirty="0"/>
              <a:t> de </a:t>
            </a:r>
            <a:r>
              <a:rPr lang="en-US" b="1" dirty="0" err="1"/>
              <a:t>los</a:t>
            </a:r>
            <a:r>
              <a:rPr lang="en-US" b="1" dirty="0"/>
              <a:t> Reyes </a:t>
            </a:r>
            <a:r>
              <a:rPr lang="en-US" b="1" dirty="0" err="1" smtClean="0"/>
              <a:t>Católicos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4212" y="3810414"/>
            <a:ext cx="10710619" cy="1943615"/>
          </a:xfrm>
        </p:spPr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es-ES" dirty="0" smtClean="0">
                <a:solidFill>
                  <a:schemeClr val="tx1"/>
                </a:solidFill>
              </a:rPr>
              <a:t>Bibliografía</a:t>
            </a:r>
            <a:endParaRPr lang="es-ES" dirty="0">
              <a:solidFill>
                <a:schemeClr val="tx1"/>
              </a:solidFill>
            </a:endParaRPr>
          </a:p>
          <a:p>
            <a:pPr algn="just"/>
            <a:r>
              <a:rPr lang="es-ES" dirty="0">
                <a:solidFill>
                  <a:schemeClr val="tx1"/>
                </a:solidFill>
              </a:rPr>
              <a:t>Rivero, Isabel. </a:t>
            </a:r>
            <a:r>
              <a:rPr lang="es-ES" i="1" dirty="0">
                <a:solidFill>
                  <a:schemeClr val="tx1"/>
                </a:solidFill>
              </a:rPr>
              <a:t>Síntesis de Historia de España</a:t>
            </a:r>
            <a:r>
              <a:rPr lang="es-ES" dirty="0">
                <a:solidFill>
                  <a:schemeClr val="tx1"/>
                </a:solidFill>
              </a:rPr>
              <a:t>. Ediciones Globo, 2004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  <a:endParaRPr lang="tr-TR" dirty="0" smtClean="0">
              <a:solidFill>
                <a:schemeClr val="tx1"/>
              </a:solidFill>
            </a:endParaRPr>
          </a:p>
          <a:p>
            <a:pPr algn="just"/>
            <a:r>
              <a:rPr lang="tr-TR" dirty="0" err="1" smtClean="0">
                <a:solidFill>
                  <a:schemeClr val="tx1"/>
                </a:solidFill>
              </a:rPr>
              <a:t>Roldán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José</a:t>
            </a:r>
            <a:r>
              <a:rPr lang="tr-TR" dirty="0" smtClean="0">
                <a:solidFill>
                  <a:schemeClr val="tx1"/>
                </a:solidFill>
              </a:rPr>
              <a:t> Manuel. </a:t>
            </a:r>
            <a:r>
              <a:rPr lang="tr-TR" i="1" dirty="0" err="1" smtClean="0">
                <a:solidFill>
                  <a:schemeClr val="tx1"/>
                </a:solidFill>
              </a:rPr>
              <a:t>Historia</a:t>
            </a:r>
            <a:r>
              <a:rPr lang="tr-TR" i="1" dirty="0" smtClean="0">
                <a:solidFill>
                  <a:schemeClr val="tx1"/>
                </a:solidFill>
              </a:rPr>
              <a:t> </a:t>
            </a:r>
            <a:r>
              <a:rPr lang="tr-TR" i="1" dirty="0">
                <a:solidFill>
                  <a:schemeClr val="tx1"/>
                </a:solidFill>
              </a:rPr>
              <a:t>de </a:t>
            </a:r>
            <a:r>
              <a:rPr lang="tr-TR" i="1" dirty="0" err="1" smtClean="0">
                <a:solidFill>
                  <a:schemeClr val="tx1"/>
                </a:solidFill>
              </a:rPr>
              <a:t>España</a:t>
            </a:r>
            <a:r>
              <a:rPr lang="tr-TR" dirty="0" smtClean="0">
                <a:solidFill>
                  <a:schemeClr val="tx1"/>
                </a:solidFill>
              </a:rPr>
              <a:t>. EDI-6, S. A., 1986.</a:t>
            </a:r>
            <a:endParaRPr lang="es-ES" dirty="0">
              <a:solidFill>
                <a:schemeClr val="tx1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8950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La </a:t>
            </a:r>
            <a:r>
              <a:rPr lang="en-US" sz="3600" b="1" dirty="0" err="1">
                <a:solidFill>
                  <a:schemeClr val="tx1"/>
                </a:solidFill>
              </a:rPr>
              <a:t>expansión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tr-TR" sz="3600" b="1" dirty="0" err="1">
                <a:solidFill>
                  <a:schemeClr val="tx1"/>
                </a:solidFill>
              </a:rPr>
              <a:t>a</a:t>
            </a:r>
            <a:r>
              <a:rPr lang="en-US" sz="3600" b="1" dirty="0" err="1" smtClean="0">
                <a:solidFill>
                  <a:schemeClr val="tx1"/>
                </a:solidFill>
              </a:rPr>
              <a:t>tlántica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001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1" y="685800"/>
            <a:ext cx="11009557" cy="5308599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El </a:t>
            </a:r>
            <a:r>
              <a:rPr lang="tr-TR" dirty="0" err="1" smtClean="0">
                <a:solidFill>
                  <a:schemeClr val="tx1"/>
                </a:solidFill>
              </a:rPr>
              <a:t>descubrimiento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América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fue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uno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los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acontecimientos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mayor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relieve</a:t>
            </a:r>
            <a:r>
              <a:rPr lang="tr-TR" dirty="0" smtClean="0">
                <a:solidFill>
                  <a:schemeClr val="tx1"/>
                </a:solidFill>
              </a:rPr>
              <a:t> en la </a:t>
            </a:r>
            <a:r>
              <a:rPr lang="tr-TR" dirty="0" err="1" smtClean="0">
                <a:solidFill>
                  <a:schemeClr val="tx1"/>
                </a:solidFill>
              </a:rPr>
              <a:t>historia</a:t>
            </a:r>
            <a:r>
              <a:rPr lang="tr-TR" dirty="0" smtClean="0">
                <a:solidFill>
                  <a:schemeClr val="tx1"/>
                </a:solidFill>
              </a:rPr>
              <a:t> de la </a:t>
            </a:r>
            <a:r>
              <a:rPr lang="tr-TR" dirty="0" err="1" smtClean="0">
                <a:solidFill>
                  <a:schemeClr val="tx1"/>
                </a:solidFill>
              </a:rPr>
              <a:t>humanidad</a:t>
            </a:r>
            <a:r>
              <a:rPr lang="tr-TR" dirty="0" smtClean="0">
                <a:solidFill>
                  <a:schemeClr val="tx1"/>
                </a:solidFill>
              </a:rPr>
              <a:t>. 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pPr marL="3657600" lvl="8" indent="0">
              <a:buNone/>
            </a:pPr>
            <a:r>
              <a:rPr lang="tr-TR" sz="2000" dirty="0" smtClean="0">
                <a:solidFill>
                  <a:schemeClr val="tx1"/>
                </a:solidFill>
              </a:rPr>
              <a:t>(Rivero,1999:129)</a:t>
            </a:r>
          </a:p>
        </p:txBody>
      </p:sp>
    </p:spTree>
    <p:extLst>
      <p:ext uri="{BB962C8B-B14F-4D97-AF65-F5344CB8AC3E}">
        <p14:creationId xmlns:p14="http://schemas.microsoft.com/office/powerpoint/2010/main" val="1467374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 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1" y="685800"/>
            <a:ext cx="10552357" cy="5308599"/>
          </a:xfrm>
        </p:spPr>
        <p:txBody>
          <a:bodyPr/>
          <a:lstStyle/>
          <a:p>
            <a:pPr algn="just"/>
            <a:r>
              <a:rPr lang="tr-TR" dirty="0" err="1" smtClean="0">
                <a:solidFill>
                  <a:schemeClr val="tx1"/>
                </a:solidFill>
              </a:rPr>
              <a:t>Cristóbal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Colón</a:t>
            </a:r>
            <a:r>
              <a:rPr lang="tr-TR" dirty="0" smtClean="0">
                <a:solidFill>
                  <a:schemeClr val="tx1"/>
                </a:solidFill>
              </a:rPr>
              <a:t>, un </a:t>
            </a:r>
            <a:r>
              <a:rPr lang="tr-TR" dirty="0" err="1" smtClean="0">
                <a:solidFill>
                  <a:schemeClr val="tx1"/>
                </a:solidFill>
              </a:rPr>
              <a:t>marino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probablemente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genovés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había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llegado</a:t>
            </a:r>
            <a:r>
              <a:rPr lang="tr-TR" dirty="0" smtClean="0">
                <a:solidFill>
                  <a:schemeClr val="tx1"/>
                </a:solidFill>
              </a:rPr>
              <a:t> a </a:t>
            </a:r>
            <a:r>
              <a:rPr lang="tr-TR" dirty="0" err="1" smtClean="0">
                <a:solidFill>
                  <a:schemeClr val="tx1"/>
                </a:solidFill>
              </a:rPr>
              <a:t>Portugal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atraído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por</a:t>
            </a:r>
            <a:r>
              <a:rPr lang="tr-TR" dirty="0" smtClean="0">
                <a:solidFill>
                  <a:schemeClr val="tx1"/>
                </a:solidFill>
              </a:rPr>
              <a:t> el </a:t>
            </a:r>
            <a:r>
              <a:rPr lang="tr-TR" dirty="0" err="1" smtClean="0">
                <a:solidFill>
                  <a:schemeClr val="tx1"/>
                </a:solidFill>
              </a:rPr>
              <a:t>impulso</a:t>
            </a:r>
            <a:r>
              <a:rPr lang="tr-TR" dirty="0" smtClean="0">
                <a:solidFill>
                  <a:schemeClr val="tx1"/>
                </a:solidFill>
              </a:rPr>
              <a:t> del </a:t>
            </a:r>
            <a:r>
              <a:rPr lang="tr-TR" dirty="0" err="1" smtClean="0">
                <a:solidFill>
                  <a:schemeClr val="tx1"/>
                </a:solidFill>
              </a:rPr>
              <a:t>descubrimiento</a:t>
            </a:r>
            <a:r>
              <a:rPr lang="tr-TR" dirty="0" smtClean="0">
                <a:solidFill>
                  <a:schemeClr val="tx1"/>
                </a:solidFill>
              </a:rPr>
              <a:t> de la </a:t>
            </a:r>
            <a:r>
              <a:rPr lang="tr-TR" dirty="0" err="1" smtClean="0">
                <a:solidFill>
                  <a:schemeClr val="tx1"/>
                </a:solidFill>
              </a:rPr>
              <a:t>costa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africana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con</a:t>
            </a:r>
            <a:r>
              <a:rPr lang="tr-TR" dirty="0" smtClean="0">
                <a:solidFill>
                  <a:schemeClr val="tx1"/>
                </a:solidFill>
              </a:rPr>
              <a:t> la </a:t>
            </a:r>
            <a:r>
              <a:rPr lang="tr-TR" dirty="0" err="1" smtClean="0">
                <a:solidFill>
                  <a:schemeClr val="tx1"/>
                </a:solidFill>
              </a:rPr>
              <a:t>nueva</a:t>
            </a:r>
            <a:r>
              <a:rPr lang="tr-TR" dirty="0" smtClean="0">
                <a:solidFill>
                  <a:schemeClr val="tx1"/>
                </a:solidFill>
              </a:rPr>
              <a:t> idea de </a:t>
            </a:r>
            <a:r>
              <a:rPr lang="tr-TR" dirty="0" err="1" smtClean="0">
                <a:solidFill>
                  <a:schemeClr val="tx1"/>
                </a:solidFill>
              </a:rPr>
              <a:t>llegar</a:t>
            </a:r>
            <a:r>
              <a:rPr lang="tr-TR" dirty="0" smtClean="0">
                <a:solidFill>
                  <a:schemeClr val="tx1"/>
                </a:solidFill>
              </a:rPr>
              <a:t> a </a:t>
            </a:r>
            <a:r>
              <a:rPr lang="tr-TR" dirty="0" err="1" smtClean="0">
                <a:solidFill>
                  <a:schemeClr val="tx1"/>
                </a:solidFill>
              </a:rPr>
              <a:t>las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Indias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navegando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hacia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occidente</a:t>
            </a:r>
            <a:r>
              <a:rPr lang="tr-TR" dirty="0" smtClean="0">
                <a:solidFill>
                  <a:schemeClr val="tx1"/>
                </a:solidFill>
              </a:rPr>
              <a:t>. El </a:t>
            </a:r>
            <a:r>
              <a:rPr lang="tr-TR" dirty="0" err="1" smtClean="0">
                <a:solidFill>
                  <a:schemeClr val="tx1"/>
                </a:solidFill>
              </a:rPr>
              <a:t>proyecto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fue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rechazado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por</a:t>
            </a:r>
            <a:r>
              <a:rPr lang="tr-TR" dirty="0" smtClean="0">
                <a:solidFill>
                  <a:schemeClr val="tx1"/>
                </a:solidFill>
              </a:rPr>
              <a:t> la </a:t>
            </a:r>
            <a:r>
              <a:rPr lang="tr-TR" dirty="0" err="1" smtClean="0">
                <a:solidFill>
                  <a:schemeClr val="tx1"/>
                </a:solidFill>
              </a:rPr>
              <a:t>corte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portuguesa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porque</a:t>
            </a:r>
            <a:r>
              <a:rPr lang="tr-TR" dirty="0" smtClean="0">
                <a:solidFill>
                  <a:schemeClr val="tx1"/>
                </a:solidFill>
              </a:rPr>
              <a:t> la </a:t>
            </a:r>
            <a:r>
              <a:rPr lang="tr-TR" dirty="0" err="1" smtClean="0">
                <a:solidFill>
                  <a:schemeClr val="tx1"/>
                </a:solidFill>
              </a:rPr>
              <a:t>propuesta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Colón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era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más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larga</a:t>
            </a:r>
            <a:r>
              <a:rPr lang="tr-TR" dirty="0" smtClean="0">
                <a:solidFill>
                  <a:schemeClr val="tx1"/>
                </a:solidFill>
              </a:rPr>
              <a:t> y </a:t>
            </a:r>
            <a:r>
              <a:rPr lang="tr-TR" dirty="0" err="1" smtClean="0">
                <a:solidFill>
                  <a:schemeClr val="tx1"/>
                </a:solidFill>
              </a:rPr>
              <a:t>costosa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que</a:t>
            </a:r>
            <a:r>
              <a:rPr lang="tr-TR" dirty="0" smtClean="0">
                <a:solidFill>
                  <a:schemeClr val="tx1"/>
                </a:solidFill>
              </a:rPr>
              <a:t> la </a:t>
            </a:r>
            <a:r>
              <a:rPr lang="tr-TR" dirty="0" err="1" smtClean="0">
                <a:solidFill>
                  <a:schemeClr val="tx1"/>
                </a:solidFill>
              </a:rPr>
              <a:t>desarrollada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por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Vasco</a:t>
            </a:r>
            <a:r>
              <a:rPr lang="tr-TR" dirty="0" smtClean="0">
                <a:solidFill>
                  <a:schemeClr val="tx1"/>
                </a:solidFill>
              </a:rPr>
              <a:t> de Gama </a:t>
            </a:r>
            <a:r>
              <a:rPr lang="tr-TR" dirty="0" err="1" smtClean="0">
                <a:solidFill>
                  <a:schemeClr val="tx1"/>
                </a:solidFill>
              </a:rPr>
              <a:t>haçia</a:t>
            </a:r>
            <a:r>
              <a:rPr lang="tr-TR" dirty="0" smtClean="0">
                <a:solidFill>
                  <a:schemeClr val="tx1"/>
                </a:solidFill>
              </a:rPr>
              <a:t> la </a:t>
            </a:r>
            <a:r>
              <a:rPr lang="tr-TR" dirty="0" err="1" smtClean="0">
                <a:solidFill>
                  <a:schemeClr val="tx1"/>
                </a:solidFill>
              </a:rPr>
              <a:t>India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bordeando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Á</a:t>
            </a:r>
            <a:r>
              <a:rPr lang="tr-TR" dirty="0" err="1" smtClean="0">
                <a:solidFill>
                  <a:schemeClr val="tx1"/>
                </a:solidFill>
              </a:rPr>
              <a:t>frica</a:t>
            </a:r>
            <a:r>
              <a:rPr lang="tr-TR" dirty="0" smtClean="0">
                <a:solidFill>
                  <a:schemeClr val="tx1"/>
                </a:solidFill>
              </a:rPr>
              <a:t>. </a:t>
            </a:r>
            <a:r>
              <a:rPr lang="tr-TR" dirty="0" err="1" smtClean="0">
                <a:solidFill>
                  <a:schemeClr val="tx1"/>
                </a:solidFill>
              </a:rPr>
              <a:t>Colón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llegó</a:t>
            </a:r>
            <a:r>
              <a:rPr lang="tr-TR" dirty="0" smtClean="0">
                <a:solidFill>
                  <a:schemeClr val="tx1"/>
                </a:solidFill>
              </a:rPr>
              <a:t> a </a:t>
            </a:r>
            <a:r>
              <a:rPr lang="tr-TR" dirty="0" err="1" smtClean="0">
                <a:solidFill>
                  <a:schemeClr val="tx1"/>
                </a:solidFill>
              </a:rPr>
              <a:t>España</a:t>
            </a:r>
            <a:r>
              <a:rPr lang="tr-TR" dirty="0" smtClean="0">
                <a:solidFill>
                  <a:schemeClr val="tx1"/>
                </a:solidFill>
              </a:rPr>
              <a:t> en </a:t>
            </a:r>
            <a:r>
              <a:rPr lang="tr-TR" dirty="0" err="1" smtClean="0">
                <a:solidFill>
                  <a:schemeClr val="tx1"/>
                </a:solidFill>
              </a:rPr>
              <a:t>busca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apoyo</a:t>
            </a:r>
            <a:r>
              <a:rPr lang="tr-TR" dirty="0" smtClean="0">
                <a:solidFill>
                  <a:schemeClr val="tx1"/>
                </a:solidFill>
              </a:rPr>
              <a:t> para su idea en el </a:t>
            </a:r>
            <a:r>
              <a:rPr lang="tr-TR" dirty="0" err="1" smtClean="0">
                <a:solidFill>
                  <a:schemeClr val="tx1"/>
                </a:solidFill>
              </a:rPr>
              <a:t>momento</a:t>
            </a:r>
            <a:r>
              <a:rPr lang="tr-TR" dirty="0" smtClean="0">
                <a:solidFill>
                  <a:schemeClr val="tx1"/>
                </a:solidFill>
              </a:rPr>
              <a:t> de la </a:t>
            </a:r>
            <a:r>
              <a:rPr lang="tr-TR" dirty="0" err="1" smtClean="0">
                <a:solidFill>
                  <a:schemeClr val="tx1"/>
                </a:solidFill>
              </a:rPr>
              <a:t>guerra</a:t>
            </a:r>
            <a:r>
              <a:rPr lang="tr-TR" dirty="0" smtClean="0">
                <a:solidFill>
                  <a:schemeClr val="tx1"/>
                </a:solidFill>
              </a:rPr>
              <a:t> de Granada, </a:t>
            </a:r>
            <a:r>
              <a:rPr lang="tr-TR" dirty="0" err="1" smtClean="0">
                <a:solidFill>
                  <a:schemeClr val="tx1"/>
                </a:solidFill>
              </a:rPr>
              <a:t>encontrando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ayuda</a:t>
            </a:r>
            <a:r>
              <a:rPr lang="tr-TR" dirty="0" smtClean="0">
                <a:solidFill>
                  <a:schemeClr val="tx1"/>
                </a:solidFill>
              </a:rPr>
              <a:t> en el </a:t>
            </a:r>
            <a:r>
              <a:rPr lang="tr-TR" dirty="0" err="1" smtClean="0">
                <a:solidFill>
                  <a:schemeClr val="tx1"/>
                </a:solidFill>
              </a:rPr>
              <a:t>duque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Medinaceli</a:t>
            </a:r>
            <a:r>
              <a:rPr lang="tr-TR" dirty="0" smtClean="0">
                <a:solidFill>
                  <a:schemeClr val="tx1"/>
                </a:solidFill>
              </a:rPr>
              <a:t> y en el </a:t>
            </a:r>
            <a:r>
              <a:rPr lang="tr-TR" dirty="0" err="1" smtClean="0">
                <a:solidFill>
                  <a:schemeClr val="tx1"/>
                </a:solidFill>
              </a:rPr>
              <a:t>monasterio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Rábida</a:t>
            </a:r>
            <a:r>
              <a:rPr lang="tr-TR" dirty="0" smtClean="0">
                <a:solidFill>
                  <a:schemeClr val="tx1"/>
                </a:solidFill>
              </a:rPr>
              <a:t>. </a:t>
            </a:r>
            <a:r>
              <a:rPr lang="tr-TR" dirty="0" err="1" smtClean="0">
                <a:solidFill>
                  <a:schemeClr val="tx1"/>
                </a:solidFill>
              </a:rPr>
              <a:t>Finalizada</a:t>
            </a:r>
            <a:r>
              <a:rPr lang="tr-TR" dirty="0" smtClean="0">
                <a:solidFill>
                  <a:schemeClr val="tx1"/>
                </a:solidFill>
              </a:rPr>
              <a:t> la </a:t>
            </a:r>
            <a:r>
              <a:rPr lang="tr-TR" dirty="0" err="1" smtClean="0">
                <a:solidFill>
                  <a:schemeClr val="tx1"/>
                </a:solidFill>
              </a:rPr>
              <a:t>guerra</a:t>
            </a:r>
            <a:r>
              <a:rPr lang="tr-TR" dirty="0" smtClean="0">
                <a:solidFill>
                  <a:schemeClr val="tx1"/>
                </a:solidFill>
              </a:rPr>
              <a:t> de Granada, </a:t>
            </a:r>
            <a:r>
              <a:rPr lang="tr-TR" dirty="0" err="1" smtClean="0">
                <a:solidFill>
                  <a:schemeClr val="tx1"/>
                </a:solidFill>
              </a:rPr>
              <a:t>Isabel</a:t>
            </a:r>
            <a:r>
              <a:rPr lang="tr-TR" dirty="0" smtClean="0">
                <a:solidFill>
                  <a:schemeClr val="tx1"/>
                </a:solidFill>
              </a:rPr>
              <a:t> y </a:t>
            </a:r>
            <a:r>
              <a:rPr lang="tr-TR" dirty="0" err="1" smtClean="0">
                <a:solidFill>
                  <a:schemeClr val="tx1"/>
                </a:solidFill>
              </a:rPr>
              <a:t>Fernando</a:t>
            </a:r>
            <a:r>
              <a:rPr lang="tr-TR" dirty="0" smtClean="0">
                <a:solidFill>
                  <a:schemeClr val="tx1"/>
                </a:solidFill>
              </a:rPr>
              <a:t> le </a:t>
            </a:r>
            <a:r>
              <a:rPr lang="tr-TR" dirty="0" err="1" smtClean="0">
                <a:solidFill>
                  <a:schemeClr val="tx1"/>
                </a:solidFill>
              </a:rPr>
              <a:t>concedieron</a:t>
            </a:r>
            <a:r>
              <a:rPr lang="tr-TR" dirty="0" smtClean="0">
                <a:solidFill>
                  <a:schemeClr val="tx1"/>
                </a:solidFill>
              </a:rPr>
              <a:t> el </a:t>
            </a:r>
            <a:r>
              <a:rPr lang="tr-TR" dirty="0" err="1" smtClean="0">
                <a:solidFill>
                  <a:schemeClr val="tx1"/>
                </a:solidFill>
              </a:rPr>
              <a:t>título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Almirante</a:t>
            </a:r>
            <a:r>
              <a:rPr lang="tr-TR" dirty="0" smtClean="0">
                <a:solidFill>
                  <a:schemeClr val="tx1"/>
                </a:solidFill>
              </a:rPr>
              <a:t>, la </a:t>
            </a:r>
            <a:r>
              <a:rPr lang="tr-TR" dirty="0" err="1" smtClean="0">
                <a:solidFill>
                  <a:schemeClr val="tx1"/>
                </a:solidFill>
              </a:rPr>
              <a:t>modesta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aportación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tres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carabelas</a:t>
            </a:r>
            <a:r>
              <a:rPr lang="tr-TR" dirty="0" smtClean="0">
                <a:solidFill>
                  <a:schemeClr val="tx1"/>
                </a:solidFill>
              </a:rPr>
              <a:t> y una </a:t>
            </a:r>
            <a:r>
              <a:rPr lang="tr-TR" dirty="0" err="1" smtClean="0">
                <a:solidFill>
                  <a:schemeClr val="tx1"/>
                </a:solidFill>
              </a:rPr>
              <a:t>tripulación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noventa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audaces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marinos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que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confiaban</a:t>
            </a:r>
            <a:r>
              <a:rPr lang="tr-TR" dirty="0" smtClean="0">
                <a:solidFill>
                  <a:schemeClr val="tx1"/>
                </a:solidFill>
              </a:rPr>
              <a:t> en </a:t>
            </a:r>
            <a:r>
              <a:rPr lang="tr-TR" dirty="0" err="1" smtClean="0">
                <a:solidFill>
                  <a:schemeClr val="tx1"/>
                </a:solidFill>
              </a:rPr>
              <a:t>los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hermanos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Martín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Alonso</a:t>
            </a:r>
            <a:r>
              <a:rPr lang="tr-TR" dirty="0" smtClean="0">
                <a:solidFill>
                  <a:schemeClr val="tx1"/>
                </a:solidFill>
              </a:rPr>
              <a:t> y </a:t>
            </a:r>
            <a:r>
              <a:rPr lang="tr-TR" dirty="0" err="1" smtClean="0">
                <a:solidFill>
                  <a:schemeClr val="tx1"/>
                </a:solidFill>
              </a:rPr>
              <a:t>Vicente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Pinzón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</a:p>
          <a:p>
            <a:pPr marL="3657600" lvl="8" indent="0" algn="just">
              <a:buNone/>
            </a:pPr>
            <a:r>
              <a:rPr lang="tr-TR" dirty="0" smtClean="0">
                <a:solidFill>
                  <a:schemeClr val="tx1"/>
                </a:solidFill>
              </a:rPr>
              <a:t>	</a:t>
            </a:r>
            <a:r>
              <a:rPr lang="tr-TR" sz="2000" dirty="0" smtClean="0">
                <a:solidFill>
                  <a:schemeClr val="tx1"/>
                </a:solidFill>
              </a:rPr>
              <a:t>(</a:t>
            </a:r>
            <a:r>
              <a:rPr lang="tr-TR" sz="2000" dirty="0" err="1" smtClean="0">
                <a:solidFill>
                  <a:schemeClr val="tx1"/>
                </a:solidFill>
              </a:rPr>
              <a:t>Rivero</a:t>
            </a:r>
            <a:r>
              <a:rPr lang="tr-TR" sz="2000" dirty="0" smtClean="0">
                <a:solidFill>
                  <a:schemeClr val="tx1"/>
                </a:solidFill>
              </a:rPr>
              <a:t>, 1999:129)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4640" y="773357"/>
            <a:ext cx="10886465" cy="5308599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La </a:t>
            </a:r>
            <a:r>
              <a:rPr lang="tr-TR" dirty="0" err="1" smtClean="0">
                <a:solidFill>
                  <a:schemeClr val="tx1"/>
                </a:solidFill>
              </a:rPr>
              <a:t>flotilla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salió</a:t>
            </a:r>
            <a:r>
              <a:rPr lang="tr-TR" dirty="0" smtClean="0">
                <a:solidFill>
                  <a:schemeClr val="tx1"/>
                </a:solidFill>
              </a:rPr>
              <a:t> del </a:t>
            </a:r>
            <a:r>
              <a:rPr lang="tr-TR" dirty="0" err="1" smtClean="0">
                <a:solidFill>
                  <a:schemeClr val="tx1"/>
                </a:solidFill>
              </a:rPr>
              <a:t>puerto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Palos</a:t>
            </a:r>
            <a:r>
              <a:rPr lang="tr-TR" dirty="0" smtClean="0">
                <a:solidFill>
                  <a:schemeClr val="tx1"/>
                </a:solidFill>
              </a:rPr>
              <a:t> el 3 de </a:t>
            </a:r>
            <a:r>
              <a:rPr lang="tr-TR" dirty="0" err="1" smtClean="0">
                <a:solidFill>
                  <a:schemeClr val="tx1"/>
                </a:solidFill>
              </a:rPr>
              <a:t>agosto</a:t>
            </a:r>
            <a:r>
              <a:rPr lang="tr-TR" dirty="0" smtClean="0">
                <a:solidFill>
                  <a:schemeClr val="tx1"/>
                </a:solidFill>
              </a:rPr>
              <a:t> de 1492 </a:t>
            </a:r>
            <a:r>
              <a:rPr lang="tr-TR" dirty="0" err="1" smtClean="0">
                <a:solidFill>
                  <a:schemeClr val="tx1"/>
                </a:solidFill>
              </a:rPr>
              <a:t>llegando</a:t>
            </a:r>
            <a:r>
              <a:rPr lang="tr-TR" dirty="0" smtClean="0">
                <a:solidFill>
                  <a:schemeClr val="tx1"/>
                </a:solidFill>
              </a:rPr>
              <a:t> a </a:t>
            </a:r>
            <a:r>
              <a:rPr lang="tr-TR" dirty="0" err="1" smtClean="0">
                <a:solidFill>
                  <a:schemeClr val="tx1"/>
                </a:solidFill>
              </a:rPr>
              <a:t>las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Indias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porque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creían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estar</a:t>
            </a:r>
            <a:r>
              <a:rPr lang="tr-TR" dirty="0" smtClean="0">
                <a:solidFill>
                  <a:schemeClr val="tx1"/>
                </a:solidFill>
              </a:rPr>
              <a:t> en la </a:t>
            </a:r>
            <a:r>
              <a:rPr lang="tr-TR" dirty="0" err="1" smtClean="0">
                <a:solidFill>
                  <a:schemeClr val="tx1"/>
                </a:solidFill>
              </a:rPr>
              <a:t>costas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orientales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Asia</a:t>
            </a:r>
            <a:r>
              <a:rPr lang="tr-TR" dirty="0" smtClean="0">
                <a:solidFill>
                  <a:schemeClr val="tx1"/>
                </a:solidFill>
              </a:rPr>
              <a:t>, el 12 de </a:t>
            </a:r>
            <a:r>
              <a:rPr lang="tr-TR" dirty="0" err="1" smtClean="0">
                <a:solidFill>
                  <a:schemeClr val="tx1"/>
                </a:solidFill>
              </a:rPr>
              <a:t>octubre</a:t>
            </a:r>
            <a:r>
              <a:rPr lang="tr-TR" dirty="0" smtClean="0">
                <a:solidFill>
                  <a:schemeClr val="tx1"/>
                </a:solidFill>
              </a:rPr>
              <a:t> de 1492. Este </a:t>
            </a:r>
            <a:r>
              <a:rPr lang="tr-TR" dirty="0" err="1" smtClean="0">
                <a:solidFill>
                  <a:schemeClr val="tx1"/>
                </a:solidFill>
              </a:rPr>
              <a:t>nuevo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continente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posteriormente</a:t>
            </a:r>
            <a:r>
              <a:rPr lang="tr-TR" dirty="0" smtClean="0">
                <a:solidFill>
                  <a:schemeClr val="tx1"/>
                </a:solidFill>
              </a:rPr>
              <a:t> se </a:t>
            </a:r>
            <a:r>
              <a:rPr lang="tr-TR" dirty="0" err="1" smtClean="0">
                <a:solidFill>
                  <a:schemeClr val="tx1"/>
                </a:solidFill>
              </a:rPr>
              <a:t>llamaría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América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pPr marL="3657600" lvl="8" indent="0">
              <a:buNone/>
            </a:pPr>
            <a:r>
              <a:rPr lang="tr-TR" sz="2000" dirty="0">
                <a:solidFill>
                  <a:schemeClr val="tx1"/>
                </a:solidFill>
              </a:rPr>
              <a:t>(</a:t>
            </a:r>
            <a:r>
              <a:rPr lang="tr-TR" sz="2000" dirty="0" err="1" smtClean="0">
                <a:solidFill>
                  <a:schemeClr val="tx1"/>
                </a:solidFill>
              </a:rPr>
              <a:t>Rivero</a:t>
            </a:r>
            <a:r>
              <a:rPr lang="tr-TR" sz="2000" dirty="0" smtClean="0">
                <a:solidFill>
                  <a:schemeClr val="tx1"/>
                </a:solidFill>
              </a:rPr>
              <a:t>, </a:t>
            </a:r>
            <a:r>
              <a:rPr lang="tr-TR" sz="2000" dirty="0">
                <a:solidFill>
                  <a:schemeClr val="tx1"/>
                </a:solidFill>
              </a:rPr>
              <a:t>1999:129)</a:t>
            </a:r>
          </a:p>
          <a:p>
            <a:pPr lvl="6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130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06297"/>
            <a:ext cx="10886465" cy="5402766"/>
          </a:xfrm>
        </p:spPr>
        <p:txBody>
          <a:bodyPr/>
          <a:lstStyle/>
          <a:p>
            <a:pPr algn="just"/>
            <a:r>
              <a:rPr lang="tr-TR" dirty="0" err="1" smtClean="0">
                <a:solidFill>
                  <a:schemeClr val="tx1"/>
                </a:solidFill>
              </a:rPr>
              <a:t>Colón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realizó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tres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viajes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más</a:t>
            </a:r>
            <a:r>
              <a:rPr lang="tr-TR" dirty="0" smtClean="0">
                <a:solidFill>
                  <a:schemeClr val="tx1"/>
                </a:solidFill>
              </a:rPr>
              <a:t>. En </a:t>
            </a:r>
            <a:r>
              <a:rPr lang="tr-TR" dirty="0" err="1" smtClean="0">
                <a:solidFill>
                  <a:schemeClr val="tx1"/>
                </a:solidFill>
              </a:rPr>
              <a:t>ellos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exploró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las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Antillas</a:t>
            </a:r>
            <a:r>
              <a:rPr lang="tr-TR" dirty="0" smtClean="0">
                <a:solidFill>
                  <a:schemeClr val="tx1"/>
                </a:solidFill>
              </a:rPr>
              <a:t>, la </a:t>
            </a:r>
            <a:r>
              <a:rPr lang="tr-TR" dirty="0" err="1" smtClean="0">
                <a:solidFill>
                  <a:schemeClr val="tx1"/>
                </a:solidFill>
              </a:rPr>
              <a:t>desembocadura</a:t>
            </a:r>
            <a:r>
              <a:rPr lang="tr-TR" dirty="0" smtClean="0">
                <a:solidFill>
                  <a:schemeClr val="tx1"/>
                </a:solidFill>
              </a:rPr>
              <a:t> del </a:t>
            </a:r>
            <a:r>
              <a:rPr lang="tr-TR" dirty="0" err="1" smtClean="0">
                <a:solidFill>
                  <a:schemeClr val="tx1"/>
                </a:solidFill>
              </a:rPr>
              <a:t>río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Orinoco</a:t>
            </a:r>
            <a:r>
              <a:rPr lang="tr-TR" dirty="0" smtClean="0">
                <a:solidFill>
                  <a:schemeClr val="tx1"/>
                </a:solidFill>
              </a:rPr>
              <a:t> y el </a:t>
            </a:r>
            <a:r>
              <a:rPr lang="tr-TR" dirty="0" err="1" smtClean="0">
                <a:solidFill>
                  <a:schemeClr val="tx1"/>
                </a:solidFill>
              </a:rPr>
              <a:t>istmo</a:t>
            </a:r>
            <a:r>
              <a:rPr lang="tr-TR" dirty="0" smtClean="0">
                <a:solidFill>
                  <a:schemeClr val="tx1"/>
                </a:solidFill>
              </a:rPr>
              <a:t> de </a:t>
            </a:r>
            <a:r>
              <a:rPr lang="tr-TR" dirty="0" err="1" smtClean="0">
                <a:solidFill>
                  <a:schemeClr val="tx1"/>
                </a:solidFill>
              </a:rPr>
              <a:t>América</a:t>
            </a:r>
            <a:r>
              <a:rPr lang="tr-TR" dirty="0" smtClean="0">
                <a:solidFill>
                  <a:schemeClr val="tx1"/>
                </a:solidFill>
              </a:rPr>
              <a:t> Central. </a:t>
            </a:r>
            <a:r>
              <a:rPr lang="tr-TR" dirty="0" err="1" smtClean="0">
                <a:solidFill>
                  <a:schemeClr val="tx1"/>
                </a:solidFill>
              </a:rPr>
              <a:t>Pronto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surgieron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graves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tensiones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entre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Colón</a:t>
            </a:r>
            <a:r>
              <a:rPr lang="tr-TR" dirty="0" smtClean="0">
                <a:solidFill>
                  <a:schemeClr val="tx1"/>
                </a:solidFill>
              </a:rPr>
              <a:t> y </a:t>
            </a:r>
            <a:r>
              <a:rPr lang="tr-TR" dirty="0" err="1" smtClean="0">
                <a:solidFill>
                  <a:schemeClr val="tx1"/>
                </a:solidFill>
              </a:rPr>
              <a:t>los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reyes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que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tenían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propósitos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distintos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sobre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las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nuevas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tierras</a:t>
            </a:r>
            <a:r>
              <a:rPr lang="tr-TR" dirty="0" smtClean="0">
                <a:solidFill>
                  <a:schemeClr val="tx1"/>
                </a:solidFill>
              </a:rPr>
              <a:t>. </a:t>
            </a:r>
            <a:r>
              <a:rPr lang="tr-TR" dirty="0" err="1" smtClean="0">
                <a:solidFill>
                  <a:schemeClr val="tx1"/>
                </a:solidFill>
              </a:rPr>
              <a:t>Colón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fue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marginado</a:t>
            </a:r>
            <a:r>
              <a:rPr lang="tr-TR" dirty="0" smtClean="0">
                <a:solidFill>
                  <a:schemeClr val="tx1"/>
                </a:solidFill>
              </a:rPr>
              <a:t> y </a:t>
            </a:r>
            <a:r>
              <a:rPr lang="tr-TR" dirty="0" err="1" smtClean="0">
                <a:solidFill>
                  <a:schemeClr val="tx1"/>
                </a:solidFill>
              </a:rPr>
              <a:t>murió</a:t>
            </a:r>
            <a:r>
              <a:rPr lang="tr-TR" dirty="0" smtClean="0">
                <a:solidFill>
                  <a:schemeClr val="tx1"/>
                </a:solidFill>
              </a:rPr>
              <a:t> en Valladolid en 1505, sin </a:t>
            </a:r>
            <a:r>
              <a:rPr lang="tr-TR" dirty="0" err="1" smtClean="0">
                <a:solidFill>
                  <a:schemeClr val="tx1"/>
                </a:solidFill>
              </a:rPr>
              <a:t>saber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que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había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descubierto</a:t>
            </a:r>
            <a:r>
              <a:rPr lang="tr-TR" dirty="0" smtClean="0">
                <a:solidFill>
                  <a:schemeClr val="tx1"/>
                </a:solidFill>
              </a:rPr>
              <a:t> un </a:t>
            </a:r>
            <a:r>
              <a:rPr lang="tr-TR" dirty="0" err="1" smtClean="0">
                <a:solidFill>
                  <a:schemeClr val="tx1"/>
                </a:solidFill>
              </a:rPr>
              <a:t>Nuevo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Mundo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</a:p>
          <a:p>
            <a:pPr lvl="7"/>
            <a:endParaRPr lang="tr-TR" dirty="0">
              <a:solidFill>
                <a:schemeClr val="tx1"/>
              </a:solidFill>
            </a:endParaRPr>
          </a:p>
          <a:p>
            <a:pPr marL="3657600" lvl="8" indent="0">
              <a:buNone/>
            </a:pPr>
            <a:r>
              <a:rPr lang="tr-TR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</a:rPr>
              <a:t>Roldán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tr-TR" sz="2000" dirty="0" smtClean="0">
                <a:solidFill>
                  <a:schemeClr val="tx1"/>
                </a:solidFill>
              </a:rPr>
              <a:t>1986:61)</a:t>
            </a:r>
          </a:p>
        </p:txBody>
      </p:sp>
    </p:spTree>
    <p:extLst>
      <p:ext uri="{BB962C8B-B14F-4D97-AF65-F5344CB8AC3E}">
        <p14:creationId xmlns:p14="http://schemas.microsoft.com/office/powerpoint/2010/main" val="96753819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67</TotalTime>
  <Words>323</Words>
  <Application>Microsoft Office PowerPoint</Application>
  <PresentationFormat>Geniş ekran</PresentationFormat>
  <Paragraphs>18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Dilim</vt:lpstr>
      <vt:lpstr>La España de los Reyes Católicos</vt:lpstr>
      <vt:lpstr>PowerPoint Sunusu</vt:lpstr>
      <vt:lpstr>PowerPoint Sunusu</vt:lpstr>
      <vt:lpstr>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España de los Reyes Católicos (La expansión Atlántica)</dc:title>
  <dc:creator>Şebnem</dc:creator>
  <cp:lastModifiedBy>Şebnem</cp:lastModifiedBy>
  <cp:revision>24</cp:revision>
  <dcterms:created xsi:type="dcterms:W3CDTF">2019-01-23T11:48:19Z</dcterms:created>
  <dcterms:modified xsi:type="dcterms:W3CDTF">2019-02-20T09:55:50Z</dcterms:modified>
</cp:coreProperties>
</file>