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4EFF3276-2424-488B-90FE-8145C5BEDD2D}" type="datetimeFigureOut">
              <a:rPr lang="tr-TR" smtClean="0"/>
              <a:t>29.03.2020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4860327-D157-4566-B55E-7D7E92C84DD9}"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4EFF3276-2424-488B-90FE-8145C5BEDD2D}" type="datetimeFigureOut">
              <a:rPr lang="tr-TR" smtClean="0"/>
              <a:t>29.03.2020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4860327-D157-4566-B55E-7D7E92C84DD9}"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4EFF3276-2424-488B-90FE-8145C5BEDD2D}" type="datetimeFigureOut">
              <a:rPr lang="tr-TR" smtClean="0"/>
              <a:t>29.03.2020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4860327-D157-4566-B55E-7D7E92C84DD9}"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4EFF3276-2424-488B-90FE-8145C5BEDD2D}" type="datetimeFigureOut">
              <a:rPr lang="tr-TR" smtClean="0"/>
              <a:t>29.03.2020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4860327-D157-4566-B55E-7D7E92C84DD9}"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EFF3276-2424-488B-90FE-8145C5BEDD2D}" type="datetimeFigureOut">
              <a:rPr lang="tr-TR" smtClean="0"/>
              <a:t>29.03.2020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4860327-D157-4566-B55E-7D7E92C84DD9}"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4EFF3276-2424-488B-90FE-8145C5BEDD2D}" type="datetimeFigureOut">
              <a:rPr lang="tr-TR" smtClean="0"/>
              <a:t>29.03.2020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4860327-D157-4566-B55E-7D7E92C84DD9}"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4EFF3276-2424-488B-90FE-8145C5BEDD2D}" type="datetimeFigureOut">
              <a:rPr lang="tr-TR" smtClean="0"/>
              <a:t>29.03.2020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4860327-D157-4566-B55E-7D7E92C84DD9}"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4EFF3276-2424-488B-90FE-8145C5BEDD2D}" type="datetimeFigureOut">
              <a:rPr lang="tr-TR" smtClean="0"/>
              <a:t>29.03.2020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4860327-D157-4566-B55E-7D7E92C84DD9}"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FF3276-2424-488B-90FE-8145C5BEDD2D}" type="datetimeFigureOut">
              <a:rPr lang="tr-TR" smtClean="0"/>
              <a:t>29.03.2020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4860327-D157-4566-B55E-7D7E92C84DD9}"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FF3276-2424-488B-90FE-8145C5BEDD2D}" type="datetimeFigureOut">
              <a:rPr lang="tr-TR" smtClean="0"/>
              <a:t>29.03.2020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4860327-D157-4566-B55E-7D7E92C84DD9}"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FF3276-2424-488B-90FE-8145C5BEDD2D}" type="datetimeFigureOut">
              <a:rPr lang="tr-TR" smtClean="0"/>
              <a:t>29.03.2020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4860327-D157-4566-B55E-7D7E92C84DD9}"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FF3276-2424-488B-90FE-8145C5BEDD2D}" type="datetimeFigureOut">
              <a:rPr lang="tr-TR" smtClean="0"/>
              <a:t>29.03.2020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860327-D157-4566-B55E-7D7E92C84DD9}"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HİZMET</a:t>
            </a:r>
            <a:br>
              <a:rPr lang="tr-TR" dirty="0" smtClean="0"/>
            </a:br>
            <a:r>
              <a:rPr lang="tr-TR" dirty="0" smtClean="0"/>
              <a:t>12. HAFTA</a:t>
            </a:r>
            <a:endParaRPr lang="tr-TR" dirty="0"/>
          </a:p>
        </p:txBody>
      </p:sp>
      <p:sp>
        <p:nvSpPr>
          <p:cNvPr id="3" name="Subtitle 2"/>
          <p:cNvSpPr>
            <a:spLocks noGrp="1"/>
          </p:cNvSpPr>
          <p:nvPr>
            <p:ph type="subTitle" idx="1"/>
          </p:nvPr>
        </p:nvSpPr>
        <p:spPr/>
        <p:txBody>
          <a:bodyPr/>
          <a:lstStyle/>
          <a:p>
            <a:r>
              <a:rPr lang="tr-TR" b="1" dirty="0"/>
              <a:t>PSİKANALİTİK KURAM </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FREUD VE PSİKANALİTİK KURAM</a:t>
            </a:r>
            <a:endParaRPr lang="tr-TR" dirty="0"/>
          </a:p>
        </p:txBody>
      </p:sp>
      <p:sp>
        <p:nvSpPr>
          <p:cNvPr id="3" name="Content Placeholder 2"/>
          <p:cNvSpPr>
            <a:spLocks noGrp="1"/>
          </p:cNvSpPr>
          <p:nvPr>
            <p:ph idx="1"/>
          </p:nvPr>
        </p:nvSpPr>
        <p:spPr/>
        <p:txBody>
          <a:bodyPr/>
          <a:lstStyle/>
          <a:p>
            <a:r>
              <a:rPr lang="tr-TR" dirty="0" smtClean="0"/>
              <a:t>Yansıtma: Yansıtma mekanizması kişiyi iki türlü kaygıdan koruyabilir, 1) Eşi kendi eksiklerinin ve yanlışlarının sorumluluğunu ya da suçunu başkalarına yükler</a:t>
            </a:r>
          </a:p>
          <a:p>
            <a:r>
              <a:rPr lang="tr-TR" dirty="0" smtClean="0"/>
              <a:t> 2) Suçluluk duygulan uyandıracak nitelikteki içgüdüsel dürtülerini, düşüncelerini ve isteklerini insanlara mal eder.</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PSİKANALİTİK SOSYAL HİZMET MÜDAHALESİ</a:t>
            </a:r>
            <a:endParaRPr lang="tr-TR" dirty="0"/>
          </a:p>
        </p:txBody>
      </p:sp>
      <p:sp>
        <p:nvSpPr>
          <p:cNvPr id="3" name="Content Placeholder 2"/>
          <p:cNvSpPr>
            <a:spLocks noGrp="1"/>
          </p:cNvSpPr>
          <p:nvPr>
            <p:ph idx="1"/>
          </p:nvPr>
        </p:nvSpPr>
        <p:spPr/>
        <p:txBody>
          <a:bodyPr/>
          <a:lstStyle/>
          <a:p>
            <a:r>
              <a:rPr lang="tr-TR" b="1" dirty="0"/>
              <a:t>Psikanalitik sosyal hizmet müdahalesi, müracaatçıların geçmiş deneyimlerine, iç dinamiklerine ve karşılıklı ilişkilere odaklanarak iç çatışmaların çözümünü, iyileştirilmesini sağlamaya çalışır </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PSİKANALİTİK SOSYAL HİZMET MÜDAHALESİ</a:t>
            </a:r>
            <a:endParaRPr lang="tr-TR" dirty="0"/>
          </a:p>
        </p:txBody>
      </p:sp>
      <p:sp>
        <p:nvSpPr>
          <p:cNvPr id="3" name="Content Placeholder 2"/>
          <p:cNvSpPr>
            <a:spLocks noGrp="1"/>
          </p:cNvSpPr>
          <p:nvPr>
            <p:ph idx="1"/>
          </p:nvPr>
        </p:nvSpPr>
        <p:spPr/>
        <p:txBody>
          <a:bodyPr/>
          <a:lstStyle/>
          <a:p>
            <a:r>
              <a:rPr lang="tr-TR" b="1" dirty="0"/>
              <a:t>müdahale planını yapmadan önce müracaatçının, her insanda olan içgüdüleri ve onların doyumunu nasıl sağladığına yönelik bir değerlendirme yapması müracaatçının karşılaştığı problemlere ışık tutabilir. </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FREUD VE PSİKANALİTİK KURAM</a:t>
            </a:r>
            <a:endParaRPr lang="tr-TR" dirty="0"/>
          </a:p>
        </p:txBody>
      </p:sp>
      <p:sp>
        <p:nvSpPr>
          <p:cNvPr id="3" name="Content Placeholder 2"/>
          <p:cNvSpPr>
            <a:spLocks noGrp="1"/>
          </p:cNvSpPr>
          <p:nvPr>
            <p:ph idx="1"/>
          </p:nvPr>
        </p:nvSpPr>
        <p:spPr/>
        <p:txBody>
          <a:bodyPr/>
          <a:lstStyle/>
          <a:p>
            <a:r>
              <a:rPr lang="tr-TR" b="1" dirty="0"/>
              <a:t>Freud tarafından öne sürülen Psikanalitik Kuram, bize hem normal, hem de anormal zihinsel süreçlerin işleyişiyle ve bunların somut yansımaları olan davranışlarla ilgili bilgiler verir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FREUD VE PSİKANALİTİK KURAM</a:t>
            </a:r>
            <a:endParaRPr lang="tr-TR" dirty="0"/>
          </a:p>
        </p:txBody>
      </p:sp>
      <p:sp>
        <p:nvSpPr>
          <p:cNvPr id="3" name="Content Placeholder 2"/>
          <p:cNvSpPr>
            <a:spLocks noGrp="1"/>
          </p:cNvSpPr>
          <p:nvPr>
            <p:ph idx="1"/>
          </p:nvPr>
        </p:nvSpPr>
        <p:spPr/>
        <p:txBody>
          <a:bodyPr/>
          <a:lstStyle/>
          <a:p>
            <a:r>
              <a:rPr lang="tr-TR" dirty="0" smtClean="0"/>
              <a:t>Psikanalitik kuram, psikoloji biliminin bilince olan yaklaşımını bilinçdışı süreçlere doğru genişletir. Bu kuram özellikle bir 'Kişilik aygıtı' kavramı geliştirmiştir. Topografik kişilik kavramı adıyla adlandırılan bu kavramsal yapıda bilinç (Concious), bilinçaltı ya da önbilinç (perconcius) ve bilinçdışı (unconcious) gibi 3 kişilik bölümü vardır(TUZCUOĞLU, 1995)</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FREUD VE PSİKANALİTİK KURAM</a:t>
            </a:r>
            <a:endParaRPr lang="tr-TR" dirty="0"/>
          </a:p>
        </p:txBody>
      </p:sp>
      <p:sp>
        <p:nvSpPr>
          <p:cNvPr id="3" name="Content Placeholder 2"/>
          <p:cNvSpPr>
            <a:spLocks noGrp="1"/>
          </p:cNvSpPr>
          <p:nvPr>
            <p:ph idx="1"/>
          </p:nvPr>
        </p:nvSpPr>
        <p:spPr/>
        <p:txBody>
          <a:bodyPr/>
          <a:lstStyle/>
          <a:p>
            <a:r>
              <a:rPr lang="tr-TR" dirty="0" smtClean="0"/>
              <a:t>Freud daha sonra Topografik kişilik kuramına farklı bir boyut getirerek kişiliği "id", "ego" ve "superego" dan oluşan bir yapı içinde incelemiştir(TUZCUOĞLU, 1995)</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FREUD VE PSİKANALİTİK KURAM</a:t>
            </a:r>
            <a:endParaRPr lang="tr-TR" dirty="0"/>
          </a:p>
        </p:txBody>
      </p:sp>
      <p:sp>
        <p:nvSpPr>
          <p:cNvPr id="3" name="Content Placeholder 2"/>
          <p:cNvSpPr>
            <a:spLocks noGrp="1"/>
          </p:cNvSpPr>
          <p:nvPr>
            <p:ph idx="1"/>
          </p:nvPr>
        </p:nvSpPr>
        <p:spPr/>
        <p:txBody>
          <a:bodyPr>
            <a:normAutofit fontScale="85000" lnSpcReduction="10000"/>
          </a:bodyPr>
          <a:lstStyle/>
          <a:p>
            <a:r>
              <a:rPr lang="tr-TR" dirty="0" smtClean="0"/>
              <a:t>Kaygı: Bir gerilim durumu, açlık seks gibi bireyi davranışa sevk eden bir güdü olarak görülmekte ve üç tür kaygı tanımlanmaktadır.</a:t>
            </a:r>
          </a:p>
          <a:p>
            <a:r>
              <a:rPr lang="tr-TR" dirty="0" smtClean="0"/>
              <a:t> Gerçek Kaygı: Gerçek bir korku objesi vardır. Korkunun derecesi kaygının derecesini oluşturur.</a:t>
            </a:r>
          </a:p>
          <a:p>
            <a:r>
              <a:rPr lang="tr-TR" dirty="0" smtClean="0"/>
              <a:t> Nevrotik Kaygı: Korkunun belli bir nedeni yoktur. Bilinçaltına itilmiş olan malzemeler bireyi tedirgin eder. Kişide çatışmalar görülür.</a:t>
            </a:r>
          </a:p>
          <a:p>
            <a:r>
              <a:rPr lang="tr-TR" dirty="0" smtClean="0"/>
              <a:t> Ahlaki Kaygı: Superego tarafından cezalandırılma korkusu vardır. Toplum kurallarına aykırı davranışlarda bulunmak suçluluk duygusu yaratır (Kuzgun, 1988)</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FREUD VE PSİKANALİTİK KURAM</a:t>
            </a:r>
            <a:endParaRPr lang="tr-TR" dirty="0"/>
          </a:p>
        </p:txBody>
      </p:sp>
      <p:sp>
        <p:nvSpPr>
          <p:cNvPr id="3" name="Content Placeholder 2"/>
          <p:cNvSpPr>
            <a:spLocks noGrp="1"/>
          </p:cNvSpPr>
          <p:nvPr>
            <p:ph idx="1"/>
          </p:nvPr>
        </p:nvSpPr>
        <p:spPr/>
        <p:txBody>
          <a:bodyPr/>
          <a:lstStyle/>
          <a:p>
            <a:r>
              <a:rPr lang="tr-TR" dirty="0" smtClean="0"/>
              <a:t>Eğer gerçekten kaygı kontrol altına alınırsa savunma mekanizmaları gelişir. Savunma mekanizmaları şunlardır:</a:t>
            </a:r>
          </a:p>
          <a:p>
            <a:r>
              <a:rPr lang="tr-TR" dirty="0" smtClean="0"/>
              <a:t>İnkâr etme: Kişi çevresindeki tehlikeyi yok edemez veya bu tehlike ile baş edemezse ya da kaçamazsa kişinin kullanabileceği tek yol bu tehlikeyi yok saymaktır.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FREUD VE PSİKANALİTİK KURAM</a:t>
            </a:r>
            <a:endParaRPr lang="tr-TR" dirty="0"/>
          </a:p>
        </p:txBody>
      </p:sp>
      <p:sp>
        <p:nvSpPr>
          <p:cNvPr id="3" name="Content Placeholder 2"/>
          <p:cNvSpPr>
            <a:spLocks noGrp="1"/>
          </p:cNvSpPr>
          <p:nvPr>
            <p:ph idx="1"/>
          </p:nvPr>
        </p:nvSpPr>
        <p:spPr/>
        <p:txBody>
          <a:bodyPr/>
          <a:lstStyle/>
          <a:p>
            <a:r>
              <a:rPr lang="tr-TR" dirty="0" smtClean="0"/>
              <a:t>Baskı altına alma: Belirli ruhsal süreçlerin, kişinin isteği dışında "bilinçdışında" tutulması ve bilince çıkmalarının önlenmesine "baskı", uygun görülmeyen istek ve anılan bilinçten uzaklaştırma mekanizmasına da "bastırma" denir.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FREUD VE PSİKANALİTİK KURAM</a:t>
            </a:r>
            <a:endParaRPr lang="tr-TR" dirty="0"/>
          </a:p>
        </p:txBody>
      </p:sp>
      <p:sp>
        <p:nvSpPr>
          <p:cNvPr id="3" name="Content Placeholder 2"/>
          <p:cNvSpPr>
            <a:spLocks noGrp="1"/>
          </p:cNvSpPr>
          <p:nvPr>
            <p:ph idx="1"/>
          </p:nvPr>
        </p:nvSpPr>
        <p:spPr/>
        <p:txBody>
          <a:bodyPr>
            <a:normAutofit/>
          </a:bodyPr>
          <a:lstStyle/>
          <a:p>
            <a:r>
              <a:rPr lang="tr-TR" dirty="0" smtClean="0"/>
              <a:t>Neden bulma: Günlük yaşamda insanların oldukça sık başvurduktan bir savunma mekanizmasıdır. Örneğin bir dükkândan aldığı bir eşyanın aynısını daha düşük bir fiyatla başka bir mağazada görürse, ikisinin aynı olduğunu bilmesine rağmen mutlaka bir nitelik farkı olduğuna kendisini inandırmaya çalışır. Böylece aldatılmış olma olasılığım görmemezlikten gelir. </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FREUD VE PSİKANALİTİK KURAM</a:t>
            </a:r>
            <a:endParaRPr lang="tr-TR" dirty="0"/>
          </a:p>
        </p:txBody>
      </p:sp>
      <p:sp>
        <p:nvSpPr>
          <p:cNvPr id="3" name="Content Placeholder 2"/>
          <p:cNvSpPr>
            <a:spLocks noGrp="1"/>
          </p:cNvSpPr>
          <p:nvPr>
            <p:ph idx="1"/>
          </p:nvPr>
        </p:nvSpPr>
        <p:spPr/>
        <p:txBody>
          <a:bodyPr/>
          <a:lstStyle/>
          <a:p>
            <a:r>
              <a:rPr lang="tr-TR" dirty="0" smtClean="0"/>
              <a:t>Dışlaştırma: Genellikle Nevrotik kişilerde oldukça fazla gözlenen bir savunma mekanizmasıdır. Bu mekanizmada ego yoktur ve olaylar ego'nun dışında yer alıyormuş gibi yaşanır. Kişi çevresinde gelişen olaylara kendisinin katkısının olabileceği olasılığından tedirgin olur.</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492</Words>
  <Application>Microsoft Office PowerPoint</Application>
  <PresentationFormat>On-screen Show (4:3)</PresentationFormat>
  <Paragraphs>29</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SOSYAL HİZMET 12. HAFTA</vt:lpstr>
      <vt:lpstr>FREUD VE PSİKANALİTİK KURAM</vt:lpstr>
      <vt:lpstr>FREUD VE PSİKANALİTİK KURAM</vt:lpstr>
      <vt:lpstr>FREUD VE PSİKANALİTİK KURAM</vt:lpstr>
      <vt:lpstr>FREUD VE PSİKANALİTİK KURAM</vt:lpstr>
      <vt:lpstr>FREUD VE PSİKANALİTİK KURAM</vt:lpstr>
      <vt:lpstr>FREUD VE PSİKANALİTİK KURAM</vt:lpstr>
      <vt:lpstr>FREUD VE PSİKANALİTİK KURAM</vt:lpstr>
      <vt:lpstr>FREUD VE PSİKANALİTİK KURAM</vt:lpstr>
      <vt:lpstr>FREUD VE PSİKANALİTİK KURAM</vt:lpstr>
      <vt:lpstr>PSİKANALİTİK SOSYAL HİZMET MÜDAHALESİ</vt:lpstr>
      <vt:lpstr>PSİKANALİTİK SOSYAL HİZMET MÜDAHALESİ</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HİZMET 12. HAFTA</dc:title>
  <dc:creator>Tuğba&amp;Cihan</dc:creator>
  <cp:lastModifiedBy>Tuğba&amp;Cihan</cp:lastModifiedBy>
  <cp:revision>2</cp:revision>
  <dcterms:created xsi:type="dcterms:W3CDTF">2020-03-29T08:36:57Z</dcterms:created>
  <dcterms:modified xsi:type="dcterms:W3CDTF">2020-03-29T08:49:45Z</dcterms:modified>
</cp:coreProperties>
</file>