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9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79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5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8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19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941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357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96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592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39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62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17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9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92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25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40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702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KİŞİLİK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tr-TR" b="1" dirty="0" smtClean="0"/>
              <a:t>Kişi: </a:t>
            </a:r>
            <a:r>
              <a:rPr lang="tr-TR" dirty="0" smtClean="0"/>
              <a:t>Hak ve borçlara sahip olabilen varlıklardır. </a:t>
            </a:r>
            <a:endParaRPr lang="tr-TR" b="1" dirty="0"/>
          </a:p>
          <a:p>
            <a:pPr marL="0" indent="0" algn="just">
              <a:buNone/>
            </a:pPr>
            <a:r>
              <a:rPr lang="tr-TR" b="1" dirty="0" smtClean="0"/>
              <a:t>	Kişilik</a:t>
            </a:r>
            <a:r>
              <a:rPr lang="tr-TR" dirty="0" smtClean="0"/>
              <a:t>: Kişiye bağlı hukukun koruduğu tüm değerler.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b="1" dirty="0" smtClean="0"/>
              <a:t>KİŞİ</a:t>
            </a:r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 smtClean="0"/>
              <a:t>  GERÇEK KİŞİ                  TÜZEL KİŞİ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5963478" y="4002157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 flipH="1">
            <a:off x="4452730" y="3975652"/>
            <a:ext cx="715618" cy="940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444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GERÇEK KİŞİLER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Gerçek kişiler insanlardır. Kişilik sağ ve tam doğmak ile başlar. Ölüm ya da gaiplik (kişinin ölümüne dair kuvvetli şüphe olması halinde mahkeme kararıyla) ile kişilik sona erer.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Kişiler hak ve fiil ehliyetine sahiptir. </a:t>
            </a:r>
          </a:p>
          <a:p>
            <a:pPr marL="0" indent="0">
              <a:buNone/>
            </a:pPr>
            <a:r>
              <a:rPr lang="tr-TR" dirty="0" smtClean="0"/>
              <a:t>Hak ehliyeti: Hak ve borç altına girebilme</a:t>
            </a:r>
          </a:p>
          <a:p>
            <a:pPr marL="0" indent="0">
              <a:buNone/>
            </a:pPr>
            <a:r>
              <a:rPr lang="tr-TR" dirty="0" smtClean="0"/>
              <a:t>Fiil ehliyeti: Hak ve borcu kendi fiiliyle elde edebilme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32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dirty="0" smtClean="0"/>
          </a:p>
          <a:p>
            <a:pPr algn="just"/>
            <a:r>
              <a:rPr lang="tr-TR" dirty="0" smtClean="0"/>
              <a:t>Fiil Ehliyeti</a:t>
            </a:r>
          </a:p>
          <a:p>
            <a:pPr algn="just">
              <a:buFontTx/>
              <a:buChar char="-"/>
            </a:pPr>
            <a:r>
              <a:rPr lang="tr-TR" dirty="0" smtClean="0"/>
              <a:t>Hukuki işlem yapma ehliyeti: Hukuken geçerli iradeler açıklayabilme</a:t>
            </a:r>
          </a:p>
          <a:p>
            <a:pPr algn="just">
              <a:buFontTx/>
              <a:buChar char="-"/>
            </a:pPr>
            <a:r>
              <a:rPr lang="tr-TR" dirty="0" smtClean="0"/>
              <a:t>Haksız fiil ehliyeti: Haksız fiille verilen zararı tazmin etme</a:t>
            </a:r>
          </a:p>
          <a:p>
            <a:pPr algn="just">
              <a:buFontTx/>
              <a:buChar char="-"/>
            </a:pPr>
            <a:r>
              <a:rPr lang="tr-TR" dirty="0" smtClean="0"/>
              <a:t>Dava ehliyeti: Mahkemede davacı veya davalı olabilme</a:t>
            </a:r>
          </a:p>
          <a:p>
            <a:pPr algn="just"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16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Fiil Ehliyetinin Şartları:</a:t>
            </a:r>
          </a:p>
          <a:p>
            <a:pPr>
              <a:buFontTx/>
              <a:buChar char="-"/>
            </a:pPr>
            <a:r>
              <a:rPr lang="tr-TR" dirty="0" smtClean="0"/>
              <a:t>Ergin Olma</a:t>
            </a:r>
          </a:p>
          <a:p>
            <a:pPr>
              <a:buFontTx/>
              <a:buChar char="-"/>
            </a:pPr>
            <a:r>
              <a:rPr lang="tr-TR" dirty="0" smtClean="0"/>
              <a:t>Ayırtım Gücüne Sahip Olma</a:t>
            </a:r>
          </a:p>
          <a:p>
            <a:pPr>
              <a:buFontTx/>
              <a:buChar char="-"/>
            </a:pPr>
            <a:r>
              <a:rPr lang="tr-TR" dirty="0" smtClean="0"/>
              <a:t>Kısıtlı Olmama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Fiil Ehliyeti Bakımından Kişiler</a:t>
            </a:r>
          </a:p>
          <a:p>
            <a:pPr>
              <a:buFontTx/>
              <a:buChar char="-"/>
            </a:pPr>
            <a:r>
              <a:rPr lang="tr-TR" dirty="0" smtClean="0"/>
              <a:t>Tam ehliyetliler</a:t>
            </a:r>
          </a:p>
          <a:p>
            <a:pPr>
              <a:buFontTx/>
              <a:buChar char="-"/>
            </a:pPr>
            <a:r>
              <a:rPr lang="tr-TR" dirty="0" smtClean="0"/>
              <a:t>Sınırlı Ehliyetliler</a:t>
            </a:r>
          </a:p>
          <a:p>
            <a:pPr>
              <a:buFontTx/>
              <a:buChar char="-"/>
            </a:pPr>
            <a:r>
              <a:rPr lang="tr-TR" dirty="0" smtClean="0"/>
              <a:t>Sınırlı Ehliyetsizler</a:t>
            </a:r>
          </a:p>
          <a:p>
            <a:pPr>
              <a:buFontTx/>
              <a:buChar char="-"/>
            </a:pPr>
            <a:r>
              <a:rPr lang="tr-TR" dirty="0" smtClean="0"/>
              <a:t>Tam Ehliyetsizler</a:t>
            </a:r>
          </a:p>
        </p:txBody>
      </p:sp>
    </p:spTree>
    <p:extLst>
      <p:ext uri="{BB962C8B-B14F-4D97-AF65-F5344CB8AC3E}">
        <p14:creationId xmlns:p14="http://schemas.microsoft.com/office/powerpoint/2010/main" val="269908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5130" y="227431"/>
            <a:ext cx="9404723" cy="1400530"/>
          </a:xfrm>
        </p:spPr>
        <p:txBody>
          <a:bodyPr/>
          <a:lstStyle/>
          <a:p>
            <a:r>
              <a:rPr lang="tr-TR" dirty="0" smtClean="0"/>
              <a:t>TÜZEL KİŞİLER-Özel Hukuk Tüzel Kişileri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192696"/>
            <a:ext cx="8946541" cy="5055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Belirli bir amacı gerçekleştirebilmek için bağımsız bir varlık olarak örgütlenmiş hak ehliyetine sahip kişi ve mal topluluklarıdır.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Özel Hukuk Tüzel Kişileri:</a:t>
            </a:r>
          </a:p>
          <a:p>
            <a:pPr>
              <a:buFontTx/>
              <a:buChar char="-"/>
            </a:pPr>
            <a:r>
              <a:rPr lang="tr-TR" dirty="0" smtClean="0"/>
              <a:t>Yapılarına Göre:</a:t>
            </a:r>
          </a:p>
          <a:p>
            <a:r>
              <a:rPr lang="tr-TR" dirty="0" smtClean="0"/>
              <a:t>Kişi Topluluğu (Dernekler ve şirketler)</a:t>
            </a:r>
          </a:p>
          <a:p>
            <a:r>
              <a:rPr lang="tr-TR" dirty="0" smtClean="0"/>
              <a:t>Mal Topluluğu (Vakıflar)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Amaçlarına Göre:</a:t>
            </a:r>
          </a:p>
          <a:p>
            <a:r>
              <a:rPr lang="tr-TR" dirty="0" smtClean="0"/>
              <a:t>Kazanç Amacı Güdenler (Şirketler)</a:t>
            </a:r>
          </a:p>
          <a:p>
            <a:r>
              <a:rPr lang="tr-TR" dirty="0" smtClean="0"/>
              <a:t>Kazanç Amacı Gütmeyenler (Dernekler ve Vakıflar)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89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TÜZEL </a:t>
            </a:r>
            <a:r>
              <a:rPr lang="tr-TR" dirty="0" smtClean="0"/>
              <a:t>KİŞİLER-Kamu Hukuku </a:t>
            </a:r>
            <a:r>
              <a:rPr lang="tr-TR" dirty="0"/>
              <a:t>Tüzel Kişileri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Kamu hukukuna tabi tüzel kişilerdir. İdari işlemle kurulurlar. Gerçek ve özel hukuk tüzel kişilerinden üstün konumdadırlar. Kamu  yararını gerçekleştirmek amacındadırlar.</a:t>
            </a:r>
          </a:p>
          <a:p>
            <a:pPr marL="0" indent="0">
              <a:buNone/>
            </a:pPr>
            <a:r>
              <a:rPr lang="tr-TR" dirty="0" smtClean="0"/>
              <a:t>Kişi Topluluğu Şeklindeki Kamu Tüzel Kişileri</a:t>
            </a:r>
          </a:p>
          <a:p>
            <a:r>
              <a:rPr lang="tr-TR" dirty="0" smtClean="0"/>
              <a:t>Kamu İdareleri</a:t>
            </a:r>
          </a:p>
          <a:p>
            <a:pPr>
              <a:buFontTx/>
              <a:buChar char="-"/>
            </a:pPr>
            <a:r>
              <a:rPr lang="tr-TR" dirty="0" smtClean="0"/>
              <a:t>Merkezi İdare (Başkent ve Taşra Teşkilatı)</a:t>
            </a:r>
          </a:p>
          <a:p>
            <a:pPr>
              <a:buFontTx/>
              <a:buChar char="-"/>
            </a:pPr>
            <a:r>
              <a:rPr lang="tr-TR" dirty="0" smtClean="0"/>
              <a:t>Mahalli İdareler (İl Özel İdareleri, Belediyeler, Köyler)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Mal Topluluğu Şeklindeki Kamu Tüzel Kişileri</a:t>
            </a:r>
          </a:p>
          <a:p>
            <a:r>
              <a:rPr lang="tr-TR" dirty="0" smtClean="0"/>
              <a:t>Kamu Kurumları (Hizmet Kuruluşları) :İdari Kamu Kurumları, İktisadi Kamu Kurumları, Sosyal Kamu Kurumları, Bilimsel Teknik Kültürel Kamu Kurumları, Düzenleyici Kamu Kurumları, Melek Kuruluşları.</a:t>
            </a:r>
          </a:p>
        </p:txBody>
      </p:sp>
    </p:spTree>
    <p:extLst>
      <p:ext uri="{BB962C8B-B14F-4D97-AF65-F5344CB8AC3E}">
        <p14:creationId xmlns:p14="http://schemas.microsoft.com/office/powerpoint/2010/main" val="2109173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228</TotalTime>
  <Words>268</Words>
  <Application>Microsoft Office PowerPoint</Application>
  <PresentationFormat>Geniş ekran</PresentationFormat>
  <Paragraphs>51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İyon</vt:lpstr>
      <vt:lpstr>KİŞİLİK KAVRAMI</vt:lpstr>
      <vt:lpstr>GERÇEK KİŞİLER</vt:lpstr>
      <vt:lpstr>PowerPoint Sunusu</vt:lpstr>
      <vt:lpstr>PowerPoint Sunusu</vt:lpstr>
      <vt:lpstr>TÜZEL KİŞİLER-Özel Hukuk Tüzel Kişileri</vt:lpstr>
      <vt:lpstr>TÜZEL KİŞİLER-Kamu Hukuku Tüzel Kişileri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BİLGİ KAYNAKLARI</dc:title>
  <dc:creator>duygu</dc:creator>
  <cp:lastModifiedBy>duygu</cp:lastModifiedBy>
  <cp:revision>26</cp:revision>
  <dcterms:created xsi:type="dcterms:W3CDTF">2018-01-14T22:14:10Z</dcterms:created>
  <dcterms:modified xsi:type="dcterms:W3CDTF">2018-01-15T23:30:29Z</dcterms:modified>
</cp:coreProperties>
</file>