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6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63746-5041-4FE8-BDCE-4A710C7815E9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7E0BA-ECB3-429C-A23B-03155DA7E9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9081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63746-5041-4FE8-BDCE-4A710C7815E9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7E0BA-ECB3-429C-A23B-03155DA7E9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0927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63746-5041-4FE8-BDCE-4A710C7815E9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7E0BA-ECB3-429C-A23B-03155DA7E9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68436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63030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34365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0933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2795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2800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9816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8850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572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63746-5041-4FE8-BDCE-4A710C7815E9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7E0BA-ECB3-429C-A23B-03155DA7E9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57073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7153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6807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87700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22549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53048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2143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70315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5703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7188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504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63746-5041-4FE8-BDCE-4A710C7815E9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7E0BA-ECB3-429C-A23B-03155DA7E9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18651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59482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0056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88201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54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63746-5041-4FE8-BDCE-4A710C7815E9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7E0BA-ECB3-429C-A23B-03155DA7E9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8776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63746-5041-4FE8-BDCE-4A710C7815E9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7E0BA-ECB3-429C-A23B-03155DA7E9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2379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63746-5041-4FE8-BDCE-4A710C7815E9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7E0BA-ECB3-429C-A23B-03155DA7E9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262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63746-5041-4FE8-BDCE-4A710C7815E9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7E0BA-ECB3-429C-A23B-03155DA7E9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8458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63746-5041-4FE8-BDCE-4A710C7815E9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7E0BA-ECB3-429C-A23B-03155DA7E9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3657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63746-5041-4FE8-BDCE-4A710C7815E9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7E0BA-ECB3-429C-A23B-03155DA7E9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3341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">
              <a:srgbClr val="002060">
                <a:alpha val="99000"/>
              </a:srgbClr>
            </a:gs>
            <a:gs pos="16000">
              <a:schemeClr val="accent1">
                <a:lumMod val="45000"/>
                <a:lumOff val="55000"/>
              </a:schemeClr>
            </a:gs>
            <a:gs pos="100000">
              <a:srgbClr val="002060"/>
            </a:gs>
            <a:gs pos="55000">
              <a:srgbClr val="92D050"/>
            </a:gs>
            <a:gs pos="84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63746-5041-4FE8-BDCE-4A710C7815E9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7E0BA-ECB3-429C-A23B-03155DA7E9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7440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">
              <a:srgbClr val="002060">
                <a:alpha val="99000"/>
              </a:srgbClr>
            </a:gs>
            <a:gs pos="16000">
              <a:schemeClr val="accent1">
                <a:lumMod val="45000"/>
                <a:lumOff val="55000"/>
              </a:schemeClr>
            </a:gs>
            <a:gs pos="100000">
              <a:srgbClr val="002060"/>
            </a:gs>
            <a:gs pos="55000">
              <a:srgbClr val="92D050"/>
            </a:gs>
            <a:gs pos="84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1765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">
              <a:srgbClr val="002060"/>
            </a:gs>
            <a:gs pos="16000">
              <a:schemeClr val="accent1">
                <a:lumMod val="45000"/>
                <a:lumOff val="55000"/>
              </a:schemeClr>
            </a:gs>
            <a:gs pos="100000">
              <a:srgbClr val="002060"/>
            </a:gs>
            <a:gs pos="55000">
              <a:srgbClr val="92D050"/>
            </a:gs>
            <a:gs pos="84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787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68994" y="1310391"/>
            <a:ext cx="8199129" cy="1415519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Algerian" panose="04020705040A02060702" pitchFamily="82" charset="0"/>
              </a:rPr>
              <a:t>       </a:t>
            </a:r>
            <a:r>
              <a:rPr lang="en-US" sz="8800" b="1" dirty="0" smtClean="0">
                <a:latin typeface="Algerian" panose="04020705040A02060702" pitchFamily="82" charset="0"/>
              </a:rPr>
              <a:t>KÖK HÜCRE</a:t>
            </a:r>
            <a:endParaRPr lang="en-US" sz="8800" b="1" dirty="0">
              <a:latin typeface="Algerian" panose="04020705040A02060702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3626" y="2725910"/>
            <a:ext cx="6305933" cy="632223"/>
          </a:xfrm>
        </p:spPr>
        <p:txBody>
          <a:bodyPr/>
          <a:lstStyle/>
          <a:p>
            <a:r>
              <a:rPr lang="en-US" b="1" dirty="0" smtClean="0"/>
              <a:t>PROF. DR. E. SÜMER ARAS</a:t>
            </a:r>
            <a:endParaRPr lang="en-US" b="1" dirty="0"/>
          </a:p>
        </p:txBody>
      </p:sp>
      <p:sp>
        <p:nvSpPr>
          <p:cNvPr id="4" name="Dikdörtgen 3"/>
          <p:cNvSpPr/>
          <p:nvPr/>
        </p:nvSpPr>
        <p:spPr>
          <a:xfrm>
            <a:off x="4472728" y="3621862"/>
            <a:ext cx="403245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6000" b="1" u="sng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 </a:t>
            </a:r>
            <a:r>
              <a:rPr lang="tr-TR" sz="6000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HAFTA</a:t>
            </a:r>
            <a:r>
              <a:rPr lang="tr-TR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u="sn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252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latin typeface="+mn-lt"/>
              </a:rPr>
              <a:t>KAYNAKLAR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48803" y="1439259"/>
            <a:ext cx="11525518" cy="512896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3200" b="1" dirty="0"/>
              <a:t>*Kök hücre biyolojisi ve klinik uygulamalar. TÜBA yayınları</a:t>
            </a:r>
            <a:br>
              <a:rPr lang="tr-TR" sz="3200" b="1" dirty="0"/>
            </a:br>
            <a:r>
              <a:rPr lang="tr-TR" sz="3200" b="1" dirty="0"/>
              <a:t>http://www.tuba.gov.tr/tr/kok-hucre-yayinlar/1511-kok-hucre-biyolojisi-ve-klinik-uygulamalar.html</a:t>
            </a:r>
            <a:br>
              <a:rPr lang="tr-TR" sz="3200" b="1" dirty="0"/>
            </a:br>
            <a:r>
              <a:rPr lang="tr-TR" sz="3200" b="1" dirty="0"/>
              <a:t>*Kök hücre araştırmalarında güncel kavramlar, TÜBA yayınları</a:t>
            </a:r>
            <a:br>
              <a:rPr lang="tr-TR" sz="3200" b="1" dirty="0"/>
            </a:br>
            <a:r>
              <a:rPr lang="tr-TR" sz="3200" b="1" dirty="0"/>
              <a:t>*http://www.tuba.gov.tr/tr/kok-hucre-yayinlar/1512-kok-hucre-aratirmalarinda-guncel-kavramlar.html</a:t>
            </a:r>
            <a:br>
              <a:rPr lang="tr-TR" sz="3200" b="1" dirty="0"/>
            </a:br>
            <a:r>
              <a:rPr lang="tr-TR" sz="3200" b="1" dirty="0"/>
              <a:t>Diğer Kaynaklar</a:t>
            </a:r>
          </a:p>
          <a:p>
            <a:pPr>
              <a:lnSpc>
                <a:spcPct val="100000"/>
              </a:lnSpc>
            </a:pPr>
            <a:r>
              <a:rPr lang="tr-TR" sz="3200" b="1" dirty="0"/>
              <a:t>*www.pubmed.com</a:t>
            </a:r>
            <a:br>
              <a:rPr lang="tr-TR" sz="3200" b="1" dirty="0"/>
            </a:br>
            <a:r>
              <a:rPr lang="tr-TR" sz="3200" b="1" dirty="0"/>
              <a:t>*www.sciencedirect.com</a:t>
            </a:r>
          </a:p>
        </p:txBody>
      </p:sp>
    </p:spTree>
    <p:extLst>
      <p:ext uri="{BB962C8B-B14F-4D97-AF65-F5344CB8AC3E}">
        <p14:creationId xmlns:p14="http://schemas.microsoft.com/office/powerpoint/2010/main" val="1405727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>
                <a:latin typeface="+mn-lt"/>
              </a:rPr>
              <a:t>Epigenetik</a:t>
            </a:r>
            <a:r>
              <a:rPr lang="en-US" b="1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sz="1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5771" y="1426380"/>
            <a:ext cx="11589914" cy="4351338"/>
          </a:xfrm>
        </p:spPr>
        <p:txBody>
          <a:bodyPr>
            <a:noAutofit/>
          </a:bodyPr>
          <a:lstStyle/>
          <a:p>
            <a:pPr algn="just"/>
            <a:r>
              <a:rPr lang="en-US" b="1" dirty="0" err="1"/>
              <a:t>Epigenetik</a:t>
            </a:r>
            <a:r>
              <a:rPr lang="en-US" b="1" dirty="0"/>
              <a:t> , </a:t>
            </a:r>
            <a:r>
              <a:rPr lang="en-US" b="1" dirty="0" smtClean="0"/>
              <a:t>DNA </a:t>
            </a:r>
            <a:r>
              <a:rPr lang="en-US" b="1" dirty="0" err="1" smtClean="0"/>
              <a:t>dizisinde</a:t>
            </a:r>
            <a:r>
              <a:rPr lang="en-US" b="1" dirty="0" smtClean="0"/>
              <a:t> </a:t>
            </a:r>
            <a:r>
              <a:rPr lang="en-US" b="1" dirty="0" err="1" smtClean="0"/>
              <a:t>bulunmayan</a:t>
            </a:r>
            <a:r>
              <a:rPr lang="en-US" b="1" dirty="0" smtClean="0"/>
              <a:t>, </a:t>
            </a:r>
            <a:r>
              <a:rPr lang="en-US" b="1" dirty="0"/>
              <a:t>gen </a:t>
            </a:r>
            <a:r>
              <a:rPr lang="en-US" b="1" dirty="0" err="1" smtClean="0"/>
              <a:t>işlevindeki</a:t>
            </a:r>
            <a:r>
              <a:rPr lang="en-US" b="1" dirty="0" smtClean="0"/>
              <a:t> </a:t>
            </a:r>
            <a:r>
              <a:rPr lang="en-US" b="1" dirty="0" err="1" smtClean="0"/>
              <a:t>kalıtsal</a:t>
            </a:r>
            <a:r>
              <a:rPr lang="en-US" b="1" dirty="0" smtClean="0"/>
              <a:t> </a:t>
            </a:r>
            <a:r>
              <a:rPr lang="en-US" b="1" dirty="0" err="1"/>
              <a:t>değişikliklerin</a:t>
            </a:r>
            <a:r>
              <a:rPr lang="en-US" b="1" dirty="0"/>
              <a:t> </a:t>
            </a:r>
            <a:r>
              <a:rPr lang="en-US" b="1" dirty="0" err="1"/>
              <a:t>çalışmasıdır</a:t>
            </a:r>
            <a:r>
              <a:rPr lang="en-US" b="1" dirty="0" smtClean="0"/>
              <a:t>.</a:t>
            </a:r>
            <a:r>
              <a:rPr lang="en-US" b="1" dirty="0"/>
              <a:t> </a:t>
            </a:r>
            <a:endParaRPr lang="en-US" b="1" dirty="0" smtClean="0"/>
          </a:p>
          <a:p>
            <a:pPr algn="just"/>
            <a:r>
              <a:rPr lang="en-US" b="1" dirty="0"/>
              <a:t> </a:t>
            </a:r>
            <a:endParaRPr lang="en-US" b="1" dirty="0" smtClean="0"/>
          </a:p>
          <a:p>
            <a:pPr algn="just"/>
            <a:r>
              <a:rPr lang="en-US" b="1" dirty="0" err="1" smtClean="0"/>
              <a:t>Epigenetik</a:t>
            </a:r>
            <a:r>
              <a:rPr lang="en-US" b="1" dirty="0" smtClean="0"/>
              <a:t> </a:t>
            </a:r>
            <a:r>
              <a:rPr lang="en-US" b="1" dirty="0" err="1" smtClean="0"/>
              <a:t>genelde</a:t>
            </a:r>
            <a:r>
              <a:rPr lang="en-US" b="1" dirty="0" smtClean="0"/>
              <a:t>  </a:t>
            </a:r>
            <a:r>
              <a:rPr lang="en-US" b="1" dirty="0" err="1"/>
              <a:t>bir</a:t>
            </a:r>
            <a:r>
              <a:rPr lang="en-US" b="1" dirty="0"/>
              <a:t>  </a:t>
            </a:r>
            <a:r>
              <a:rPr lang="en-US" b="1" dirty="0" err="1" smtClean="0"/>
              <a:t>genin</a:t>
            </a:r>
            <a:r>
              <a:rPr lang="en-US" b="1" dirty="0" smtClean="0"/>
              <a:t> </a:t>
            </a:r>
            <a:r>
              <a:rPr lang="en-US" b="1" dirty="0"/>
              <a:t> </a:t>
            </a:r>
            <a:r>
              <a:rPr lang="en-US" b="1" u="sng" dirty="0" err="1" smtClean="0"/>
              <a:t>ifadesini</a:t>
            </a:r>
            <a:r>
              <a:rPr lang="en-US" b="1" dirty="0"/>
              <a:t> </a:t>
            </a:r>
            <a:r>
              <a:rPr lang="en-US" b="1" dirty="0" err="1"/>
              <a:t>etkileyen</a:t>
            </a:r>
            <a:r>
              <a:rPr lang="en-US" b="1" dirty="0"/>
              <a:t> </a:t>
            </a:r>
            <a:r>
              <a:rPr lang="en-US" b="1" dirty="0" err="1"/>
              <a:t>değişiklikleri</a:t>
            </a:r>
            <a:r>
              <a:rPr lang="en-US" b="1" dirty="0"/>
              <a:t> </a:t>
            </a:r>
            <a:r>
              <a:rPr lang="en-US" b="1" dirty="0" err="1"/>
              <a:t>gösterir</a:t>
            </a:r>
            <a:r>
              <a:rPr lang="en-US" b="1" dirty="0"/>
              <a:t>, </a:t>
            </a:r>
            <a:endParaRPr lang="en-US" b="1" dirty="0" smtClean="0"/>
          </a:p>
          <a:p>
            <a:pPr algn="just"/>
            <a:endParaRPr lang="en-US" b="1" dirty="0" smtClean="0"/>
          </a:p>
          <a:p>
            <a:pPr algn="just"/>
            <a:r>
              <a:rPr lang="en-US" b="1" dirty="0" err="1" smtClean="0"/>
              <a:t>Aynı</a:t>
            </a:r>
            <a:r>
              <a:rPr lang="en-US" b="1" dirty="0" smtClean="0"/>
              <a:t> </a:t>
            </a:r>
            <a:r>
              <a:rPr lang="en-US" b="1" dirty="0" err="1"/>
              <a:t>zamanda</a:t>
            </a:r>
            <a:r>
              <a:rPr lang="en-US" b="1" dirty="0"/>
              <a:t> </a:t>
            </a:r>
            <a:r>
              <a:rPr lang="en-US" b="1" dirty="0" smtClean="0"/>
              <a:t>gen </a:t>
            </a:r>
            <a:r>
              <a:rPr lang="en-US" b="1" dirty="0" err="1" smtClean="0"/>
              <a:t>modifikasyonları</a:t>
            </a:r>
            <a:r>
              <a:rPr lang="en-US" b="1" dirty="0" smtClean="0"/>
              <a:t> </a:t>
            </a:r>
            <a:r>
              <a:rPr lang="en-US" b="1" dirty="0" err="1" smtClean="0"/>
              <a:t>hariç</a:t>
            </a:r>
            <a:r>
              <a:rPr lang="en-US" b="1" dirty="0" smtClean="0"/>
              <a:t>, </a:t>
            </a:r>
            <a:r>
              <a:rPr lang="en-US" b="1" dirty="0" err="1" smtClean="0"/>
              <a:t>kalıtsal</a:t>
            </a:r>
            <a:r>
              <a:rPr lang="en-US" b="1" dirty="0" smtClean="0"/>
              <a:t> </a:t>
            </a:r>
            <a:r>
              <a:rPr lang="en-US" b="1" dirty="0" err="1" smtClean="0"/>
              <a:t>olan</a:t>
            </a:r>
            <a:r>
              <a:rPr lang="en-US" b="1" dirty="0" smtClean="0"/>
              <a:t> </a:t>
            </a:r>
            <a:r>
              <a:rPr lang="en-US" b="1" dirty="0" err="1" smtClean="0"/>
              <a:t>fenotipik</a:t>
            </a:r>
            <a:r>
              <a:rPr lang="en-US" b="1" dirty="0" smtClean="0"/>
              <a:t> </a:t>
            </a:r>
            <a:r>
              <a:rPr lang="en-US" b="1" dirty="0" err="1" smtClean="0"/>
              <a:t>değişiklikleri</a:t>
            </a:r>
            <a:r>
              <a:rPr lang="en-US" b="1" dirty="0" smtClean="0"/>
              <a:t> de </a:t>
            </a:r>
            <a:r>
              <a:rPr lang="en-US" b="1" dirty="0" err="1"/>
              <a:t>tanımlamak</a:t>
            </a:r>
            <a:r>
              <a:rPr lang="en-US" b="1" dirty="0"/>
              <a:t> </a:t>
            </a:r>
            <a:r>
              <a:rPr lang="en-US" b="1" dirty="0" err="1" smtClean="0"/>
              <a:t>için</a:t>
            </a:r>
            <a:r>
              <a:rPr lang="en-US" b="1" dirty="0" smtClean="0"/>
              <a:t> </a:t>
            </a:r>
            <a:r>
              <a:rPr lang="en-US" b="1" dirty="0" err="1" smtClean="0"/>
              <a:t>kullanılmaktadır</a:t>
            </a:r>
            <a:r>
              <a:rPr lang="en-US" b="1" dirty="0" smtClean="0"/>
              <a:t>.</a:t>
            </a:r>
            <a:r>
              <a:rPr lang="en-US" b="1" dirty="0"/>
              <a:t> </a:t>
            </a:r>
            <a:endParaRPr lang="en-US" b="1" dirty="0" smtClean="0"/>
          </a:p>
          <a:p>
            <a:pPr algn="just"/>
            <a:endParaRPr lang="en-US" b="1" dirty="0" smtClean="0"/>
          </a:p>
          <a:p>
            <a:pPr algn="just"/>
            <a:r>
              <a:rPr lang="en-US" b="1" dirty="0" smtClean="0"/>
              <a:t>Bu </a:t>
            </a:r>
            <a:r>
              <a:rPr lang="en-US" b="1" dirty="0" err="1"/>
              <a:t>f</a:t>
            </a:r>
            <a:r>
              <a:rPr lang="en-US" b="1" dirty="0" err="1" smtClean="0"/>
              <a:t>enotipik</a:t>
            </a:r>
            <a:r>
              <a:rPr lang="en-US" b="1" dirty="0" smtClean="0"/>
              <a:t> </a:t>
            </a:r>
            <a:r>
              <a:rPr lang="en-US" b="1" dirty="0" err="1" smtClean="0"/>
              <a:t>özellikler</a:t>
            </a:r>
            <a:r>
              <a:rPr lang="en-US" b="1" dirty="0"/>
              <a:t> </a:t>
            </a:r>
            <a:r>
              <a:rPr lang="en-US" b="1" dirty="0" smtClean="0"/>
              <a:t>,</a:t>
            </a:r>
            <a:r>
              <a:rPr lang="en-US" b="1" dirty="0"/>
              <a:t> </a:t>
            </a:r>
            <a:r>
              <a:rPr lang="en-US" b="1" dirty="0" err="1" smtClean="0"/>
              <a:t>çevresel</a:t>
            </a:r>
            <a:r>
              <a:rPr lang="en-US" b="1" dirty="0"/>
              <a:t> </a:t>
            </a:r>
            <a:r>
              <a:rPr lang="en-US" b="1" dirty="0" err="1"/>
              <a:t>faktörlerden</a:t>
            </a:r>
            <a:r>
              <a:rPr lang="en-US" b="1" dirty="0"/>
              <a:t> </a:t>
            </a:r>
            <a:r>
              <a:rPr lang="en-US" b="1" dirty="0" err="1"/>
              <a:t>kaynaklanabilir</a:t>
            </a:r>
            <a:r>
              <a:rPr lang="en-US" b="1" dirty="0"/>
              <a:t> </a:t>
            </a:r>
            <a:r>
              <a:rPr lang="en-US" b="1" dirty="0" err="1"/>
              <a:t>veya</a:t>
            </a:r>
            <a:r>
              <a:rPr lang="en-US" b="1" dirty="0"/>
              <a:t> normal </a:t>
            </a:r>
            <a:r>
              <a:rPr lang="en-US" b="1" dirty="0" err="1"/>
              <a:t>gelişim</a:t>
            </a:r>
            <a:r>
              <a:rPr lang="en-US" b="1" dirty="0"/>
              <a:t> </a:t>
            </a:r>
            <a:r>
              <a:rPr lang="en-US" b="1" dirty="0" err="1"/>
              <a:t>programının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parçası</a:t>
            </a:r>
            <a:r>
              <a:rPr lang="en-US" b="1" dirty="0"/>
              <a:t> </a:t>
            </a:r>
            <a:r>
              <a:rPr lang="en-US" b="1" dirty="0" err="1"/>
              <a:t>olabilir</a:t>
            </a:r>
            <a:r>
              <a:rPr lang="en-US" b="1" dirty="0"/>
              <a:t>. </a:t>
            </a: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2899385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4559" y="447585"/>
            <a:ext cx="11499761" cy="6172155"/>
          </a:xfrm>
        </p:spPr>
        <p:txBody>
          <a:bodyPr>
            <a:noAutofit/>
          </a:bodyPr>
          <a:lstStyle/>
          <a:p>
            <a:r>
              <a:rPr lang="en-US" b="1" dirty="0" err="1" smtClean="0"/>
              <a:t>Başka</a:t>
            </a:r>
            <a:r>
              <a:rPr lang="en-US" b="1" dirty="0" smtClean="0"/>
              <a:t> </a:t>
            </a:r>
            <a:r>
              <a:rPr lang="en-US" b="1" dirty="0" err="1" smtClean="0"/>
              <a:t>bir</a:t>
            </a:r>
            <a:r>
              <a:rPr lang="en-US" b="1" dirty="0" smtClean="0"/>
              <a:t> </a:t>
            </a:r>
            <a:r>
              <a:rPr lang="en-US" b="1" dirty="0" err="1" smtClean="0"/>
              <a:t>ifade</a:t>
            </a:r>
            <a:r>
              <a:rPr lang="en-US" b="1" dirty="0" smtClean="0"/>
              <a:t> de </a:t>
            </a:r>
            <a:r>
              <a:rPr lang="en-US" b="1" dirty="0"/>
              <a:t>gen </a:t>
            </a:r>
            <a:r>
              <a:rPr lang="en-US" b="1" dirty="0" err="1" smtClean="0"/>
              <a:t>ekspresyonuna</a:t>
            </a:r>
            <a:r>
              <a:rPr lang="en-US" b="1" dirty="0"/>
              <a:t> </a:t>
            </a:r>
            <a:r>
              <a:rPr lang="en-US" b="1" dirty="0" smtClean="0"/>
              <a:t>(</a:t>
            </a:r>
            <a:r>
              <a:rPr lang="en-US" b="1" dirty="0" err="1" smtClean="0"/>
              <a:t>ifadesine</a:t>
            </a:r>
            <a:r>
              <a:rPr lang="en-US" b="1" dirty="0" smtClean="0"/>
              <a:t>) </a:t>
            </a:r>
            <a:r>
              <a:rPr lang="en-US" b="1" dirty="0" err="1" smtClean="0"/>
              <a:t>bağlı</a:t>
            </a:r>
            <a:r>
              <a:rPr lang="en-US" b="1" dirty="0" smtClean="0"/>
              <a:t> </a:t>
            </a:r>
            <a:r>
              <a:rPr lang="en-US" b="1" dirty="0" err="1"/>
              <a:t>kalıtsal</a:t>
            </a:r>
            <a:r>
              <a:rPr lang="en-US" b="1" dirty="0"/>
              <a:t> </a:t>
            </a:r>
            <a:r>
              <a:rPr lang="en-US" b="1" dirty="0" err="1"/>
              <a:t>bilgidir</a:t>
            </a:r>
            <a:endParaRPr lang="en-US" b="1" dirty="0"/>
          </a:p>
          <a:p>
            <a:endParaRPr lang="en-US" b="1" dirty="0" smtClean="0"/>
          </a:p>
          <a:p>
            <a:r>
              <a:rPr lang="en-US" b="1" dirty="0" smtClean="0"/>
              <a:t>Bu </a:t>
            </a:r>
            <a:r>
              <a:rPr lang="en-US" b="1" dirty="0" err="1"/>
              <a:t>tür</a:t>
            </a:r>
            <a:r>
              <a:rPr lang="en-US" b="1" dirty="0"/>
              <a:t> </a:t>
            </a:r>
            <a:r>
              <a:rPr lang="en-US" b="1" dirty="0" err="1"/>
              <a:t>değişiklikler</a:t>
            </a:r>
            <a:r>
              <a:rPr lang="en-US" b="1" dirty="0"/>
              <a:t> </a:t>
            </a:r>
            <a:r>
              <a:rPr lang="en-US" b="1" dirty="0" err="1"/>
              <a:t>üreten</a:t>
            </a:r>
            <a:r>
              <a:rPr lang="en-US" b="1" dirty="0"/>
              <a:t> </a:t>
            </a:r>
            <a:r>
              <a:rPr lang="en-US" b="1" dirty="0" err="1"/>
              <a:t>mekanizmalara</a:t>
            </a:r>
            <a:r>
              <a:rPr lang="en-US" b="1" dirty="0"/>
              <a:t> </a:t>
            </a:r>
            <a:r>
              <a:rPr lang="en-US" b="1" dirty="0" err="1"/>
              <a:t>örnekler</a:t>
            </a:r>
            <a:r>
              <a:rPr lang="en-US" b="1" dirty="0"/>
              <a:t> DNA</a:t>
            </a:r>
            <a:r>
              <a:rPr lang="en-US" b="1" u="sng" dirty="0"/>
              <a:t> </a:t>
            </a:r>
            <a:r>
              <a:rPr lang="en-US" b="1" dirty="0"/>
              <a:t>metilasyonu </a:t>
            </a:r>
            <a:r>
              <a:rPr lang="en-US" b="1" dirty="0" err="1"/>
              <a:t>ve</a:t>
            </a:r>
            <a:r>
              <a:rPr lang="en-US" b="1" dirty="0"/>
              <a:t> histon </a:t>
            </a:r>
            <a:r>
              <a:rPr lang="en-US" b="1" dirty="0" err="1"/>
              <a:t>modifikasyonu</a:t>
            </a:r>
            <a:r>
              <a:rPr lang="en-US" b="1" dirty="0"/>
              <a:t> </a:t>
            </a:r>
            <a:r>
              <a:rPr lang="en-US" b="1" dirty="0" err="1" smtClean="0"/>
              <a:t>gibidir</a:t>
            </a:r>
            <a:r>
              <a:rPr lang="en-US" b="1" dirty="0" smtClean="0"/>
              <a:t>..</a:t>
            </a:r>
          </a:p>
          <a:p>
            <a:endParaRPr lang="en-US" b="1" dirty="0"/>
          </a:p>
          <a:p>
            <a:r>
              <a:rPr lang="en-US" b="1" dirty="0" err="1" smtClean="0"/>
              <a:t>Bunlar</a:t>
            </a:r>
            <a:r>
              <a:rPr lang="en-US" b="1" dirty="0" smtClean="0"/>
              <a:t>, </a:t>
            </a:r>
            <a:r>
              <a:rPr lang="en-US" b="1" dirty="0"/>
              <a:t> </a:t>
            </a:r>
            <a:r>
              <a:rPr lang="en-US" b="1" dirty="0" smtClean="0"/>
              <a:t>DNA</a:t>
            </a:r>
            <a:r>
              <a:rPr lang="en-US" b="1" dirty="0"/>
              <a:t> </a:t>
            </a:r>
            <a:r>
              <a:rPr lang="en-US" b="1" dirty="0" err="1" smtClean="0"/>
              <a:t>dizisini</a:t>
            </a:r>
            <a:r>
              <a:rPr lang="en-US" b="1" dirty="0" smtClean="0"/>
              <a:t> </a:t>
            </a:r>
            <a:r>
              <a:rPr lang="en-US" b="1" dirty="0" err="1" smtClean="0"/>
              <a:t>değiştirmeden</a:t>
            </a:r>
            <a:r>
              <a:rPr lang="en-US" b="1" dirty="0" smtClean="0"/>
              <a:t> </a:t>
            </a:r>
            <a:r>
              <a:rPr lang="en-US" b="1" dirty="0" err="1"/>
              <a:t>genlerin</a:t>
            </a:r>
            <a:r>
              <a:rPr lang="en-US" b="1" dirty="0"/>
              <a:t> </a:t>
            </a:r>
            <a:r>
              <a:rPr lang="en-US" b="1" dirty="0" err="1"/>
              <a:t>nasıl</a:t>
            </a:r>
            <a:r>
              <a:rPr lang="en-US" b="1" dirty="0"/>
              <a:t> </a:t>
            </a:r>
            <a:r>
              <a:rPr lang="en-US" b="1" dirty="0" err="1" smtClean="0"/>
              <a:t>ifade</a:t>
            </a:r>
            <a:r>
              <a:rPr lang="en-US" b="1" dirty="0" smtClean="0"/>
              <a:t> </a:t>
            </a:r>
            <a:r>
              <a:rPr lang="en-US" b="1" dirty="0" err="1" smtClean="0"/>
              <a:t>edildiğini</a:t>
            </a:r>
            <a:r>
              <a:rPr lang="en-US" b="1" dirty="0" smtClean="0"/>
              <a:t> </a:t>
            </a:r>
            <a:r>
              <a:rPr lang="en-US" b="1" dirty="0" err="1"/>
              <a:t>değiştirir</a:t>
            </a:r>
            <a:r>
              <a:rPr lang="en-US" b="1" dirty="0" smtClean="0"/>
              <a:t>.</a:t>
            </a:r>
          </a:p>
          <a:p>
            <a:endParaRPr lang="en-US" b="1" dirty="0" smtClean="0"/>
          </a:p>
          <a:p>
            <a:r>
              <a:rPr lang="en-US" b="1" dirty="0" err="1" smtClean="0"/>
              <a:t>Epigenetik</a:t>
            </a:r>
            <a:r>
              <a:rPr lang="en-US" b="1" dirty="0" smtClean="0"/>
              <a:t> </a:t>
            </a:r>
            <a:r>
              <a:rPr lang="en-US" b="1" dirty="0" err="1" smtClean="0"/>
              <a:t>mekanizmalar</a:t>
            </a:r>
            <a:r>
              <a:rPr lang="en-US" b="1" dirty="0" smtClean="0"/>
              <a:t> </a:t>
            </a:r>
            <a:r>
              <a:rPr lang="en-US" b="1" dirty="0" err="1"/>
              <a:t>genlerin</a:t>
            </a:r>
            <a:r>
              <a:rPr lang="en-US" b="1" dirty="0"/>
              <a:t> </a:t>
            </a:r>
            <a:r>
              <a:rPr lang="en-US" b="1" dirty="0" err="1" smtClean="0"/>
              <a:t>sessizleşmesine</a:t>
            </a:r>
            <a:r>
              <a:rPr lang="en-US" b="1" dirty="0"/>
              <a:t> </a:t>
            </a:r>
            <a:r>
              <a:rPr lang="en-US" b="1" dirty="0" err="1" smtClean="0"/>
              <a:t>neden</a:t>
            </a:r>
            <a:r>
              <a:rPr lang="en-US" b="1" dirty="0" smtClean="0"/>
              <a:t> </a:t>
            </a:r>
            <a:r>
              <a:rPr lang="en-US" b="1" dirty="0" err="1"/>
              <a:t>olurlar</a:t>
            </a:r>
            <a:r>
              <a:rPr lang="en-US" b="1" dirty="0"/>
              <a:t>. Bu </a:t>
            </a:r>
            <a:r>
              <a:rPr lang="en-US" b="1" dirty="0" smtClean="0"/>
              <a:t>d</a:t>
            </a:r>
            <a:r>
              <a:rPr lang="en-US" b="1" dirty="0"/>
              <a:t>urum </a:t>
            </a:r>
            <a:r>
              <a:rPr lang="en-US" b="1" dirty="0" err="1" smtClean="0"/>
              <a:t>bir</a:t>
            </a:r>
            <a:r>
              <a:rPr lang="en-US" b="1" dirty="0" smtClean="0"/>
              <a:t> </a:t>
            </a:r>
            <a:r>
              <a:rPr lang="en-US" b="1" dirty="0" err="1"/>
              <a:t>mutasyon</a:t>
            </a:r>
            <a:r>
              <a:rPr lang="en-US" b="1" dirty="0"/>
              <a:t> </a:t>
            </a:r>
            <a:r>
              <a:rPr lang="en-US" b="1" dirty="0" err="1"/>
              <a:t>veya</a:t>
            </a:r>
            <a:r>
              <a:rPr lang="en-US" b="1" dirty="0"/>
              <a:t> </a:t>
            </a:r>
            <a:r>
              <a:rPr lang="en-US" b="1" dirty="0" err="1" smtClean="0"/>
              <a:t>delesyon</a:t>
            </a:r>
            <a:r>
              <a:rPr lang="en-US" b="1" dirty="0" smtClean="0"/>
              <a:t> </a:t>
            </a:r>
            <a:r>
              <a:rPr lang="en-US" b="1" dirty="0" err="1"/>
              <a:t>gibi</a:t>
            </a:r>
            <a:r>
              <a:rPr lang="en-US" b="1" dirty="0"/>
              <a:t> </a:t>
            </a:r>
            <a:r>
              <a:rPr lang="en-US" b="1" dirty="0" err="1" smtClean="0"/>
              <a:t>genetik</a:t>
            </a:r>
            <a:r>
              <a:rPr lang="en-US" b="1" dirty="0"/>
              <a:t> </a:t>
            </a:r>
            <a:r>
              <a:rPr lang="en-US" b="1" dirty="0" err="1" smtClean="0"/>
              <a:t>bir</a:t>
            </a:r>
            <a:r>
              <a:rPr lang="en-US" b="1" dirty="0" smtClean="0"/>
              <a:t> </a:t>
            </a:r>
            <a:r>
              <a:rPr lang="en-US" b="1" dirty="0" err="1"/>
              <a:t>mekanizmayla</a:t>
            </a:r>
            <a:r>
              <a:rPr lang="en-US" b="1" dirty="0"/>
              <a:t> </a:t>
            </a:r>
            <a:r>
              <a:rPr lang="en-US" b="1" dirty="0" err="1" smtClean="0"/>
              <a:t>özdeş</a:t>
            </a:r>
            <a:r>
              <a:rPr lang="en-US" b="1" dirty="0" smtClean="0"/>
              <a:t> </a:t>
            </a:r>
            <a:r>
              <a:rPr lang="en-US" b="1" dirty="0" err="1" smtClean="0"/>
              <a:t>görülebilir</a:t>
            </a:r>
            <a:r>
              <a:rPr lang="en-US" b="1" dirty="0" smtClean="0"/>
              <a:t>.</a:t>
            </a:r>
            <a:endParaRPr lang="en-US" b="1" dirty="0"/>
          </a:p>
          <a:p>
            <a:endParaRPr lang="en-US" b="1" dirty="0" smtClean="0"/>
          </a:p>
          <a:p>
            <a:r>
              <a:rPr lang="en-US" b="1" dirty="0"/>
              <a:t> </a:t>
            </a:r>
            <a:r>
              <a:rPr lang="en-US" b="1" dirty="0" smtClean="0"/>
              <a:t>Gen </a:t>
            </a:r>
            <a:r>
              <a:rPr lang="en-US" b="1" dirty="0" err="1" smtClean="0"/>
              <a:t>ifadesinin</a:t>
            </a:r>
            <a:r>
              <a:rPr lang="en-US" b="1" dirty="0" smtClean="0"/>
              <a:t> </a:t>
            </a:r>
            <a:r>
              <a:rPr lang="en-US" b="1" dirty="0" err="1" smtClean="0"/>
              <a:t>sessizleşmesi</a:t>
            </a:r>
            <a:r>
              <a:rPr lang="en-US" b="1" dirty="0" smtClean="0"/>
              <a:t> , </a:t>
            </a:r>
            <a:r>
              <a:rPr lang="en-US" b="1" dirty="0" err="1"/>
              <a:t>DNA'nın</a:t>
            </a:r>
            <a:r>
              <a:rPr lang="en-US" b="1" dirty="0"/>
              <a:t> susturucu </a:t>
            </a:r>
            <a:r>
              <a:rPr lang="en-US" b="1" dirty="0" err="1"/>
              <a:t>bölgelerine</a:t>
            </a:r>
            <a:r>
              <a:rPr lang="en-US" b="1" dirty="0"/>
              <a:t> </a:t>
            </a:r>
            <a:r>
              <a:rPr lang="en-US" b="1" dirty="0" err="1"/>
              <a:t>tutturulan</a:t>
            </a:r>
            <a:r>
              <a:rPr lang="en-US" b="1" dirty="0"/>
              <a:t> </a:t>
            </a:r>
            <a:r>
              <a:rPr lang="en-US" b="1" dirty="0" err="1"/>
              <a:t>baskılayıcı</a:t>
            </a:r>
            <a:r>
              <a:rPr lang="en-US" b="1" dirty="0"/>
              <a:t> </a:t>
            </a:r>
            <a:r>
              <a:rPr lang="en-US" b="1" dirty="0" err="1" smtClean="0"/>
              <a:t>proteinler</a:t>
            </a:r>
            <a:r>
              <a:rPr lang="en-US" b="1" dirty="0" smtClean="0"/>
              <a:t> </a:t>
            </a:r>
            <a:r>
              <a:rPr lang="en-US" b="1" dirty="0" err="1"/>
              <a:t>ile</a:t>
            </a:r>
            <a:r>
              <a:rPr lang="en-US" b="1" dirty="0"/>
              <a:t> </a:t>
            </a:r>
            <a:r>
              <a:rPr lang="en-US" b="1" dirty="0" err="1"/>
              <a:t>kontrol</a:t>
            </a:r>
            <a:r>
              <a:rPr lang="en-US" b="1" dirty="0"/>
              <a:t> </a:t>
            </a:r>
            <a:r>
              <a:rPr lang="en-US" b="1" dirty="0" err="1"/>
              <a:t>edilebilir</a:t>
            </a:r>
            <a:r>
              <a:rPr lang="en-US" b="1" dirty="0"/>
              <a:t>. </a:t>
            </a:r>
            <a:endParaRPr lang="en-US" b="1" dirty="0" smtClean="0"/>
          </a:p>
          <a:p>
            <a:pPr marL="11430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54612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197" y="911224"/>
            <a:ext cx="11461123" cy="5309271"/>
          </a:xfrm>
        </p:spPr>
        <p:txBody>
          <a:bodyPr>
            <a:normAutofit/>
          </a:bodyPr>
          <a:lstStyle/>
          <a:p>
            <a:pPr algn="just"/>
            <a:r>
              <a:rPr lang="en-US" sz="3200" b="1" dirty="0"/>
              <a:t>Pluripotent </a:t>
            </a:r>
            <a:r>
              <a:rPr lang="en-US" sz="3200" b="1" dirty="0" err="1"/>
              <a:t>kök</a:t>
            </a:r>
            <a:r>
              <a:rPr lang="en-US" sz="3200" b="1" dirty="0"/>
              <a:t> </a:t>
            </a:r>
            <a:r>
              <a:rPr lang="en-US" sz="3200" b="1" dirty="0" err="1"/>
              <a:t>hücrelerler</a:t>
            </a:r>
            <a:r>
              <a:rPr lang="en-US" sz="3200" b="1" dirty="0"/>
              <a:t> </a:t>
            </a:r>
            <a:r>
              <a:rPr lang="en-US" sz="3200" b="1" dirty="0" err="1"/>
              <a:t>ve</a:t>
            </a:r>
            <a:r>
              <a:rPr lang="en-US" sz="3200" b="1" dirty="0"/>
              <a:t> primordial germ </a:t>
            </a:r>
            <a:r>
              <a:rPr lang="en-US" sz="3200" b="1" dirty="0" err="1"/>
              <a:t>hücreleri</a:t>
            </a:r>
            <a:r>
              <a:rPr lang="en-US" sz="3200" b="1" dirty="0"/>
              <a:t> de </a:t>
            </a:r>
            <a:r>
              <a:rPr lang="en-US" sz="3200" b="1" dirty="0" err="1"/>
              <a:t>dahil</a:t>
            </a:r>
            <a:r>
              <a:rPr lang="en-US" sz="3200" b="1" dirty="0"/>
              <a:t> </a:t>
            </a:r>
            <a:r>
              <a:rPr lang="en-US" sz="3200" b="1" dirty="0" err="1"/>
              <a:t>olmak</a:t>
            </a:r>
            <a:r>
              <a:rPr lang="en-US" sz="3200" b="1" dirty="0"/>
              <a:t> </a:t>
            </a:r>
            <a:r>
              <a:rPr lang="en-US" sz="3200" b="1" dirty="0" err="1"/>
              <a:t>üzere</a:t>
            </a:r>
            <a:r>
              <a:rPr lang="en-US" sz="3200" b="1" dirty="0"/>
              <a:t> </a:t>
            </a:r>
            <a:r>
              <a:rPr lang="en-US" sz="3200" b="1" dirty="0" err="1"/>
              <a:t>memeli</a:t>
            </a:r>
            <a:r>
              <a:rPr lang="en-US" sz="3200" b="1" dirty="0"/>
              <a:t> </a:t>
            </a:r>
            <a:r>
              <a:rPr lang="en-US" sz="3200" b="1" dirty="0" err="1"/>
              <a:t>embryosundaki</a:t>
            </a:r>
            <a:r>
              <a:rPr lang="en-US" sz="3200" b="1" dirty="0"/>
              <a:t> </a:t>
            </a:r>
            <a:r>
              <a:rPr lang="en-US" sz="3200" b="1" dirty="0" err="1"/>
              <a:t>hücreler</a:t>
            </a:r>
            <a:r>
              <a:rPr lang="en-US" sz="3200" b="1" dirty="0"/>
              <a:t> </a:t>
            </a:r>
            <a:r>
              <a:rPr lang="en-US" sz="3200" b="1" dirty="0" err="1"/>
              <a:t>epigenetik</a:t>
            </a:r>
            <a:r>
              <a:rPr lang="en-US" sz="3200" b="1" dirty="0"/>
              <a:t> </a:t>
            </a:r>
            <a:r>
              <a:rPr lang="en-US" sz="3200" b="1" dirty="0" err="1"/>
              <a:t>olarak</a:t>
            </a:r>
            <a:r>
              <a:rPr lang="en-US" sz="3200" b="1" dirty="0"/>
              <a:t> </a:t>
            </a:r>
            <a:r>
              <a:rPr lang="en-US" sz="3200" b="1" dirty="0" err="1"/>
              <a:t>dinamik</a:t>
            </a:r>
            <a:r>
              <a:rPr lang="en-US" sz="3200" b="1" dirty="0"/>
              <a:t> </a:t>
            </a:r>
            <a:r>
              <a:rPr lang="en-US" sz="3200" b="1" dirty="0" err="1"/>
              <a:t>ve</a:t>
            </a:r>
            <a:r>
              <a:rPr lang="en-US" sz="3200" b="1" dirty="0"/>
              <a:t> </a:t>
            </a:r>
            <a:r>
              <a:rPr lang="en-US" sz="3200" b="1" dirty="0" err="1"/>
              <a:t>heterojendir</a:t>
            </a:r>
            <a:r>
              <a:rPr lang="en-US" sz="3200" b="1" dirty="0"/>
              <a:t>. </a:t>
            </a:r>
          </a:p>
          <a:p>
            <a:pPr algn="just"/>
            <a:endParaRPr lang="en-US" sz="3200" b="1" dirty="0"/>
          </a:p>
          <a:p>
            <a:pPr algn="just"/>
            <a:r>
              <a:rPr lang="en-US" sz="3200" b="1" dirty="0" err="1"/>
              <a:t>Gelişmenin</a:t>
            </a:r>
            <a:r>
              <a:rPr lang="en-US" sz="3200" b="1" dirty="0"/>
              <a:t> </a:t>
            </a:r>
            <a:r>
              <a:rPr lang="en-US" sz="3200" b="1" dirty="0" err="1"/>
              <a:t>erken</a:t>
            </a:r>
            <a:r>
              <a:rPr lang="en-US" sz="3200" b="1" dirty="0"/>
              <a:t> </a:t>
            </a:r>
            <a:r>
              <a:rPr lang="en-US" sz="3200" b="1" dirty="0" err="1"/>
              <a:t>dönemlerinde</a:t>
            </a:r>
            <a:r>
              <a:rPr lang="en-US" sz="3200" b="1" dirty="0"/>
              <a:t> </a:t>
            </a:r>
            <a:r>
              <a:rPr lang="en-US" sz="3200" b="1" dirty="0" err="1"/>
              <a:t>bu</a:t>
            </a:r>
            <a:r>
              <a:rPr lang="en-US" sz="3200" b="1" dirty="0"/>
              <a:t> </a:t>
            </a:r>
            <a:r>
              <a:rPr lang="en-US" sz="3200" b="1" dirty="0" err="1"/>
              <a:t>epigenetik</a:t>
            </a:r>
            <a:r>
              <a:rPr lang="en-US" sz="3200" b="1" dirty="0"/>
              <a:t> </a:t>
            </a:r>
            <a:r>
              <a:rPr lang="en-US" sz="3200" b="1" dirty="0" err="1"/>
              <a:t>durumdaki</a:t>
            </a:r>
            <a:r>
              <a:rPr lang="en-US" sz="3200" b="1" dirty="0"/>
              <a:t> </a:t>
            </a:r>
            <a:r>
              <a:rPr lang="en-US" sz="3200" b="1" dirty="0" err="1"/>
              <a:t>bu</a:t>
            </a:r>
            <a:r>
              <a:rPr lang="en-US" sz="3200" b="1" dirty="0"/>
              <a:t> </a:t>
            </a:r>
            <a:r>
              <a:rPr lang="en-US" sz="3200" b="1" dirty="0" err="1"/>
              <a:t>heterojenlik</a:t>
            </a:r>
            <a:r>
              <a:rPr lang="en-US" sz="3200" b="1" dirty="0"/>
              <a:t> </a:t>
            </a:r>
            <a:r>
              <a:rPr lang="en-US" sz="3200" b="1" dirty="0" err="1"/>
              <a:t>hücre</a:t>
            </a:r>
            <a:r>
              <a:rPr lang="en-US" sz="3200" b="1" dirty="0"/>
              <a:t> </a:t>
            </a:r>
            <a:r>
              <a:rPr lang="en-US" sz="3200" b="1" dirty="0" err="1"/>
              <a:t>farklılaşmasını</a:t>
            </a:r>
            <a:r>
              <a:rPr lang="en-US" sz="3200" b="1" dirty="0"/>
              <a:t> </a:t>
            </a:r>
            <a:r>
              <a:rPr lang="en-US" sz="3200" b="1" dirty="0" err="1"/>
              <a:t>tayin</a:t>
            </a:r>
            <a:r>
              <a:rPr lang="en-US" sz="3200" b="1" dirty="0"/>
              <a:t> </a:t>
            </a:r>
            <a:r>
              <a:rPr lang="en-US" sz="3200" b="1" dirty="0" err="1"/>
              <a:t>eden</a:t>
            </a:r>
            <a:r>
              <a:rPr lang="en-US" sz="3200" b="1" dirty="0"/>
              <a:t> </a:t>
            </a:r>
            <a:r>
              <a:rPr lang="en-US" sz="3200" b="1" dirty="0" err="1"/>
              <a:t>transkripsiyon</a:t>
            </a:r>
            <a:r>
              <a:rPr lang="en-US" sz="3200" b="1" dirty="0"/>
              <a:t> </a:t>
            </a:r>
            <a:r>
              <a:rPr lang="en-US" sz="3200" b="1" dirty="0" err="1"/>
              <a:t>faktörlerinin</a:t>
            </a:r>
            <a:r>
              <a:rPr lang="en-US" sz="3200" b="1" dirty="0"/>
              <a:t> </a:t>
            </a:r>
            <a:r>
              <a:rPr lang="en-US" sz="3200" b="1" dirty="0" err="1"/>
              <a:t>ifadesi</a:t>
            </a:r>
            <a:r>
              <a:rPr lang="en-US" sz="3200" b="1" dirty="0"/>
              <a:t> </a:t>
            </a:r>
            <a:r>
              <a:rPr lang="en-US" sz="3200" b="1" dirty="0" err="1"/>
              <a:t>ile</a:t>
            </a:r>
            <a:r>
              <a:rPr lang="en-US" sz="3200" b="1" dirty="0"/>
              <a:t> </a:t>
            </a:r>
            <a:r>
              <a:rPr lang="en-US" sz="3200" b="1" dirty="0" err="1"/>
              <a:t>ilişki</a:t>
            </a:r>
            <a:r>
              <a:rPr lang="en-US" sz="3200" b="1" dirty="0"/>
              <a:t> </a:t>
            </a:r>
            <a:r>
              <a:rPr lang="en-US" sz="3200" b="1" dirty="0" err="1"/>
              <a:t>içindedir</a:t>
            </a:r>
            <a:r>
              <a:rPr lang="en-US" sz="3200" b="1" dirty="0"/>
              <a:t> </a:t>
            </a:r>
            <a:r>
              <a:rPr lang="en-US" sz="3200" b="1" dirty="0" err="1"/>
              <a:t>ve</a:t>
            </a:r>
            <a:r>
              <a:rPr lang="en-US" sz="3200" b="1" dirty="0"/>
              <a:t> </a:t>
            </a:r>
            <a:r>
              <a:rPr lang="en-US" sz="3200" b="1" dirty="0" err="1"/>
              <a:t>sonuçta</a:t>
            </a:r>
            <a:r>
              <a:rPr lang="en-US" sz="3200" b="1" dirty="0"/>
              <a:t> </a:t>
            </a:r>
            <a:r>
              <a:rPr lang="en-US" sz="3200" b="1" dirty="0" err="1"/>
              <a:t>aralarında</a:t>
            </a:r>
            <a:r>
              <a:rPr lang="en-US" sz="3200" b="1" dirty="0"/>
              <a:t> </a:t>
            </a:r>
            <a:r>
              <a:rPr lang="en-US" sz="3200" b="1" dirty="0" err="1"/>
              <a:t>çok</a:t>
            </a:r>
            <a:r>
              <a:rPr lang="en-US" sz="3200" b="1" dirty="0"/>
              <a:t> </a:t>
            </a:r>
            <a:r>
              <a:rPr lang="en-US" sz="3200" b="1" dirty="0" err="1"/>
              <a:t>yakın</a:t>
            </a:r>
            <a:r>
              <a:rPr lang="en-US" sz="3200" b="1" dirty="0"/>
              <a:t> </a:t>
            </a:r>
            <a:r>
              <a:rPr lang="en-US" sz="3200" b="1" dirty="0" err="1"/>
              <a:t>bir</a:t>
            </a:r>
            <a:r>
              <a:rPr lang="en-US" sz="3200" b="1" dirty="0"/>
              <a:t> </a:t>
            </a:r>
            <a:r>
              <a:rPr lang="en-US" sz="3200" b="1" dirty="0" err="1"/>
              <a:t>çapraz</a:t>
            </a:r>
            <a:r>
              <a:rPr lang="en-US" sz="3200" b="1" dirty="0"/>
              <a:t> </a:t>
            </a:r>
            <a:r>
              <a:rPr lang="en-US" sz="3200" b="1" dirty="0" err="1"/>
              <a:t>iletişim</a:t>
            </a:r>
            <a:r>
              <a:rPr lang="en-US" sz="3200" b="1" dirty="0"/>
              <a:t> </a:t>
            </a:r>
            <a:r>
              <a:rPr lang="en-US" sz="3200" b="1" dirty="0" err="1"/>
              <a:t>söz</a:t>
            </a:r>
            <a:r>
              <a:rPr lang="en-US" sz="3200" b="1" dirty="0"/>
              <a:t> </a:t>
            </a:r>
            <a:r>
              <a:rPr lang="en-US" sz="3200" b="1" dirty="0" err="1"/>
              <a:t>konusudur</a:t>
            </a:r>
            <a:r>
              <a:rPr lang="en-US" sz="32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94622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985" y="1374864"/>
            <a:ext cx="11242183" cy="4351338"/>
          </a:xfrm>
        </p:spPr>
        <p:txBody>
          <a:bodyPr>
            <a:normAutofit/>
          </a:bodyPr>
          <a:lstStyle/>
          <a:p>
            <a:pPr algn="just"/>
            <a:r>
              <a:rPr lang="en-US" sz="3200" b="1" dirty="0" err="1"/>
              <a:t>Yapılan</a:t>
            </a:r>
            <a:r>
              <a:rPr lang="en-US" sz="3200" b="1" dirty="0"/>
              <a:t> </a:t>
            </a:r>
            <a:r>
              <a:rPr lang="en-US" sz="3200" b="1" dirty="0" err="1"/>
              <a:t>çalışmalarda</a:t>
            </a:r>
            <a:r>
              <a:rPr lang="en-US" sz="3200" b="1" dirty="0"/>
              <a:t> </a:t>
            </a:r>
            <a:r>
              <a:rPr lang="en-US" sz="3200" b="1" dirty="0" err="1"/>
              <a:t>bivalan</a:t>
            </a:r>
            <a:r>
              <a:rPr lang="en-US" sz="3200" b="1" dirty="0"/>
              <a:t> </a:t>
            </a:r>
            <a:r>
              <a:rPr lang="en-US" sz="3200" b="1" dirty="0" err="1"/>
              <a:t>kromatin</a:t>
            </a:r>
            <a:r>
              <a:rPr lang="en-US" sz="3200" b="1" dirty="0"/>
              <a:t> </a:t>
            </a:r>
            <a:r>
              <a:rPr lang="en-US" sz="3200" b="1" dirty="0" err="1"/>
              <a:t>yapısı</a:t>
            </a:r>
            <a:r>
              <a:rPr lang="en-US" sz="3200" b="1" dirty="0"/>
              <a:t> </a:t>
            </a:r>
            <a:r>
              <a:rPr lang="en-US" sz="3200" b="1" dirty="0" err="1"/>
              <a:t>embryonik</a:t>
            </a:r>
            <a:r>
              <a:rPr lang="en-US" sz="3200" b="1" dirty="0"/>
              <a:t> </a:t>
            </a:r>
            <a:r>
              <a:rPr lang="en-US" sz="3200" b="1" dirty="0" err="1"/>
              <a:t>kök</a:t>
            </a:r>
            <a:r>
              <a:rPr lang="en-US" sz="3200" b="1" dirty="0"/>
              <a:t> </a:t>
            </a:r>
            <a:r>
              <a:rPr lang="en-US" sz="3200" b="1" dirty="0" err="1"/>
              <a:t>hücrede</a:t>
            </a:r>
            <a:r>
              <a:rPr lang="en-US" sz="3200" b="1" dirty="0"/>
              <a:t> </a:t>
            </a:r>
            <a:r>
              <a:rPr lang="en-US" sz="3200" b="1" dirty="0" err="1"/>
              <a:t>önemli</a:t>
            </a:r>
            <a:r>
              <a:rPr lang="en-US" sz="3200" b="1" dirty="0"/>
              <a:t> </a:t>
            </a:r>
            <a:r>
              <a:rPr lang="en-US" sz="3200" b="1" dirty="0" err="1"/>
              <a:t>gelişim</a:t>
            </a:r>
            <a:r>
              <a:rPr lang="en-US" sz="3200" b="1" dirty="0"/>
              <a:t> </a:t>
            </a:r>
            <a:r>
              <a:rPr lang="en-US" sz="3200" b="1" dirty="0" err="1"/>
              <a:t>genlerini</a:t>
            </a:r>
            <a:r>
              <a:rPr lang="en-US" sz="3200" b="1" dirty="0"/>
              <a:t> </a:t>
            </a:r>
            <a:r>
              <a:rPr lang="en-US" sz="3200" b="1" dirty="0" err="1"/>
              <a:t>işaret</a:t>
            </a:r>
            <a:r>
              <a:rPr lang="en-US" sz="3200" b="1" dirty="0"/>
              <a:t> </a:t>
            </a:r>
            <a:r>
              <a:rPr lang="en-US" sz="3200" b="1" dirty="0" err="1"/>
              <a:t>etmektedir</a:t>
            </a:r>
            <a:r>
              <a:rPr lang="en-US" sz="3200" b="1" dirty="0"/>
              <a:t>.</a:t>
            </a:r>
          </a:p>
          <a:p>
            <a:pPr algn="just"/>
            <a:endParaRPr lang="en-US" sz="3200" b="1" dirty="0"/>
          </a:p>
          <a:p>
            <a:pPr algn="just"/>
            <a:r>
              <a:rPr lang="en-US" sz="3200" b="1" dirty="0" err="1"/>
              <a:t>Histon</a:t>
            </a:r>
            <a:r>
              <a:rPr lang="en-US" sz="3200" b="1" dirty="0"/>
              <a:t> </a:t>
            </a:r>
            <a:r>
              <a:rPr lang="en-US" sz="3200" b="1" dirty="0" err="1"/>
              <a:t>modifikasyonları</a:t>
            </a:r>
            <a:r>
              <a:rPr lang="en-US" sz="3200" b="1" dirty="0"/>
              <a:t> </a:t>
            </a:r>
            <a:r>
              <a:rPr lang="en-US" sz="3200" b="1" dirty="0" err="1"/>
              <a:t>ile</a:t>
            </a:r>
            <a:r>
              <a:rPr lang="en-US" sz="3200" b="1" dirty="0"/>
              <a:t>, Sox1, Nkx2-2, Msx1, Irx3, and Pax3 </a:t>
            </a:r>
            <a:r>
              <a:rPr lang="en-US" sz="3200" b="1" dirty="0" err="1"/>
              <a:t>gibi</a:t>
            </a:r>
            <a:r>
              <a:rPr lang="en-US" sz="3200" b="1" dirty="0"/>
              <a:t> </a:t>
            </a:r>
            <a:r>
              <a:rPr lang="en-US" sz="3200" b="1" dirty="0" err="1"/>
              <a:t>bir</a:t>
            </a:r>
            <a:r>
              <a:rPr lang="en-US" sz="3200" b="1" dirty="0"/>
              <a:t> </a:t>
            </a:r>
            <a:r>
              <a:rPr lang="en-US" sz="3200" b="1" dirty="0" err="1"/>
              <a:t>çok</a:t>
            </a:r>
            <a:r>
              <a:rPr lang="en-US" sz="3200" b="1" dirty="0"/>
              <a:t> </a:t>
            </a:r>
            <a:r>
              <a:rPr lang="en-US" sz="3200" b="1" dirty="0" err="1"/>
              <a:t>hücre</a:t>
            </a:r>
            <a:r>
              <a:rPr lang="en-US" sz="3200" b="1" dirty="0"/>
              <a:t> </a:t>
            </a:r>
            <a:r>
              <a:rPr lang="en-US" sz="3200" b="1" dirty="0" err="1"/>
              <a:t>farklılaşması</a:t>
            </a:r>
            <a:r>
              <a:rPr lang="en-US" sz="3200" b="1" dirty="0"/>
              <a:t> </a:t>
            </a:r>
            <a:r>
              <a:rPr lang="en-US" sz="3200" b="1" dirty="0" err="1"/>
              <a:t>kontrol</a:t>
            </a:r>
            <a:r>
              <a:rPr lang="en-US" sz="3200" b="1" dirty="0"/>
              <a:t> </a:t>
            </a:r>
            <a:r>
              <a:rPr lang="en-US" sz="3200" b="1" dirty="0" err="1"/>
              <a:t>geni</a:t>
            </a:r>
            <a:r>
              <a:rPr lang="en-US" sz="3200" b="1" dirty="0"/>
              <a:t> </a:t>
            </a:r>
            <a:r>
              <a:rPr lang="en-US" sz="3200" b="1" dirty="0" err="1"/>
              <a:t>epigenetik</a:t>
            </a:r>
            <a:r>
              <a:rPr lang="en-US" sz="3200" b="1" dirty="0"/>
              <a:t> </a:t>
            </a:r>
            <a:r>
              <a:rPr lang="en-US" sz="3200" b="1" dirty="0" err="1"/>
              <a:t>olarak</a:t>
            </a:r>
            <a:r>
              <a:rPr lang="en-US" sz="3200" b="1" dirty="0"/>
              <a:t> </a:t>
            </a:r>
            <a:r>
              <a:rPr lang="en-US" sz="3200" b="1" dirty="0" err="1"/>
              <a:t>modifiye</a:t>
            </a:r>
            <a:r>
              <a:rPr lang="en-US" sz="3200" b="1" dirty="0"/>
              <a:t> </a:t>
            </a:r>
            <a:r>
              <a:rPr lang="en-US" sz="3200" b="1" dirty="0" err="1"/>
              <a:t>edilir</a:t>
            </a:r>
            <a:r>
              <a:rPr lang="en-US" sz="3200" b="1" dirty="0"/>
              <a:t>  </a:t>
            </a:r>
            <a:r>
              <a:rPr lang="en-US" sz="3200" b="1" dirty="0" err="1"/>
              <a:t>ve</a:t>
            </a:r>
            <a:r>
              <a:rPr lang="en-US" sz="3200" b="1" dirty="0"/>
              <a:t> </a:t>
            </a:r>
            <a:r>
              <a:rPr lang="en-US" sz="3200" b="1" dirty="0" err="1"/>
              <a:t>böylece</a:t>
            </a:r>
            <a:r>
              <a:rPr lang="en-US" sz="3200" b="1" dirty="0"/>
              <a:t> </a:t>
            </a:r>
            <a:r>
              <a:rPr lang="en-US" sz="3200" b="1" dirty="0" err="1"/>
              <a:t>indüksiyon</a:t>
            </a:r>
            <a:r>
              <a:rPr lang="en-US" sz="3200" b="1" dirty="0"/>
              <a:t> </a:t>
            </a:r>
            <a:r>
              <a:rPr lang="en-US" sz="3200" b="1" dirty="0" err="1"/>
              <a:t>veya</a:t>
            </a:r>
            <a:r>
              <a:rPr lang="en-US" sz="3200" b="1" dirty="0"/>
              <a:t> </a:t>
            </a:r>
            <a:r>
              <a:rPr lang="en-US" sz="3200" b="1" dirty="0" err="1"/>
              <a:t>farklılaşma</a:t>
            </a:r>
            <a:r>
              <a:rPr lang="en-US" sz="3200" b="1" dirty="0"/>
              <a:t> </a:t>
            </a:r>
            <a:r>
              <a:rPr lang="en-US" sz="3200" b="1" dirty="0" err="1"/>
              <a:t>için</a:t>
            </a:r>
            <a:r>
              <a:rPr lang="en-US" sz="3200" b="1" dirty="0"/>
              <a:t> </a:t>
            </a:r>
            <a:r>
              <a:rPr lang="en-US" sz="3200" b="1" dirty="0" err="1"/>
              <a:t>aktive</a:t>
            </a:r>
            <a:r>
              <a:rPr lang="en-US" sz="3200" b="1" dirty="0"/>
              <a:t> </a:t>
            </a:r>
            <a:r>
              <a:rPr lang="en-US" sz="3200" b="1" dirty="0" err="1"/>
              <a:t>edilirler</a:t>
            </a:r>
            <a:r>
              <a:rPr lang="en-US" sz="3200" b="1" dirty="0"/>
              <a:t>.</a:t>
            </a:r>
          </a:p>
          <a:p>
            <a:pPr algn="just"/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40307143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802" y="627890"/>
            <a:ext cx="11512639" cy="5708516"/>
          </a:xfrm>
        </p:spPr>
        <p:txBody>
          <a:bodyPr>
            <a:normAutofit/>
          </a:bodyPr>
          <a:lstStyle/>
          <a:p>
            <a:r>
              <a:rPr lang="en-US" sz="3200" b="1" dirty="0" err="1"/>
              <a:t>Otoimmun</a:t>
            </a:r>
            <a:r>
              <a:rPr lang="en-US" sz="3200" b="1" dirty="0"/>
              <a:t> </a:t>
            </a:r>
            <a:r>
              <a:rPr lang="en-US" sz="3200" b="1" dirty="0" err="1"/>
              <a:t>hastalıklar</a:t>
            </a:r>
            <a:r>
              <a:rPr lang="en-US" sz="3200" b="1" dirty="0"/>
              <a:t>, </a:t>
            </a:r>
            <a:r>
              <a:rPr lang="en-US" sz="3200" b="1" dirty="0" err="1"/>
              <a:t>bağışıklık</a:t>
            </a:r>
            <a:r>
              <a:rPr lang="en-US" sz="3200" b="1" dirty="0"/>
              <a:t> </a:t>
            </a:r>
            <a:r>
              <a:rPr lang="en-US" sz="3200" b="1" dirty="0" err="1" smtClean="0"/>
              <a:t>sisteminde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oluşan</a:t>
            </a:r>
            <a:r>
              <a:rPr lang="en-US" sz="3200" b="1" dirty="0" smtClean="0"/>
              <a:t> </a:t>
            </a:r>
            <a:r>
              <a:rPr lang="en-US" sz="3200" b="1" dirty="0" err="1"/>
              <a:t>aşırı</a:t>
            </a:r>
            <a:r>
              <a:rPr lang="en-US" sz="3200" b="1" dirty="0"/>
              <a:t> </a:t>
            </a:r>
            <a:r>
              <a:rPr lang="en-US" sz="3200" b="1" dirty="0" err="1" smtClean="0"/>
              <a:t>duyarlılık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sonucunda</a:t>
            </a:r>
            <a:r>
              <a:rPr lang="en-US" sz="3200" b="1" dirty="0" smtClean="0"/>
              <a:t> </a:t>
            </a:r>
            <a:r>
              <a:rPr lang="en-US" sz="3200" b="1" dirty="0" err="1"/>
              <a:t>vücudun</a:t>
            </a:r>
            <a:r>
              <a:rPr lang="en-US" sz="3200" b="1" dirty="0"/>
              <a:t> </a:t>
            </a:r>
            <a:r>
              <a:rPr lang="en-US" sz="3200" b="1" dirty="0" err="1"/>
              <a:t>kendi</a:t>
            </a:r>
            <a:r>
              <a:rPr lang="en-US" sz="3200" b="1" dirty="0"/>
              <a:t> </a:t>
            </a:r>
            <a:r>
              <a:rPr lang="en-US" sz="3200" b="1" dirty="0" err="1"/>
              <a:t>dokularına</a:t>
            </a:r>
            <a:r>
              <a:rPr lang="en-US" sz="3200" b="1" dirty="0"/>
              <a:t> </a:t>
            </a:r>
            <a:r>
              <a:rPr lang="en-US" sz="3200" b="1" dirty="0" err="1"/>
              <a:t>saldırması</a:t>
            </a:r>
            <a:r>
              <a:rPr lang="en-US" sz="3200" b="1" dirty="0"/>
              <a:t> </a:t>
            </a:r>
            <a:r>
              <a:rPr lang="en-US" sz="3200" b="1" dirty="0" err="1"/>
              <a:t>ile</a:t>
            </a:r>
            <a:r>
              <a:rPr lang="en-US" sz="3200" b="1" dirty="0"/>
              <a:t> </a:t>
            </a:r>
            <a:r>
              <a:rPr lang="en-US" sz="3200" b="1" dirty="0" err="1" smtClean="0"/>
              <a:t>orluşan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hastalıklardır</a:t>
            </a:r>
            <a:r>
              <a:rPr lang="en-US" sz="3200" b="1" dirty="0" smtClean="0"/>
              <a:t>.. </a:t>
            </a:r>
          </a:p>
          <a:p>
            <a:r>
              <a:rPr lang="en-US" sz="3200" b="1" dirty="0"/>
              <a:t> </a:t>
            </a:r>
            <a:r>
              <a:rPr lang="en-US" sz="3200" b="1" u="sng" dirty="0" err="1"/>
              <a:t>Otoimmun</a:t>
            </a:r>
            <a:r>
              <a:rPr lang="en-US" sz="3200" b="1" u="sng" dirty="0"/>
              <a:t> </a:t>
            </a:r>
            <a:r>
              <a:rPr lang="en-US" sz="3200" b="1" u="sng" dirty="0" err="1" smtClean="0"/>
              <a:t>hastalıklara</a:t>
            </a:r>
            <a:r>
              <a:rPr lang="en-US" sz="3200" b="1" u="sng" dirty="0" smtClean="0"/>
              <a:t> </a:t>
            </a:r>
            <a:r>
              <a:rPr lang="en-US" sz="3200" b="1" u="sng" dirty="0" err="1" smtClean="0"/>
              <a:t>örnekler</a:t>
            </a:r>
            <a:r>
              <a:rPr lang="en-US" sz="3200" b="1" u="sng" dirty="0" smtClean="0"/>
              <a:t>;</a:t>
            </a:r>
          </a:p>
          <a:p>
            <a:r>
              <a:rPr lang="en-US" sz="3200" b="1" u="sng" dirty="0" smtClean="0"/>
              <a:t>multiple</a:t>
            </a:r>
            <a:r>
              <a:rPr lang="en-US" sz="3200" b="1" u="sng" dirty="0"/>
              <a:t>-</a:t>
            </a:r>
            <a:r>
              <a:rPr lang="en-US" sz="3200" b="1" u="sng" dirty="0" err="1"/>
              <a:t>skleroz</a:t>
            </a:r>
            <a:endParaRPr lang="en-US" sz="3200" b="1" u="sng" dirty="0" smtClean="0"/>
          </a:p>
          <a:p>
            <a:r>
              <a:rPr lang="en-US" sz="3200" b="1" u="sng" dirty="0" err="1" smtClean="0"/>
              <a:t>romatoid</a:t>
            </a:r>
            <a:r>
              <a:rPr lang="en-US" sz="3200" b="1" u="sng" dirty="0" smtClean="0"/>
              <a:t> </a:t>
            </a:r>
            <a:r>
              <a:rPr lang="en-US" sz="3200" b="1" u="sng" dirty="0" err="1"/>
              <a:t>artrit</a:t>
            </a:r>
            <a:r>
              <a:rPr lang="en-US" sz="3200" b="1" u="sng" dirty="0"/>
              <a:t>, </a:t>
            </a:r>
            <a:endParaRPr lang="en-US" sz="3200" b="1" u="sng" dirty="0" smtClean="0"/>
          </a:p>
          <a:p>
            <a:r>
              <a:rPr lang="en-US" sz="3200" b="1" u="sng" dirty="0" smtClean="0"/>
              <a:t>tip </a:t>
            </a:r>
            <a:r>
              <a:rPr lang="en-US" sz="3200" b="1" u="sng" dirty="0"/>
              <a:t>1 </a:t>
            </a:r>
            <a:r>
              <a:rPr lang="en-US" sz="3200" b="1" u="sng" dirty="0" err="1"/>
              <a:t>diyabet</a:t>
            </a:r>
            <a:r>
              <a:rPr lang="en-US" sz="3200" b="1" u="sng" dirty="0" smtClean="0"/>
              <a:t>,</a:t>
            </a:r>
          </a:p>
          <a:p>
            <a:r>
              <a:rPr lang="en-US" sz="3200" b="1" u="sng" dirty="0" smtClean="0"/>
              <a:t> </a:t>
            </a:r>
            <a:r>
              <a:rPr lang="en-US" sz="3200" b="1" u="sng" dirty="0" err="1"/>
              <a:t>sistemik</a:t>
            </a:r>
            <a:r>
              <a:rPr lang="en-US" sz="3200" b="1" u="sng" dirty="0"/>
              <a:t> lupus </a:t>
            </a:r>
            <a:r>
              <a:rPr lang="en-US" sz="3200" b="1" u="sng" dirty="0" err="1" smtClean="0"/>
              <a:t>eritematozus</a:t>
            </a:r>
            <a:r>
              <a:rPr lang="en-US" sz="3200" b="1" u="sng" dirty="0" smtClean="0"/>
              <a:t>,</a:t>
            </a:r>
          </a:p>
          <a:p>
            <a:r>
              <a:rPr lang="en-US" sz="3200" b="1" u="sng" dirty="0" smtClean="0"/>
              <a:t> </a:t>
            </a:r>
            <a:r>
              <a:rPr lang="en-US" sz="3200" b="1" u="sng" dirty="0" err="1"/>
              <a:t>sedef</a:t>
            </a:r>
            <a:r>
              <a:rPr lang="en-US" sz="3200" b="1" u="sng" dirty="0" smtClean="0"/>
              <a:t>,, </a:t>
            </a:r>
          </a:p>
          <a:p>
            <a:r>
              <a:rPr lang="en-US" sz="3200" b="1" u="sng" dirty="0" err="1" smtClean="0"/>
              <a:t>myastenia</a:t>
            </a:r>
            <a:r>
              <a:rPr lang="en-US" sz="3200" b="1" u="sng" dirty="0" smtClean="0"/>
              <a:t> </a:t>
            </a:r>
            <a:r>
              <a:rPr lang="en-US" sz="3200" b="1" u="sng" dirty="0"/>
              <a:t>gravis vb. </a:t>
            </a:r>
            <a:r>
              <a:rPr lang="en-US" sz="3200" b="1" u="sng" dirty="0" smtClean="0"/>
              <a:t>Dir.</a:t>
            </a:r>
            <a:r>
              <a:rPr lang="en-US" sz="3200" b="1" dirty="0"/>
              <a:t> </a:t>
            </a:r>
          </a:p>
          <a:p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770244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/>
            </a:r>
            <a:br>
              <a:rPr lang="en-US" dirty="0"/>
            </a:br>
            <a:r>
              <a:rPr lang="en-US" b="1" dirty="0" err="1" smtClean="0">
                <a:latin typeface="+mn-lt"/>
              </a:rPr>
              <a:t>Otoimmun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Hastalıklar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Ve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Kök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Hücre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Tedavisi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487" y="1468192"/>
            <a:ext cx="11590986" cy="508715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 err="1"/>
              <a:t>Reaksiyon</a:t>
            </a:r>
            <a:r>
              <a:rPr lang="en-US" b="1" dirty="0"/>
              <a:t> </a:t>
            </a:r>
            <a:r>
              <a:rPr lang="en-US" b="1" dirty="0" err="1"/>
              <a:t>poliklonaldir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hem B hem de T </a:t>
            </a:r>
            <a:r>
              <a:rPr lang="en-US" b="1" dirty="0" err="1"/>
              <a:t>hücrelerini</a:t>
            </a:r>
            <a:r>
              <a:rPr lang="en-US" b="1" dirty="0"/>
              <a:t> </a:t>
            </a:r>
            <a:r>
              <a:rPr lang="en-US" b="1" dirty="0" err="1"/>
              <a:t>kapsar</a:t>
            </a:r>
            <a:r>
              <a:rPr lang="en-US" b="1" dirty="0"/>
              <a:t>.</a:t>
            </a:r>
          </a:p>
          <a:p>
            <a:endParaRPr lang="en-US" b="1" dirty="0"/>
          </a:p>
          <a:p>
            <a:r>
              <a:rPr lang="en-US" b="1" dirty="0" err="1"/>
              <a:t>Mekanizmalar</a:t>
            </a:r>
            <a:r>
              <a:rPr lang="en-US" b="1" dirty="0"/>
              <a:t>, </a:t>
            </a:r>
            <a:r>
              <a:rPr lang="en-US" b="1" dirty="0" err="1"/>
              <a:t>reaksiyonlar</a:t>
            </a:r>
            <a:r>
              <a:rPr lang="en-US" b="1" dirty="0"/>
              <a:t> </a:t>
            </a:r>
            <a:r>
              <a:rPr lang="en-US" b="1" dirty="0" err="1"/>
              <a:t>hala</a:t>
            </a:r>
            <a:r>
              <a:rPr lang="en-US" b="1" dirty="0"/>
              <a:t> tam </a:t>
            </a:r>
            <a:r>
              <a:rPr lang="en-US" b="1" dirty="0" err="1"/>
              <a:t>aydınlatılmamış</a:t>
            </a:r>
            <a:r>
              <a:rPr lang="en-US" b="1" dirty="0"/>
              <a:t> </a:t>
            </a:r>
            <a:r>
              <a:rPr lang="en-US" b="1" dirty="0" err="1"/>
              <a:t>olsa</a:t>
            </a:r>
            <a:r>
              <a:rPr lang="en-US" b="1" dirty="0"/>
              <a:t> da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kere</a:t>
            </a:r>
            <a:r>
              <a:rPr lang="en-US" b="1" dirty="0"/>
              <a:t> </a:t>
            </a:r>
            <a:r>
              <a:rPr lang="en-US" b="1" dirty="0" err="1"/>
              <a:t>oluştumu</a:t>
            </a:r>
            <a:r>
              <a:rPr lang="en-US" b="1" dirty="0"/>
              <a:t> </a:t>
            </a:r>
            <a:r>
              <a:rPr lang="en-US" b="1" dirty="0" err="1"/>
              <a:t>doku</a:t>
            </a:r>
            <a:r>
              <a:rPr lang="en-US" b="1" dirty="0"/>
              <a:t> </a:t>
            </a:r>
            <a:r>
              <a:rPr lang="en-US" b="1" dirty="0" err="1"/>
              <a:t>harabiyetine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bazen</a:t>
            </a:r>
            <a:r>
              <a:rPr lang="en-US" b="1" dirty="0"/>
              <a:t> de </a:t>
            </a:r>
            <a:r>
              <a:rPr lang="en-US" b="1" dirty="0" err="1"/>
              <a:t>ölüme</a:t>
            </a:r>
            <a:r>
              <a:rPr lang="en-US" b="1" dirty="0"/>
              <a:t> </a:t>
            </a:r>
            <a:r>
              <a:rPr lang="en-US" b="1" dirty="0" err="1"/>
              <a:t>neden</a:t>
            </a:r>
            <a:r>
              <a:rPr lang="en-US" b="1" dirty="0"/>
              <a:t> </a:t>
            </a:r>
            <a:r>
              <a:rPr lang="en-US" b="1" dirty="0" err="1"/>
              <a:t>olur</a:t>
            </a:r>
            <a:r>
              <a:rPr lang="en-US" b="1" dirty="0"/>
              <a:t>.</a:t>
            </a:r>
          </a:p>
          <a:p>
            <a:endParaRPr lang="en-US" b="1" dirty="0"/>
          </a:p>
          <a:p>
            <a:r>
              <a:rPr lang="en-US" b="1" dirty="0" err="1"/>
              <a:t>Bağışıklık</a:t>
            </a:r>
            <a:r>
              <a:rPr lang="en-US" b="1" dirty="0"/>
              <a:t> </a:t>
            </a:r>
            <a:r>
              <a:rPr lang="en-US" b="1" dirty="0" err="1"/>
              <a:t>sisitemindeki</a:t>
            </a:r>
            <a:r>
              <a:rPr lang="en-US" b="1" dirty="0"/>
              <a:t> </a:t>
            </a:r>
            <a:r>
              <a:rPr lang="en-US" b="1" dirty="0" err="1"/>
              <a:t>hücreler</a:t>
            </a:r>
            <a:r>
              <a:rPr lang="en-US" b="1" dirty="0"/>
              <a:t> </a:t>
            </a:r>
            <a:r>
              <a:rPr lang="en-US" b="1" dirty="0" err="1"/>
              <a:t>haemopoietic</a:t>
            </a:r>
            <a:r>
              <a:rPr lang="en-US" b="1" dirty="0"/>
              <a:t> </a:t>
            </a:r>
            <a:r>
              <a:rPr lang="en-US" b="1" dirty="0" err="1"/>
              <a:t>kök</a:t>
            </a:r>
            <a:r>
              <a:rPr lang="en-US" b="1" dirty="0"/>
              <a:t> </a:t>
            </a:r>
            <a:r>
              <a:rPr lang="en-US" b="1" dirty="0" err="1"/>
              <a:t>hücrelerden</a:t>
            </a:r>
            <a:r>
              <a:rPr lang="en-US" b="1" dirty="0"/>
              <a:t> </a:t>
            </a:r>
            <a:r>
              <a:rPr lang="en-US" b="1" dirty="0" err="1"/>
              <a:t>oluşur</a:t>
            </a:r>
            <a:r>
              <a:rPr lang="en-US" b="1" dirty="0"/>
              <a:t>. </a:t>
            </a:r>
          </a:p>
          <a:p>
            <a:endParaRPr lang="en-US" b="1" dirty="0"/>
          </a:p>
          <a:p>
            <a:r>
              <a:rPr lang="en-US" b="1" dirty="0" err="1"/>
              <a:t>Monoklonal</a:t>
            </a:r>
            <a:r>
              <a:rPr lang="en-US" b="1" dirty="0"/>
              <a:t> </a:t>
            </a:r>
            <a:r>
              <a:rPr lang="en-US" b="1" dirty="0" err="1"/>
              <a:t>orijinli</a:t>
            </a:r>
            <a:r>
              <a:rPr lang="en-US" b="1" dirty="0"/>
              <a:t> </a:t>
            </a:r>
            <a:r>
              <a:rPr lang="en-US" b="1" dirty="0" err="1"/>
              <a:t>hematolojik</a:t>
            </a:r>
            <a:r>
              <a:rPr lang="en-US" b="1" dirty="0"/>
              <a:t> </a:t>
            </a:r>
            <a:r>
              <a:rPr lang="en-US" b="1" dirty="0" err="1"/>
              <a:t>malignansilerde</a:t>
            </a:r>
            <a:r>
              <a:rPr lang="en-US" b="1" dirty="0"/>
              <a:t> </a:t>
            </a:r>
            <a:r>
              <a:rPr lang="en-US" b="1" dirty="0" err="1"/>
              <a:t>olduğu</a:t>
            </a:r>
            <a:r>
              <a:rPr lang="en-US" b="1" dirty="0"/>
              <a:t> </a:t>
            </a:r>
            <a:r>
              <a:rPr lang="en-US" b="1" dirty="0" err="1"/>
              <a:t>gibi</a:t>
            </a:r>
            <a:r>
              <a:rPr lang="en-US" b="1" dirty="0"/>
              <a:t>  </a:t>
            </a:r>
            <a:r>
              <a:rPr lang="en-US" b="1" dirty="0" err="1"/>
              <a:t>gerçek</a:t>
            </a:r>
            <a:r>
              <a:rPr lang="en-US" b="1" dirty="0"/>
              <a:t> </a:t>
            </a:r>
            <a:r>
              <a:rPr lang="en-US" b="1" dirty="0" err="1"/>
              <a:t>kök</a:t>
            </a:r>
            <a:r>
              <a:rPr lang="en-US" b="1" dirty="0"/>
              <a:t> </a:t>
            </a:r>
            <a:r>
              <a:rPr lang="en-US" b="1" dirty="0" err="1"/>
              <a:t>hücre</a:t>
            </a:r>
            <a:r>
              <a:rPr lang="en-US" b="1" dirty="0"/>
              <a:t> mi </a:t>
            </a:r>
            <a:r>
              <a:rPr lang="en-US" b="1" dirty="0" err="1"/>
              <a:t>yoksa</a:t>
            </a:r>
            <a:r>
              <a:rPr lang="en-US" b="1" dirty="0"/>
              <a:t> </a:t>
            </a:r>
            <a:r>
              <a:rPr lang="en-US" b="1" dirty="0" err="1"/>
              <a:t>projeni</a:t>
            </a:r>
            <a:r>
              <a:rPr lang="en-US" b="1" dirty="0"/>
              <a:t> mi </a:t>
            </a:r>
            <a:r>
              <a:rPr lang="en-US" b="1" dirty="0" err="1"/>
              <a:t>etkilenmektedir</a:t>
            </a:r>
            <a:r>
              <a:rPr lang="en-US" b="1" dirty="0"/>
              <a:t>, </a:t>
            </a:r>
            <a:r>
              <a:rPr lang="en-US" b="1" dirty="0" err="1"/>
              <a:t>bilinmemektedir</a:t>
            </a:r>
            <a:r>
              <a:rPr lang="en-US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58012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364561"/>
          </a:xfrm>
        </p:spPr>
        <p:txBody>
          <a:bodyPr>
            <a:normAutofit/>
          </a:bodyPr>
          <a:lstStyle/>
          <a:p>
            <a:pPr algn="just"/>
            <a:r>
              <a:rPr lang="en-US" sz="3200" b="1" dirty="0" err="1"/>
              <a:t>Hayvan</a:t>
            </a:r>
            <a:r>
              <a:rPr lang="en-US" sz="3200" b="1" dirty="0"/>
              <a:t> </a:t>
            </a:r>
            <a:r>
              <a:rPr lang="en-US" sz="3200" b="1" dirty="0" err="1"/>
              <a:t>deneyleri</a:t>
            </a:r>
            <a:r>
              <a:rPr lang="en-US" sz="3200" b="1" dirty="0"/>
              <a:t> </a:t>
            </a:r>
            <a:r>
              <a:rPr lang="en-US" sz="3200" b="1" dirty="0" err="1"/>
              <a:t>bazı</a:t>
            </a:r>
            <a:r>
              <a:rPr lang="en-US" sz="3200" b="1" dirty="0"/>
              <a:t> </a:t>
            </a:r>
            <a:r>
              <a:rPr lang="en-US" sz="3200" b="1" dirty="0" err="1"/>
              <a:t>hastalıkların</a:t>
            </a:r>
            <a:r>
              <a:rPr lang="en-US" sz="3200" b="1" dirty="0"/>
              <a:t>, </a:t>
            </a:r>
            <a:r>
              <a:rPr lang="en-US" sz="3200" b="1" dirty="0" err="1"/>
              <a:t>sağlıklı</a:t>
            </a:r>
            <a:r>
              <a:rPr lang="en-US" sz="3200" b="1" dirty="0"/>
              <a:t> MHC-</a:t>
            </a:r>
            <a:r>
              <a:rPr lang="en-US" sz="3200" b="1" dirty="0" err="1"/>
              <a:t>uygun</a:t>
            </a:r>
            <a:r>
              <a:rPr lang="en-US" sz="3200" b="1" dirty="0"/>
              <a:t> </a:t>
            </a:r>
            <a:r>
              <a:rPr lang="en-US" sz="3200" b="1" dirty="0" err="1"/>
              <a:t>donörlerden</a:t>
            </a:r>
            <a:r>
              <a:rPr lang="en-US" sz="3200" b="1" dirty="0"/>
              <a:t> </a:t>
            </a:r>
            <a:r>
              <a:rPr lang="en-US" sz="3200" b="1" dirty="0" err="1"/>
              <a:t>yapılan</a:t>
            </a:r>
            <a:r>
              <a:rPr lang="en-US" sz="3200" b="1" dirty="0"/>
              <a:t> </a:t>
            </a:r>
            <a:r>
              <a:rPr lang="en-US" sz="3200" b="1" dirty="0" err="1"/>
              <a:t>allojenik</a:t>
            </a:r>
            <a:r>
              <a:rPr lang="en-US" sz="3200" b="1" dirty="0"/>
              <a:t> </a:t>
            </a:r>
            <a:r>
              <a:rPr lang="en-US" sz="3200" b="1" dirty="0" err="1"/>
              <a:t>transplantlar</a:t>
            </a:r>
            <a:r>
              <a:rPr lang="en-US" sz="3200" b="1" dirty="0"/>
              <a:t> </a:t>
            </a:r>
            <a:r>
              <a:rPr lang="en-US" sz="3200" b="1" dirty="0" err="1"/>
              <a:t>ile</a:t>
            </a:r>
            <a:r>
              <a:rPr lang="en-US" sz="3200" b="1" dirty="0"/>
              <a:t> </a:t>
            </a:r>
            <a:r>
              <a:rPr lang="en-US" sz="3200" b="1" dirty="0" err="1"/>
              <a:t>iyileşebildiğini</a:t>
            </a:r>
            <a:r>
              <a:rPr lang="en-US" sz="3200" b="1" dirty="0"/>
              <a:t> </a:t>
            </a:r>
            <a:r>
              <a:rPr lang="en-US" sz="3200" b="1" dirty="0" err="1"/>
              <a:t>göstemiştir</a:t>
            </a:r>
            <a:r>
              <a:rPr lang="en-US" sz="3200" b="1" dirty="0"/>
              <a:t>. </a:t>
            </a:r>
          </a:p>
          <a:p>
            <a:pPr algn="just"/>
            <a:endParaRPr lang="en-US" sz="3200" b="1" dirty="0"/>
          </a:p>
          <a:p>
            <a:pPr algn="just"/>
            <a:r>
              <a:rPr lang="en-US" sz="3200" b="1" dirty="0" err="1"/>
              <a:t>Otolog</a:t>
            </a:r>
            <a:r>
              <a:rPr lang="en-US" sz="3200" b="1" dirty="0"/>
              <a:t> </a:t>
            </a:r>
            <a:r>
              <a:rPr lang="en-US" sz="3200" b="1" dirty="0" err="1"/>
              <a:t>transplanlar</a:t>
            </a:r>
            <a:r>
              <a:rPr lang="en-US" sz="3200" b="1" dirty="0"/>
              <a:t> da </a:t>
            </a:r>
            <a:r>
              <a:rPr lang="en-US" sz="3200" b="1" dirty="0" err="1"/>
              <a:t>aynı</a:t>
            </a:r>
            <a:r>
              <a:rPr lang="en-US" sz="3200" b="1" dirty="0"/>
              <a:t> </a:t>
            </a:r>
            <a:r>
              <a:rPr lang="en-US" sz="3200" b="1" dirty="0" err="1"/>
              <a:t>şekilde</a:t>
            </a:r>
            <a:r>
              <a:rPr lang="en-US" sz="3200" b="1" dirty="0"/>
              <a:t> </a:t>
            </a:r>
            <a:r>
              <a:rPr lang="en-US" sz="3200" b="1" dirty="0" err="1"/>
              <a:t>sonuç</a:t>
            </a:r>
            <a:r>
              <a:rPr lang="en-US" sz="3200" b="1" dirty="0"/>
              <a:t> </a:t>
            </a:r>
            <a:r>
              <a:rPr lang="en-US" sz="3200" b="1" dirty="0" err="1"/>
              <a:t>vermiştir</a:t>
            </a:r>
            <a:r>
              <a:rPr lang="en-US" sz="3200" b="1" dirty="0" smtClean="0"/>
              <a:t>.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42603548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000" b="1" dirty="0" err="1"/>
              <a:t>Türkiye’de</a:t>
            </a:r>
            <a:r>
              <a:rPr lang="en-US" sz="6000" b="1" dirty="0"/>
              <a:t> </a:t>
            </a:r>
            <a:r>
              <a:rPr lang="en-US" sz="6000" b="1" dirty="0" err="1"/>
              <a:t>kök</a:t>
            </a:r>
            <a:r>
              <a:rPr lang="en-US" sz="6000" b="1" dirty="0"/>
              <a:t> </a:t>
            </a:r>
            <a:r>
              <a:rPr lang="en-US" sz="6000" b="1" dirty="0" err="1"/>
              <a:t>hücre</a:t>
            </a:r>
            <a:r>
              <a:rPr lang="en-US" sz="6000" b="1" dirty="0"/>
              <a:t> </a:t>
            </a:r>
            <a:r>
              <a:rPr lang="en-US" sz="6000" b="1" dirty="0" err="1"/>
              <a:t>çalışmaları</a:t>
            </a:r>
            <a:r>
              <a:rPr lang="en-US" sz="6000" b="1" dirty="0"/>
              <a:t> </a:t>
            </a:r>
            <a:r>
              <a:rPr lang="en-US" sz="6000" b="1" dirty="0" err="1"/>
              <a:t>hakkında</a:t>
            </a:r>
            <a:r>
              <a:rPr lang="en-US" sz="6000" b="1" dirty="0"/>
              <a:t> </a:t>
            </a:r>
            <a:r>
              <a:rPr lang="en-US" sz="6000" b="1" dirty="0" err="1"/>
              <a:t>öğrenci</a:t>
            </a:r>
            <a:r>
              <a:rPr lang="en-US" sz="6000" b="1" dirty="0"/>
              <a:t> </a:t>
            </a:r>
            <a:r>
              <a:rPr lang="en-US" sz="6000" b="1" dirty="0" err="1"/>
              <a:t>sunumları</a:t>
            </a:r>
            <a:r>
              <a:rPr lang="en-US" sz="6000" b="1" dirty="0"/>
              <a:t> </a:t>
            </a:r>
            <a:r>
              <a:rPr lang="en-US" sz="6000" b="1" dirty="0" err="1"/>
              <a:t>ve</a:t>
            </a:r>
            <a:r>
              <a:rPr lang="en-US" sz="6000" b="1" dirty="0"/>
              <a:t> </a:t>
            </a:r>
            <a:r>
              <a:rPr lang="en-US" sz="6000" b="1" dirty="0" err="1"/>
              <a:t>tartışma</a:t>
            </a:r>
            <a:r>
              <a:rPr lang="en-US" sz="60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890354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235</Words>
  <Application>Microsoft Office PowerPoint</Application>
  <PresentationFormat>Geniş ekran</PresentationFormat>
  <Paragraphs>50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10</vt:i4>
      </vt:variant>
    </vt:vector>
  </HeadingPairs>
  <TitlesOfParts>
    <vt:vector size="18" baseType="lpstr">
      <vt:lpstr>Algerian</vt:lpstr>
      <vt:lpstr>Arial</vt:lpstr>
      <vt:lpstr>Calibri</vt:lpstr>
      <vt:lpstr>Calibri Light</vt:lpstr>
      <vt:lpstr>Times New Roman</vt:lpstr>
      <vt:lpstr>Office Teması</vt:lpstr>
      <vt:lpstr>1_Office Teması</vt:lpstr>
      <vt:lpstr>2_Office Teması</vt:lpstr>
      <vt:lpstr>       KÖK HÜCRE</vt:lpstr>
      <vt:lpstr>Epigenetik  </vt:lpstr>
      <vt:lpstr>PowerPoint Sunusu</vt:lpstr>
      <vt:lpstr>PowerPoint Sunusu</vt:lpstr>
      <vt:lpstr>PowerPoint Sunusu</vt:lpstr>
      <vt:lpstr>PowerPoint Sunusu</vt:lpstr>
      <vt:lpstr> Otoimmun Hastalıklar Ve Kök Hücre Tedavisi </vt:lpstr>
      <vt:lpstr>PowerPoint Sunusu</vt:lpstr>
      <vt:lpstr> </vt:lpstr>
      <vt:lpstr>KAYNAKLAR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KÖK HÜCRE</dc:title>
  <dc:creator>Windows Kullanıcısı</dc:creator>
  <cp:lastModifiedBy>Windows Kullanıcısı</cp:lastModifiedBy>
  <cp:revision>4</cp:revision>
  <dcterms:created xsi:type="dcterms:W3CDTF">2018-02-27T14:01:10Z</dcterms:created>
  <dcterms:modified xsi:type="dcterms:W3CDTF">2018-02-28T10:57:39Z</dcterms:modified>
</cp:coreProperties>
</file>