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 flipH="1">
            <a:off x="1919536" y="980728"/>
            <a:ext cx="8208912" cy="5200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Giriş:</a:t>
            </a:r>
            <a:endParaRPr lang="tr-TR" sz="2800" b="1" dirty="0" smtClean="0"/>
          </a:p>
          <a:p>
            <a:endParaRPr lang="tr-TR" sz="2400" b="1" dirty="0" smtClean="0"/>
          </a:p>
          <a:p>
            <a:r>
              <a:rPr lang="tr-TR" sz="2400" dirty="0" smtClean="0"/>
              <a:t>Tüm ebelik uygulamalarında olduğu gibi  doğuma hazırlık (DH) sürecinde önemli bir potansiyel vardır. </a:t>
            </a:r>
            <a:endParaRPr lang="tr-TR" sz="2400" dirty="0" smtClean="0"/>
          </a:p>
          <a:p>
            <a:r>
              <a:rPr lang="tr-TR" sz="2400" dirty="0" smtClean="0"/>
              <a:t>Doğuma hazırlık ebeveyn davranışındaki normal prosesleri güçlendirir. </a:t>
            </a:r>
            <a:endParaRPr lang="tr-TR" sz="2400" dirty="0" smtClean="0"/>
          </a:p>
          <a:p>
            <a:endParaRPr lang="tr-TR" sz="800" dirty="0" smtClean="0"/>
          </a:p>
          <a:p>
            <a:r>
              <a:rPr lang="tr-TR" sz="2400" dirty="0" smtClean="0"/>
              <a:t>Doğuma hazırlık sürecinde kadın, eşleri ve aileleri  için doğru kararların alınması ve uygulanması  konusunda doğru bilgi edinebilmeli ve bu şansı olmalıdır.</a:t>
            </a:r>
            <a:endParaRPr lang="tr-TR" sz="2400" dirty="0" smtClean="0"/>
          </a:p>
          <a:p>
            <a:endParaRPr lang="tr-TR" sz="800" dirty="0" smtClean="0"/>
          </a:p>
          <a:p>
            <a:r>
              <a:rPr lang="tr-TR" sz="2400" dirty="0" smtClean="0"/>
              <a:t>Ebeler bunun için en uygun pozisyondadır.</a:t>
            </a:r>
            <a:endParaRPr lang="tr-TR" sz="2400" dirty="0" smtClean="0"/>
          </a:p>
          <a:p>
            <a:r>
              <a:rPr lang="tr-TR" sz="2400" dirty="0" smtClean="0"/>
              <a:t>Doğuma hazırlık kurslarının süresi, eğitimin hedefi  ailenin sağlığına etki eder.</a:t>
            </a:r>
            <a:endParaRPr lang="tr-TR" sz="2400" dirty="0" smtClean="0"/>
          </a:p>
          <a:p>
            <a:endParaRPr lang="tr-T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592" y="345232"/>
            <a:ext cx="7344816" cy="59640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Metin kutusu 1"/>
          <p:cNvSpPr txBox="1"/>
          <p:nvPr/>
        </p:nvSpPr>
        <p:spPr>
          <a:xfrm>
            <a:off x="4367808" y="6454315"/>
            <a:ext cx="5760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>
                <a:solidFill>
                  <a:prstClr val="black"/>
                </a:solidFill>
              </a:rPr>
              <a:t>GASKİN </a:t>
            </a:r>
            <a:r>
              <a:rPr lang="tr-TR" sz="1200" dirty="0" err="1" smtClean="0">
                <a:solidFill>
                  <a:prstClr val="black"/>
                </a:solidFill>
              </a:rPr>
              <a:t>MAYİna</a:t>
            </a:r>
            <a:r>
              <a:rPr lang="tr-TR" sz="1200" dirty="0" smtClean="0">
                <a:solidFill>
                  <a:prstClr val="black"/>
                </a:solidFill>
              </a:rPr>
              <a:t> (2015)</a:t>
            </a:r>
            <a:r>
              <a:rPr lang="tr-TR" sz="1200" dirty="0" err="1" smtClean="0">
                <a:solidFill>
                  <a:prstClr val="black"/>
                </a:solidFill>
              </a:rPr>
              <a:t>İna</a:t>
            </a:r>
            <a:r>
              <a:rPr lang="tr-TR" sz="1200" dirty="0" smtClean="0">
                <a:solidFill>
                  <a:prstClr val="black"/>
                </a:solidFill>
              </a:rPr>
              <a:t> </a:t>
            </a:r>
            <a:r>
              <a:rPr lang="tr-TR" sz="1200" dirty="0" err="1">
                <a:solidFill>
                  <a:prstClr val="black"/>
                </a:solidFill>
              </a:rPr>
              <a:t>MAY’ın</a:t>
            </a:r>
            <a:r>
              <a:rPr lang="tr-TR" sz="1200" dirty="0">
                <a:solidFill>
                  <a:prstClr val="black"/>
                </a:solidFill>
              </a:rPr>
              <a:t> Doğuma Hazırlık </a:t>
            </a:r>
            <a:r>
              <a:rPr lang="tr-TR" sz="1200" dirty="0" smtClean="0">
                <a:solidFill>
                  <a:prstClr val="black"/>
                </a:solidFill>
              </a:rPr>
              <a:t>Rehberi S.248</a:t>
            </a:r>
            <a:endParaRPr lang="tr-T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135560" y="548680"/>
            <a:ext cx="7776864" cy="2061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Modern kurs </a:t>
            </a:r>
            <a:r>
              <a:rPr lang="tr-TR" sz="2800" dirty="0" smtClean="0"/>
              <a:t>konseptleri ağrı </a:t>
            </a:r>
            <a:r>
              <a:rPr lang="tr-TR" sz="2800" dirty="0"/>
              <a:t>ve korku döngüsünü kırmaya yöneliktir. Aynı zamanda psikolojik ve </a:t>
            </a:r>
            <a:r>
              <a:rPr lang="tr-TR" sz="2800" dirty="0" smtClean="0"/>
              <a:t>sosyal durumu da destekler.</a:t>
            </a:r>
            <a:endParaRPr lang="tr-TR" sz="2800" dirty="0" smtClean="0"/>
          </a:p>
          <a:p>
            <a:endParaRPr lang="tr-TR" sz="800" dirty="0" smtClean="0"/>
          </a:p>
          <a:p>
            <a:endParaRPr lang="tr-TR" sz="800" dirty="0" smtClean="0"/>
          </a:p>
          <a:p>
            <a:endParaRPr lang="tr-TR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86" t="21868" r="14490"/>
          <a:stretch>
            <a:fillRect/>
          </a:stretch>
        </p:blipFill>
        <p:spPr bwMode="auto">
          <a:xfrm>
            <a:off x="3431704" y="2276872"/>
            <a:ext cx="4846320" cy="4063365"/>
          </a:xfrm>
          <a:prstGeom prst="rect">
            <a:avLst/>
          </a:prstGeom>
          <a:solidFill>
            <a:schemeClr val="accent1"/>
          </a:solidFill>
          <a:ln w="38100" cap="sq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50800" dist="38100" dir="2700000" algn="tl" rotWithShape="0">
              <a:schemeClr val="bg1">
                <a:alpha val="43000"/>
              </a:scheme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991544" y="908720"/>
            <a:ext cx="7920880" cy="5262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/>
              <a:t>Doğuma hazırlık Kurslarının </a:t>
            </a:r>
            <a:r>
              <a:rPr lang="tr-TR" sz="2800" b="1" dirty="0" smtClean="0"/>
              <a:t>Yararları</a:t>
            </a:r>
            <a:endParaRPr lang="tr-TR" sz="2800" b="1" dirty="0"/>
          </a:p>
          <a:p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İyileştirilmiş </a:t>
            </a:r>
            <a:r>
              <a:rPr lang="tr-TR" sz="2800" dirty="0"/>
              <a:t>sağlık bilinci,</a:t>
            </a:r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/>
              <a:t>Ağrıya etki eden stres yönetimi,</a:t>
            </a:r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/>
              <a:t>Aile içinde destek sistemlerinin iyileştirilmesi,</a:t>
            </a:r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/>
              <a:t>Başarılı emzirme </a:t>
            </a:r>
            <a:r>
              <a:rPr lang="tr-TR" sz="2800" dirty="0" err="1"/>
              <a:t>yenidoğan</a:t>
            </a:r>
            <a:r>
              <a:rPr lang="tr-TR" sz="2800" dirty="0"/>
              <a:t> beslenmesi,</a:t>
            </a:r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/>
              <a:t>Doğum sonrası sürece başarılı uyum,</a:t>
            </a:r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/>
              <a:t>Gelecek dönem için Aile Planlaması Yönetimi,</a:t>
            </a:r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/>
              <a:t>Özgüven (kadınları başarılı doğum sürecine yönelten</a:t>
            </a:r>
            <a:r>
              <a:rPr lang="tr-TR" sz="2800" dirty="0" smtClean="0"/>
              <a:t>)</a:t>
            </a:r>
            <a:r>
              <a:rPr lang="tr-TR" sz="2800" dirty="0"/>
              <a:t> </a:t>
            </a:r>
            <a:endParaRPr lang="tr-TR" sz="2800" dirty="0" smtClean="0"/>
          </a:p>
          <a:p>
            <a:r>
              <a:rPr lang="tr-TR" sz="2800" dirty="0"/>
              <a:t> </a:t>
            </a:r>
            <a:r>
              <a:rPr lang="tr-TR" sz="2800" dirty="0" smtClean="0"/>
              <a:t>                                                           (</a:t>
            </a:r>
            <a:r>
              <a:rPr lang="tr-TR" sz="2800" dirty="0" err="1"/>
              <a:t>Enkin</a:t>
            </a:r>
            <a:r>
              <a:rPr lang="tr-TR" sz="2800" dirty="0"/>
              <a:t> et al.,1998)</a:t>
            </a:r>
            <a:endParaRPr lang="tr-TR" sz="2800" dirty="0"/>
          </a:p>
          <a:p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775520" y="1268760"/>
            <a:ext cx="7992888" cy="4399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Kanıt temelli ebelik</a:t>
            </a:r>
            <a:endParaRPr lang="tr-TR" sz="2800" b="1" dirty="0" smtClean="0"/>
          </a:p>
          <a:p>
            <a:endParaRPr lang="tr-TR" sz="2800" b="1" dirty="0" smtClean="0"/>
          </a:p>
          <a:p>
            <a:r>
              <a:rPr lang="tr-TR" sz="2800" dirty="0" smtClean="0"/>
              <a:t>Son zamanlarda Dünyada kalitenin sürdürülmesi ve kanıt temelli tıbbın geliştirilmesi için ebelik uygulamaları büyük önem kazanmıştır.</a:t>
            </a:r>
            <a:endParaRPr lang="tr-TR" sz="2800" dirty="0" smtClean="0"/>
          </a:p>
          <a:p>
            <a:r>
              <a:rPr lang="tr-TR" sz="2800" dirty="0" smtClean="0"/>
              <a:t>Bir çok Ülkede ebeler, tıbbi uygulama, psikolojik, sosyolojik ve doğum yardımında yeni uygulama  ve araştırma çalışmalarını öğrenmek ve en iyi uygulamaları yapmakla yasal olarak  sorumludur. </a:t>
            </a:r>
            <a:endParaRPr lang="tr-TR" sz="2800" dirty="0" smtClean="0"/>
          </a:p>
          <a:p>
            <a:endParaRPr lang="tr-TR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00" y="53181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1379</Words>
  <Application>WPS Presentation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Arial</vt:lpstr>
      <vt:lpstr>SimSun</vt:lpstr>
      <vt:lpstr>Wingdings</vt:lpstr>
      <vt:lpstr/>
      <vt:lpstr>Arial Unicode MS</vt:lpstr>
      <vt:lpstr>Calibri Light</vt:lpstr>
      <vt:lpstr>Calibri</vt:lpstr>
      <vt:lpstr>Microsoft YaHei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LENOVO</dc:creator>
  <cp:lastModifiedBy>Nesibe Uzel Yar</cp:lastModifiedBy>
  <cp:revision>1</cp:revision>
  <dcterms:created xsi:type="dcterms:W3CDTF">2020-02-06T15:30:40Z</dcterms:created>
  <dcterms:modified xsi:type="dcterms:W3CDTF">2020-02-06T15:30:40Z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1033-11.2.0.8341</vt:lpwstr>
  </property>
</Properties>
</file>