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285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57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6030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50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4247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353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8328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6755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65758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6632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924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FF09-6D68-734C-8D90-B24D10EFF9BB}" type="datetimeFigureOut">
              <a:rPr lang="it-IT" smtClean="0"/>
              <a:pPr/>
              <a:t>01/05/2020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8FDFD-C698-0D4D-AA10-6DA20BC2CA3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5728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00" y="1003300"/>
            <a:ext cx="2857302" cy="977900"/>
          </a:xfrm>
          <a:prstGeom prst="rect">
            <a:avLst/>
          </a:prstGeom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685800" y="2425700"/>
            <a:ext cx="7772400" cy="88899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838200" y="2324100"/>
            <a:ext cx="7772400" cy="888999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200" b="1" dirty="0" smtClean="0">
                <a:solidFill>
                  <a:srgbClr val="CA412B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/>
                <a:cs typeface="Arial"/>
              </a:rPr>
              <a:t>L’ITALIA DEL QUATTROCENTO. UMANESIMO E RINASCIMENTO</a:t>
            </a:r>
            <a:endParaRPr lang="it-IT" sz="31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402" y="3695700"/>
            <a:ext cx="6540500" cy="2057400"/>
          </a:xfrm>
          <a:prstGeom prst="rect">
            <a:avLst/>
          </a:prstGeom>
        </p:spPr>
      </p:pic>
      <p:sp>
        <p:nvSpPr>
          <p:cNvPr id="11" name="Pentagono 10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118769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38531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38530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>
            <a:spLocks noChangeAspect="1"/>
          </p:cNvSpPr>
          <p:nvPr/>
        </p:nvSpPr>
        <p:spPr>
          <a:xfrm>
            <a:off x="535099" y="1087938"/>
            <a:ext cx="435511" cy="396875"/>
          </a:xfrm>
          <a:prstGeom prst="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219200" y="1070976"/>
            <a:ext cx="4889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b="1" dirty="0" smtClean="0">
                <a:solidFill>
                  <a:srgbClr val="E14685"/>
                </a:solidFill>
                <a:latin typeface="Arial" pitchFamily="34" charset="0"/>
                <a:cs typeface="Arial" pitchFamily="34" charset="0"/>
              </a:rPr>
              <a:t>DALLA SIGNORIA AL PRINCIPATO</a:t>
            </a:r>
            <a:endParaRPr lang="it-IT" b="1" i="1" dirty="0">
              <a:solidFill>
                <a:srgbClr val="E1468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4"/>
          <p:cNvSpPr/>
          <p:nvPr/>
        </p:nvSpPr>
        <p:spPr>
          <a:xfrm>
            <a:off x="215809" y="2023344"/>
            <a:ext cx="1509601" cy="860650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Tra Quattrocento e Cinquecento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2249599" y="21987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n Italia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154599" y="21987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Signoria si sviluppò in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007100" y="2198727"/>
            <a:ext cx="1270000" cy="61726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rincipato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667625" y="2174954"/>
            <a:ext cx="1387475" cy="1660446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potere del principe non derivava dal popolo ma dall’imperatore e dal papa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007100" y="38354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oteri del principe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667625" y="50308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iscossione di tasse e tributi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007099" y="5030827"/>
            <a:ext cx="1476051" cy="912773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mministrazione della giustizia ai gradi più alti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441825" y="50308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ecisioni militari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474899" y="3835400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truttura del Principato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3500" y="50308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b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urocrazia centrale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474899" y="50308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iplomazia preparata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897299" y="5030827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orte apparato militare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22" name="Connettore 2 21"/>
          <p:cNvCxnSpPr>
            <a:stCxn id="8" idx="0"/>
          </p:cNvCxnSpPr>
          <p:nvPr/>
        </p:nvCxnSpPr>
        <p:spPr>
          <a:xfrm flipV="1">
            <a:off x="1725410" y="2451100"/>
            <a:ext cx="433590" cy="256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>
            <a:stCxn id="9" idx="3"/>
            <a:endCxn id="10" idx="1"/>
          </p:cNvCxnSpPr>
          <p:nvPr/>
        </p:nvCxnSpPr>
        <p:spPr>
          <a:xfrm>
            <a:off x="3519599" y="2507360"/>
            <a:ext cx="635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10" idx="3"/>
            <a:endCxn id="11" idx="1"/>
          </p:cNvCxnSpPr>
          <p:nvPr/>
        </p:nvCxnSpPr>
        <p:spPr>
          <a:xfrm>
            <a:off x="5424599" y="2507360"/>
            <a:ext cx="5825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1" idx="3"/>
          </p:cNvCxnSpPr>
          <p:nvPr/>
        </p:nvCxnSpPr>
        <p:spPr>
          <a:xfrm>
            <a:off x="7277100" y="2507360"/>
            <a:ext cx="39052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1" idx="2"/>
            <a:endCxn id="13" idx="0"/>
          </p:cNvCxnSpPr>
          <p:nvPr/>
        </p:nvCxnSpPr>
        <p:spPr>
          <a:xfrm>
            <a:off x="6642100" y="2815992"/>
            <a:ext cx="0" cy="10194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2 37"/>
          <p:cNvCxnSpPr>
            <a:stCxn id="13" idx="2"/>
            <a:endCxn id="16" idx="0"/>
          </p:cNvCxnSpPr>
          <p:nvPr/>
        </p:nvCxnSpPr>
        <p:spPr>
          <a:xfrm flipH="1">
            <a:off x="5076825" y="4452665"/>
            <a:ext cx="1565275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>
            <a:stCxn id="13" idx="2"/>
            <a:endCxn id="15" idx="0"/>
          </p:cNvCxnSpPr>
          <p:nvPr/>
        </p:nvCxnSpPr>
        <p:spPr>
          <a:xfrm>
            <a:off x="6642100" y="4452665"/>
            <a:ext cx="103025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2 43"/>
          <p:cNvCxnSpPr>
            <a:stCxn id="13" idx="2"/>
            <a:endCxn id="14" idx="0"/>
          </p:cNvCxnSpPr>
          <p:nvPr/>
        </p:nvCxnSpPr>
        <p:spPr>
          <a:xfrm>
            <a:off x="6642100" y="4452665"/>
            <a:ext cx="1660525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 flipH="1">
            <a:off x="2159000" y="3124200"/>
            <a:ext cx="44831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2 51"/>
          <p:cNvCxnSpPr/>
          <p:nvPr/>
        </p:nvCxnSpPr>
        <p:spPr>
          <a:xfrm>
            <a:off x="2159000" y="3124200"/>
            <a:ext cx="0" cy="622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2 54"/>
          <p:cNvCxnSpPr>
            <a:stCxn id="17" idx="2"/>
            <a:endCxn id="20" idx="0"/>
          </p:cNvCxnSpPr>
          <p:nvPr/>
        </p:nvCxnSpPr>
        <p:spPr>
          <a:xfrm>
            <a:off x="2109899" y="4452665"/>
            <a:ext cx="1422400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>
            <a:stCxn id="17" idx="2"/>
            <a:endCxn id="19" idx="0"/>
          </p:cNvCxnSpPr>
          <p:nvPr/>
        </p:nvCxnSpPr>
        <p:spPr>
          <a:xfrm>
            <a:off x="2109899" y="4452665"/>
            <a:ext cx="0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>
            <a:stCxn id="17" idx="2"/>
            <a:endCxn id="18" idx="0"/>
          </p:cNvCxnSpPr>
          <p:nvPr/>
        </p:nvCxnSpPr>
        <p:spPr>
          <a:xfrm flipH="1">
            <a:off x="698500" y="4452665"/>
            <a:ext cx="1411399" cy="5781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entagono 62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421943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22224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2"/>
            <a:ext cx="1476375" cy="513035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ounded Rectangle 14"/>
          <p:cNvSpPr/>
          <p:nvPr/>
        </p:nvSpPr>
        <p:spPr>
          <a:xfrm>
            <a:off x="215809" y="1162694"/>
            <a:ext cx="15096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Quattrocento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01999" y="116269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l’Italia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59399" y="116269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smtClean="0">
                <a:solidFill>
                  <a:schemeClr val="tx1"/>
                </a:solidFill>
                <a:latin typeface="Arial"/>
                <a:cs typeface="Arial"/>
              </a:rPr>
              <a:t>era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frammentata politicamente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669199" y="1171883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unto di forza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669198" y="2302183"/>
            <a:ext cx="1270001" cy="910917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rande sviluppo economico e culturale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669198" y="3851583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prìncipi erano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mecenati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4459399" y="2302183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p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unto di debolezza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524598" y="3797489"/>
            <a:ext cx="1270000" cy="1342718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n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essuno Stato riuscì a imporsi sugli altri e a creare uno Stato unitario</a:t>
            </a:r>
            <a:endParaRPr lang="it-IT" sz="1400" dirty="0">
              <a:latin typeface="Arial"/>
              <a:cs typeface="Arial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2302183"/>
            <a:ext cx="3784600" cy="4089400"/>
          </a:xfrm>
          <a:prstGeom prst="rect">
            <a:avLst/>
          </a:prstGeom>
        </p:spPr>
      </p:pic>
      <p:sp>
        <p:nvSpPr>
          <p:cNvPr id="15" name="Pentagono 1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17" name="Connettore 2 16"/>
          <p:cNvCxnSpPr>
            <a:stCxn id="6" idx="0"/>
            <a:endCxn id="7" idx="1"/>
          </p:cNvCxnSpPr>
          <p:nvPr/>
        </p:nvCxnSpPr>
        <p:spPr>
          <a:xfrm flipV="1">
            <a:off x="1725410" y="1471327"/>
            <a:ext cx="676589" cy="45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7" idx="3"/>
            <a:endCxn id="8" idx="1"/>
          </p:cNvCxnSpPr>
          <p:nvPr/>
        </p:nvCxnSpPr>
        <p:spPr>
          <a:xfrm>
            <a:off x="3671999" y="1471327"/>
            <a:ext cx="787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>
            <a:stCxn id="8" idx="3"/>
            <a:endCxn id="9" idx="1"/>
          </p:cNvCxnSpPr>
          <p:nvPr/>
        </p:nvCxnSpPr>
        <p:spPr>
          <a:xfrm>
            <a:off x="5729399" y="1471327"/>
            <a:ext cx="939800" cy="918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>
            <a:stCxn id="9" idx="2"/>
            <a:endCxn id="10" idx="0"/>
          </p:cNvCxnSpPr>
          <p:nvPr/>
        </p:nvCxnSpPr>
        <p:spPr>
          <a:xfrm>
            <a:off x="7304199" y="1789148"/>
            <a:ext cx="0" cy="5130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>
            <a:stCxn id="10" idx="2"/>
            <a:endCxn id="11" idx="0"/>
          </p:cNvCxnSpPr>
          <p:nvPr/>
        </p:nvCxnSpPr>
        <p:spPr>
          <a:xfrm flipH="1">
            <a:off x="7304198" y="3213100"/>
            <a:ext cx="1" cy="63848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>
            <a:stCxn id="8" idx="2"/>
            <a:endCxn id="12" idx="0"/>
          </p:cNvCxnSpPr>
          <p:nvPr/>
        </p:nvCxnSpPr>
        <p:spPr>
          <a:xfrm>
            <a:off x="5094399" y="1779959"/>
            <a:ext cx="0" cy="5222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12" idx="2"/>
          </p:cNvCxnSpPr>
          <p:nvPr/>
        </p:nvCxnSpPr>
        <p:spPr>
          <a:xfrm>
            <a:off x="5094399" y="2919448"/>
            <a:ext cx="0" cy="7889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55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07937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07936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11299" y="1554952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Ducato di Milano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2552609" y="1162694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f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ino al 1447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916599" y="1162694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governato dai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Visconti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2552609" y="2081367"/>
            <a:ext cx="15096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dal 1447 al 1500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916599" y="2037561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governato dagli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Sforza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732698" y="1729160"/>
            <a:ext cx="2068401" cy="1130300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on gli Sforza Milano conobbe un periodo di grande importanza politica, sviluppo economico e culturale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202599" y="3383761"/>
            <a:ext cx="1270000" cy="896139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Leonardo da Vinci fu alla corte degli Sforza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6" idx="3"/>
            <a:endCxn id="9" idx="2"/>
          </p:cNvCxnSpPr>
          <p:nvPr/>
        </p:nvCxnSpPr>
        <p:spPr>
          <a:xfrm>
            <a:off x="1881299" y="1863585"/>
            <a:ext cx="671310" cy="53100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stCxn id="6" idx="3"/>
            <a:endCxn id="7" idx="2"/>
          </p:cNvCxnSpPr>
          <p:nvPr/>
        </p:nvCxnSpPr>
        <p:spPr>
          <a:xfrm flipV="1">
            <a:off x="1881299" y="1358823"/>
            <a:ext cx="671310" cy="5047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7" idx="0"/>
          </p:cNvCxnSpPr>
          <p:nvPr/>
        </p:nvCxnSpPr>
        <p:spPr>
          <a:xfrm>
            <a:off x="4062210" y="1358823"/>
            <a:ext cx="85438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9" idx="0"/>
          </p:cNvCxnSpPr>
          <p:nvPr/>
        </p:nvCxnSpPr>
        <p:spPr>
          <a:xfrm>
            <a:off x="4062210" y="2394594"/>
            <a:ext cx="76379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>
            <a:off x="6289897" y="2346194"/>
            <a:ext cx="4428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1" idx="2"/>
          </p:cNvCxnSpPr>
          <p:nvPr/>
        </p:nvCxnSpPr>
        <p:spPr>
          <a:xfrm flipH="1">
            <a:off x="7759700" y="2859460"/>
            <a:ext cx="7199" cy="3917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ttangolo 35"/>
          <p:cNvSpPr/>
          <p:nvPr/>
        </p:nvSpPr>
        <p:spPr>
          <a:xfrm>
            <a:off x="611299" y="4856952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Ducato di Savoia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7" name="Rettangolo 36"/>
          <p:cNvSpPr/>
          <p:nvPr/>
        </p:nvSpPr>
        <p:spPr>
          <a:xfrm>
            <a:off x="2643298" y="4856952"/>
            <a:ext cx="21827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suo centro di potere era al di là delle Alpi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38" name="Rettangolo 37"/>
          <p:cNvSpPr/>
          <p:nvPr/>
        </p:nvSpPr>
        <p:spPr>
          <a:xfrm>
            <a:off x="5641347" y="4856952"/>
            <a:ext cx="21827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il peso politico dei Savoia in Italia era limitato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40" name="Connettore 2 39"/>
          <p:cNvCxnSpPr>
            <a:stCxn id="36" idx="3"/>
            <a:endCxn id="37" idx="1"/>
          </p:cNvCxnSpPr>
          <p:nvPr/>
        </p:nvCxnSpPr>
        <p:spPr>
          <a:xfrm>
            <a:off x="1881299" y="5165585"/>
            <a:ext cx="7619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>
            <a:stCxn id="37" idx="3"/>
            <a:endCxn id="38" idx="1"/>
          </p:cNvCxnSpPr>
          <p:nvPr/>
        </p:nvCxnSpPr>
        <p:spPr>
          <a:xfrm>
            <a:off x="4825999" y="5165585"/>
            <a:ext cx="81534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entagono 44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102930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42009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42008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91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Genova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070101" y="1246319"/>
            <a:ext cx="25654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veva poco peso politico ma era molto ricca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9" name="Connettore 2 8"/>
          <p:cNvCxnSpPr>
            <a:stCxn id="6" idx="3"/>
          </p:cNvCxnSpPr>
          <p:nvPr/>
        </p:nvCxnSpPr>
        <p:spPr>
          <a:xfrm>
            <a:off x="1589199" y="1554952"/>
            <a:ext cx="4809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319199" y="25036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Mantova, Ferrara e Urbino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070101" y="2503619"/>
            <a:ext cx="25654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loro peso politico era ridotto, ma furono importantissimi centri culturali</a:t>
            </a:r>
            <a:endParaRPr lang="it-IT" sz="1400" dirty="0">
              <a:latin typeface="Arial"/>
              <a:cs typeface="Arial"/>
            </a:endParaRPr>
          </a:p>
        </p:txBody>
      </p:sp>
      <p:cxnSp>
        <p:nvCxnSpPr>
          <p:cNvPr id="14" name="Connettore 2 13"/>
          <p:cNvCxnSpPr>
            <a:stCxn id="11" idx="3"/>
          </p:cNvCxnSpPr>
          <p:nvPr/>
        </p:nvCxnSpPr>
        <p:spPr>
          <a:xfrm>
            <a:off x="1589199" y="2812252"/>
            <a:ext cx="4809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Immagin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00" y="1060450"/>
            <a:ext cx="4038600" cy="2876996"/>
          </a:xfrm>
          <a:prstGeom prst="rect">
            <a:avLst/>
          </a:prstGeom>
        </p:spPr>
      </p:pic>
      <p:sp>
        <p:nvSpPr>
          <p:cNvPr id="25" name="Rettangolo 24"/>
          <p:cNvSpPr/>
          <p:nvPr/>
        </p:nvSpPr>
        <p:spPr>
          <a:xfrm>
            <a:off x="319200" y="4111135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Repubblica di Venezia</a:t>
            </a:r>
            <a:endParaRPr lang="it-IT" sz="1400" b="1" dirty="0">
              <a:latin typeface="Arial"/>
              <a:cs typeface="Arial"/>
            </a:endParaRPr>
          </a:p>
        </p:txBody>
      </p:sp>
      <p:cxnSp>
        <p:nvCxnSpPr>
          <p:cNvPr id="26" name="Connettore 2 25"/>
          <p:cNvCxnSpPr/>
          <p:nvPr/>
        </p:nvCxnSpPr>
        <p:spPr>
          <a:xfrm>
            <a:off x="1589200" y="4260052"/>
            <a:ext cx="4809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ounded Rectangle 14"/>
          <p:cNvSpPr/>
          <p:nvPr/>
        </p:nvSpPr>
        <p:spPr>
          <a:xfrm>
            <a:off x="2070101" y="4063923"/>
            <a:ext cx="1509601" cy="626454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</a:t>
            </a: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el Quattrocento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8" name="Rettangolo 27"/>
          <p:cNvSpPr/>
          <p:nvPr/>
        </p:nvSpPr>
        <p:spPr>
          <a:xfrm>
            <a:off x="4267201" y="4073112"/>
            <a:ext cx="2565400" cy="61726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i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niziò ad espandersi territorialmente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30" name="Connettore 2 29"/>
          <p:cNvCxnSpPr>
            <a:stCxn id="27" idx="0"/>
            <a:endCxn id="28" idx="1"/>
          </p:cNvCxnSpPr>
          <p:nvPr/>
        </p:nvCxnSpPr>
        <p:spPr>
          <a:xfrm>
            <a:off x="3579702" y="4377150"/>
            <a:ext cx="687499" cy="459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/>
          <p:cNvSpPr txBox="1"/>
          <p:nvPr/>
        </p:nvSpPr>
        <p:spPr>
          <a:xfrm>
            <a:off x="7327900" y="4187890"/>
            <a:ext cx="689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perché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33" name="Rettangolo 32"/>
          <p:cNvSpPr/>
          <p:nvPr/>
        </p:nvSpPr>
        <p:spPr>
          <a:xfrm>
            <a:off x="5930899" y="5003723"/>
            <a:ext cx="1520825" cy="90177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turchi occuparono il Mediterraneo Orientale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7623175" y="5003723"/>
            <a:ext cx="1406525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’era rivalità con gli altri Stati italiani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36" name="Connettore 2 35"/>
          <p:cNvCxnSpPr>
            <a:stCxn id="32" idx="2"/>
            <a:endCxn id="33" idx="0"/>
          </p:cNvCxnSpPr>
          <p:nvPr/>
        </p:nvCxnSpPr>
        <p:spPr>
          <a:xfrm flipH="1">
            <a:off x="6691312" y="4464889"/>
            <a:ext cx="981244" cy="538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>
            <a:stCxn id="32" idx="2"/>
            <a:endCxn id="34" idx="0"/>
          </p:cNvCxnSpPr>
          <p:nvPr/>
        </p:nvCxnSpPr>
        <p:spPr>
          <a:xfrm>
            <a:off x="7672556" y="4464889"/>
            <a:ext cx="653882" cy="5388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ttangolo 41"/>
          <p:cNvSpPr/>
          <p:nvPr/>
        </p:nvSpPr>
        <p:spPr>
          <a:xfrm>
            <a:off x="3213099" y="5170099"/>
            <a:ext cx="2082801" cy="901777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200" dirty="0" smtClean="0">
                <a:solidFill>
                  <a:schemeClr val="tx1"/>
                </a:solidFill>
                <a:latin typeface="Arial"/>
                <a:cs typeface="Arial"/>
              </a:rPr>
              <a:t>onquistò il Trevigiano, Vicenza, Verona, Padova, Feltre, Belluno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it-IT" sz="1200" dirty="0" smtClean="0">
                <a:solidFill>
                  <a:schemeClr val="tx1"/>
                </a:solidFill>
                <a:latin typeface="Arial"/>
                <a:cs typeface="Arial"/>
              </a:rPr>
              <a:t>il Friuli, il Polesine, Brescia e Bergamo</a:t>
            </a:r>
            <a:endParaRPr lang="it-IT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cxnSp>
        <p:nvCxnSpPr>
          <p:cNvPr id="45" name="Connettore 2 44"/>
          <p:cNvCxnSpPr/>
          <p:nvPr/>
        </p:nvCxnSpPr>
        <p:spPr>
          <a:xfrm flipH="1">
            <a:off x="4419657" y="4685783"/>
            <a:ext cx="1130245" cy="408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ttangolo 46"/>
          <p:cNvSpPr/>
          <p:nvPr/>
        </p:nvSpPr>
        <p:spPr>
          <a:xfrm>
            <a:off x="306499" y="5312355"/>
            <a:ext cx="1928701" cy="110114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onsolidò il suo ruolo commerciale e il suo dominio sul mare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cxnSp>
        <p:nvCxnSpPr>
          <p:cNvPr id="49" name="Connettore 2 48"/>
          <p:cNvCxnSpPr>
            <a:stCxn id="25" idx="2"/>
          </p:cNvCxnSpPr>
          <p:nvPr/>
        </p:nvCxnSpPr>
        <p:spPr>
          <a:xfrm>
            <a:off x="954200" y="4728400"/>
            <a:ext cx="11000" cy="5839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entagono 50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xmlns="" val="9693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32874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3287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91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Firenze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2362201" y="1409545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1382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4974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finì il tumulto dei Ciompi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6542198" y="1246319"/>
            <a:ext cx="1636601" cy="121748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potere finì nelle mani di poche famiglie di commercianti e banchieri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542197" y="3037019"/>
            <a:ext cx="1636601" cy="89998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coppiò una lotta tra la famiglia </a:t>
            </a:r>
            <a:r>
              <a:rPr lang="it-IT" sz="1400" dirty="0" err="1" smtClean="0">
                <a:solidFill>
                  <a:schemeClr val="tx1"/>
                </a:solidFill>
                <a:latin typeface="Arial"/>
                <a:cs typeface="Arial"/>
              </a:rPr>
              <a:t>Albizzi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 e la famiglia Medici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6542197" y="4530312"/>
            <a:ext cx="1636602" cy="617265"/>
          </a:xfrm>
          <a:prstGeom prst="rect">
            <a:avLst/>
          </a:prstGeom>
          <a:solidFill>
            <a:srgbClr val="F7964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p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revalsero i Medici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99" y="2463800"/>
            <a:ext cx="4140200" cy="3733800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6542198" y="5551619"/>
            <a:ext cx="1636601" cy="899981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loro potere raggiunse l’apice con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Lorenzo 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detto il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Magnifico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4" name="Pentagono 13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cxnSp>
        <p:nvCxnSpPr>
          <p:cNvPr id="16" name="Connettore 2 15"/>
          <p:cNvCxnSpPr>
            <a:endCxn id="7" idx="2"/>
          </p:cNvCxnSpPr>
          <p:nvPr/>
        </p:nvCxnSpPr>
        <p:spPr>
          <a:xfrm>
            <a:off x="1589199" y="1587500"/>
            <a:ext cx="773002" cy="181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7" idx="0"/>
          </p:cNvCxnSpPr>
          <p:nvPr/>
        </p:nvCxnSpPr>
        <p:spPr>
          <a:xfrm>
            <a:off x="3871802" y="1605674"/>
            <a:ext cx="62569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>
            <a:stCxn id="8" idx="3"/>
          </p:cNvCxnSpPr>
          <p:nvPr/>
        </p:nvCxnSpPr>
        <p:spPr>
          <a:xfrm>
            <a:off x="5767499" y="1554952"/>
            <a:ext cx="7746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stCxn id="9" idx="2"/>
            <a:endCxn id="10" idx="0"/>
          </p:cNvCxnSpPr>
          <p:nvPr/>
        </p:nvCxnSpPr>
        <p:spPr>
          <a:xfrm flipH="1">
            <a:off x="7360498" y="2463800"/>
            <a:ext cx="1" cy="573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10" idx="2"/>
            <a:endCxn id="11" idx="0"/>
          </p:cNvCxnSpPr>
          <p:nvPr/>
        </p:nvCxnSpPr>
        <p:spPr>
          <a:xfrm>
            <a:off x="7360498" y="3937000"/>
            <a:ext cx="0" cy="5933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>
            <a:stCxn id="11" idx="2"/>
            <a:endCxn id="13" idx="0"/>
          </p:cNvCxnSpPr>
          <p:nvPr/>
        </p:nvCxnSpPr>
        <p:spPr>
          <a:xfrm>
            <a:off x="7360498" y="5147577"/>
            <a:ext cx="1" cy="4040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320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3"/>
            <a:ext cx="7667625" cy="572942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72942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91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Stato della Chiesa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ounded Rectangle 14"/>
          <p:cNvSpPr/>
          <p:nvPr/>
        </p:nvSpPr>
        <p:spPr>
          <a:xfrm>
            <a:off x="2362201" y="1409545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1417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6752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inì il Grande Scisma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9" name="Rounded Rectangle 14"/>
          <p:cNvSpPr/>
          <p:nvPr/>
        </p:nvSpPr>
        <p:spPr>
          <a:xfrm>
            <a:off x="2362201" y="2450945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1439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675298" y="2225938"/>
            <a:ext cx="19541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fu una nuova divisione: il Piccolo Scisma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7354999" y="2225938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u eletto un nuovo antipapa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2" name="Rounded Rectangle 14"/>
          <p:cNvSpPr/>
          <p:nvPr/>
        </p:nvSpPr>
        <p:spPr>
          <a:xfrm>
            <a:off x="2362201" y="3416145"/>
            <a:ext cx="1509601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1449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675298" y="3191138"/>
            <a:ext cx="19541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finì il Piccolo Scisma e fu eletto un unico papa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7354998" y="3191138"/>
            <a:ext cx="1611201" cy="148246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d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allora pontefice e cardinali furono quasi sempre membri delle grandi e potenti casate italiane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7525599" y="5146938"/>
            <a:ext cx="1270000" cy="910962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 diffuse la pratica corrotta del 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nepotismo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16" name="Pentagono 15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1667098" y="1604078"/>
            <a:ext cx="506301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3986102" y="1605674"/>
            <a:ext cx="585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Freccia giù 26"/>
          <p:cNvSpPr/>
          <p:nvPr/>
        </p:nvSpPr>
        <p:spPr>
          <a:xfrm>
            <a:off x="2870200" y="2006600"/>
            <a:ext cx="484632" cy="330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giù 27"/>
          <p:cNvSpPr/>
          <p:nvPr/>
        </p:nvSpPr>
        <p:spPr>
          <a:xfrm>
            <a:off x="2870200" y="2975239"/>
            <a:ext cx="484632" cy="32676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0" name="Connettore 2 29"/>
          <p:cNvCxnSpPr/>
          <p:nvPr/>
        </p:nvCxnSpPr>
        <p:spPr>
          <a:xfrm>
            <a:off x="3986102" y="2628900"/>
            <a:ext cx="585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/>
          <p:nvPr/>
        </p:nvCxnSpPr>
        <p:spPr>
          <a:xfrm>
            <a:off x="3986102" y="3594100"/>
            <a:ext cx="58589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/>
          <p:cNvCxnSpPr/>
          <p:nvPr/>
        </p:nvCxnSpPr>
        <p:spPr>
          <a:xfrm>
            <a:off x="6743700" y="2628745"/>
            <a:ext cx="482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6743700" y="3505045"/>
            <a:ext cx="482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2 44"/>
          <p:cNvCxnSpPr/>
          <p:nvPr/>
        </p:nvCxnSpPr>
        <p:spPr>
          <a:xfrm>
            <a:off x="8160599" y="4787900"/>
            <a:ext cx="0" cy="254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6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175"/>
            <a:ext cx="7667625" cy="404813"/>
          </a:xfrm>
          <a:prstGeom prst="rect">
            <a:avLst/>
          </a:prstGeom>
          <a:solidFill>
            <a:srgbClr val="DE6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pitchFamily="34" charset="0"/>
              </a:rPr>
              <a:t>DALLA CRISI DEL TRECENTO AL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0" y="404812"/>
            <a:ext cx="7667625" cy="554475"/>
          </a:xfrm>
          <a:prstGeom prst="rect">
            <a:avLst/>
          </a:prstGeom>
          <a:solidFill>
            <a:srgbClr val="CA41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kton Pro" charset="0"/>
                <a:ea typeface="Tekton Pro" charset="0"/>
                <a:cs typeface="Tekton Pro" charset="0"/>
              </a:rPr>
              <a:t>L’ITALIA DEL QUATTROCENTO. UMANESIMO E RINASCIMENTO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kton Pro" charset="0"/>
              <a:ea typeface="Tekton Pro" charset="0"/>
              <a:cs typeface="Tekton Pro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667625" y="0"/>
            <a:ext cx="1476375" cy="404813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SEZIONE 2</a:t>
            </a:r>
          </a:p>
        </p:txBody>
      </p:sp>
      <p:sp>
        <p:nvSpPr>
          <p:cNvPr id="5" name="Rettangolo 6"/>
          <p:cNvSpPr/>
          <p:nvPr/>
        </p:nvSpPr>
        <p:spPr>
          <a:xfrm>
            <a:off x="7667625" y="404813"/>
            <a:ext cx="1476375" cy="554474"/>
          </a:xfrm>
          <a:prstGeom prst="rect">
            <a:avLst/>
          </a:prstGeom>
          <a:solidFill>
            <a:srgbClr val="EFA4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dirty="0" smtClean="0">
                <a:solidFill>
                  <a:schemeClr val="tx1"/>
                </a:solidFill>
                <a:latin typeface="Arial"/>
                <a:cs typeface="Arial"/>
              </a:rPr>
              <a:t>UNITÀ 8</a:t>
            </a:r>
            <a:endParaRPr lang="it-IT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19199" y="1246319"/>
            <a:ext cx="1270000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Regno di Napoli</a:t>
            </a:r>
            <a:endParaRPr lang="it-IT" sz="1400" b="1" dirty="0">
              <a:latin typeface="Arial"/>
              <a:cs typeface="Arial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465498" y="1246319"/>
            <a:ext cx="1954101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c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omprendeva solo la parte meridionale dell’Italia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64100" y="1358900"/>
            <a:ext cx="689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chemeClr val="accent2"/>
                </a:solidFill>
                <a:latin typeface="Arial"/>
                <a:cs typeface="Arial"/>
              </a:rPr>
              <a:t>perché</a:t>
            </a:r>
            <a:endParaRPr lang="it-IT" sz="1200" b="1" dirty="0">
              <a:solidFill>
                <a:schemeClr val="accent2"/>
              </a:solidFill>
              <a:latin typeface="Arial"/>
              <a:cs typeface="Arial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5932598" y="1246319"/>
            <a:ext cx="2614502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l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a Sicilia era un dominio diretto della dinastia spagnola degli Aragona</a:t>
            </a:r>
            <a:endParaRPr lang="it-IT" sz="1400" dirty="0">
              <a:latin typeface="Arial"/>
              <a:cs typeface="Arial"/>
            </a:endParaRPr>
          </a:p>
        </p:txBody>
      </p:sp>
      <p:sp>
        <p:nvSpPr>
          <p:cNvPr id="10" name="Rounded Rectangle 14"/>
          <p:cNvSpPr/>
          <p:nvPr/>
        </p:nvSpPr>
        <p:spPr>
          <a:xfrm>
            <a:off x="3009900" y="2431174"/>
            <a:ext cx="9651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1442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576361" y="2324616"/>
            <a:ext cx="1356238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 d’Aragona </a:t>
            </a:r>
            <a:r>
              <a:rPr lang="it-IT" sz="1400" b="1" dirty="0">
                <a:solidFill>
                  <a:schemeClr val="tx1"/>
                </a:solidFill>
                <a:latin typeface="Arial"/>
                <a:cs typeface="Arial"/>
              </a:rPr>
              <a:t>A</a:t>
            </a:r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lfonso V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6360374" y="2324616"/>
            <a:ext cx="2186726" cy="617265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Arial"/>
                <a:cs typeface="Arial"/>
              </a:rPr>
              <a:t>c</a:t>
            </a:r>
            <a:r>
              <a:rPr lang="it-IT" sz="1400" b="1" dirty="0" smtClean="0">
                <a:solidFill>
                  <a:schemeClr val="bg1"/>
                </a:solidFill>
                <a:latin typeface="Arial"/>
                <a:cs typeface="Arial"/>
              </a:rPr>
              <a:t>onquistò l’Italia meridionale</a:t>
            </a:r>
            <a:endParaRPr lang="it-IT" sz="1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6455960" y="3416816"/>
            <a:ext cx="2091139" cy="1040884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l regno rimase formalmente autonomo, ma era condizionato dalla politica del Regno di Aragona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Rounded Rectangle 14"/>
          <p:cNvSpPr/>
          <p:nvPr/>
        </p:nvSpPr>
        <p:spPr>
          <a:xfrm>
            <a:off x="3009900" y="5123574"/>
            <a:ext cx="965199" cy="392258"/>
          </a:xfrm>
          <a:prstGeom prst="snip1Rect">
            <a:avLst/>
          </a:prstGeom>
          <a:solidFill>
            <a:srgbClr val="EFA436"/>
          </a:solidFill>
          <a:ln>
            <a:solidFill>
              <a:srgbClr val="EFA43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tIns="72000" bIns="72000">
            <a:spAutoFit/>
          </a:bodyPr>
          <a:lstStyle/>
          <a:p>
            <a:pPr algn="ctr">
              <a:defRPr/>
            </a:pPr>
            <a:r>
              <a:rPr lang="it-IT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nel 1458</a:t>
            </a:r>
            <a:endParaRPr lang="it-IT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4576361" y="5073290"/>
            <a:ext cx="1356238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Arial"/>
                <a:cs typeface="Arial"/>
              </a:rPr>
              <a:t>Ferrante d’Aragona</a:t>
            </a:r>
            <a:endParaRPr lang="it-IT" sz="14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589061" y="6051190"/>
            <a:ext cx="1356238" cy="617265"/>
          </a:xfrm>
          <a:prstGeom prst="rect">
            <a:avLst/>
          </a:prstGeom>
          <a:solidFill>
            <a:schemeClr val="bg1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  <a:latin typeface="Arial"/>
                <a:cs typeface="Arial"/>
              </a:rPr>
              <a:t>f</a:t>
            </a:r>
            <a:r>
              <a:rPr lang="it-IT" sz="1400" dirty="0" smtClean="0">
                <a:solidFill>
                  <a:schemeClr val="tx1"/>
                </a:solidFill>
                <a:latin typeface="Arial"/>
                <a:cs typeface="Arial"/>
              </a:rPr>
              <a:t>iglio illegittimo di Alfonso V</a:t>
            </a:r>
            <a:endParaRPr lang="it-IT" sz="14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6455960" y="5053364"/>
            <a:ext cx="1697440" cy="617265"/>
          </a:xfrm>
          <a:prstGeom prst="rect">
            <a:avLst/>
          </a:prstGeom>
          <a:solidFill>
            <a:schemeClr val="accent6"/>
          </a:solidFill>
          <a:ln w="1905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lang="it-IT" sz="1400" b="1" dirty="0" smtClean="0">
                <a:solidFill>
                  <a:srgbClr val="FFFFFF"/>
                </a:solidFill>
                <a:latin typeface="Arial"/>
                <a:cs typeface="Arial"/>
              </a:rPr>
              <a:t>ivenne re di Napoli</a:t>
            </a:r>
            <a:endParaRPr lang="it-IT" sz="14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cxnSp>
        <p:nvCxnSpPr>
          <p:cNvPr id="19" name="Connettore 2 18"/>
          <p:cNvCxnSpPr>
            <a:stCxn id="6" idx="3"/>
            <a:endCxn id="7" idx="1"/>
          </p:cNvCxnSpPr>
          <p:nvPr/>
        </p:nvCxnSpPr>
        <p:spPr>
          <a:xfrm>
            <a:off x="1589199" y="1554952"/>
            <a:ext cx="8762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endCxn id="9" idx="1"/>
          </p:cNvCxnSpPr>
          <p:nvPr/>
        </p:nvCxnSpPr>
        <p:spPr>
          <a:xfrm>
            <a:off x="5553411" y="1554952"/>
            <a:ext cx="37918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>
            <a:off x="4114800" y="2627303"/>
            <a:ext cx="304799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6044573" y="2644353"/>
            <a:ext cx="20382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7442200" y="3073400"/>
            <a:ext cx="1" cy="2413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>
            <a:off x="4114800" y="5346700"/>
            <a:ext cx="3047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>
            <a:off x="6044573" y="5346700"/>
            <a:ext cx="203827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15" idx="2"/>
            <a:endCxn id="16" idx="0"/>
          </p:cNvCxnSpPr>
          <p:nvPr/>
        </p:nvCxnSpPr>
        <p:spPr>
          <a:xfrm>
            <a:off x="5254480" y="5690555"/>
            <a:ext cx="12700" cy="3606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entagono 47"/>
          <p:cNvSpPr>
            <a:spLocks noChangeAspect="1"/>
          </p:cNvSpPr>
          <p:nvPr/>
        </p:nvSpPr>
        <p:spPr>
          <a:xfrm>
            <a:off x="8528050" y="6237312"/>
            <a:ext cx="395287" cy="395288"/>
          </a:xfrm>
          <a:prstGeom prst="homePlate">
            <a:avLst/>
          </a:prstGeom>
          <a:solidFill>
            <a:srgbClr val="EFA436"/>
          </a:solidFill>
          <a:ln>
            <a:solidFill>
              <a:srgbClr val="DE6D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</a:t>
            </a: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99" y="2431174"/>
            <a:ext cx="2663773" cy="4179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7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536</Words>
  <Application>Microsoft Office PowerPoint</Application>
  <PresentationFormat>Presentazione su schermo (4:3)</PresentationFormat>
  <Paragraphs>114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Arianna Breda</dc:creator>
  <cp:lastModifiedBy>HOME</cp:lastModifiedBy>
  <cp:revision>58</cp:revision>
  <dcterms:created xsi:type="dcterms:W3CDTF">2018-03-19T10:36:48Z</dcterms:created>
  <dcterms:modified xsi:type="dcterms:W3CDTF">2020-05-01T13:10:30Z</dcterms:modified>
</cp:coreProperties>
</file>