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9" r:id="rId3"/>
    <p:sldId id="270" r:id="rId4"/>
    <p:sldId id="259" r:id="rId5"/>
    <p:sldId id="260" r:id="rId6"/>
    <p:sldId id="26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430925"/>
            <a:ext cx="9603275" cy="1422830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modern örgüt teorisi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marL="0" indent="0" algn="ctr">
              <a:buNone/>
            </a:pPr>
            <a:r>
              <a:rPr lang="tr-TR" sz="2800" dirty="0" smtClean="0"/>
              <a:t>HAFTA </a:t>
            </a:r>
            <a:r>
              <a:rPr lang="tr-TR" sz="2800" dirty="0" smtClean="0"/>
              <a:t>8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4048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15008"/>
            <a:ext cx="9603275" cy="125466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endParaRPr lang="tr-TR" sz="3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8" y="2078794"/>
            <a:ext cx="9603275" cy="345061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sz="6400" dirty="0" smtClean="0"/>
              <a:t>Yönetim ve Organizasyon </a:t>
            </a:r>
            <a:r>
              <a:rPr lang="tr-TR" sz="6400" dirty="0"/>
              <a:t>konusundaki modem yaklaşmalar, esas itibariyle </a:t>
            </a:r>
            <a:r>
              <a:rPr lang="tr-TR" sz="6400" dirty="0" smtClean="0"/>
              <a:t>sistem yaklaşımı</a:t>
            </a:r>
            <a:r>
              <a:rPr lang="tr-TR" sz="6400" dirty="0"/>
              <a:t>, </a:t>
            </a:r>
            <a:r>
              <a:rPr lang="tr-TR" sz="6400" dirty="0" err="1"/>
              <a:t>durumsallık</a:t>
            </a:r>
            <a:r>
              <a:rPr lang="tr-TR" sz="6400" dirty="0"/>
              <a:t> yaklaşımı </a:t>
            </a:r>
            <a:r>
              <a:rPr lang="tr-TR" sz="6400" dirty="0" smtClean="0"/>
              <a:t>adları </a:t>
            </a:r>
            <a:r>
              <a:rPr lang="tr-TR" sz="6400" dirty="0"/>
              <a:t>altında ele </a:t>
            </a:r>
            <a:r>
              <a:rPr lang="tr-TR" sz="6400" dirty="0" smtClean="0"/>
              <a:t>alınmaktadır.1960’larda </a:t>
            </a:r>
            <a:r>
              <a:rPr lang="tr-TR" sz="6400" dirty="0"/>
              <a:t>başlayan bu görüşe göre örgüt yapısının nasıl olması gerektiği basit bir </a:t>
            </a:r>
            <a:r>
              <a:rPr lang="tr-TR" sz="6400" dirty="0" smtClean="0"/>
              <a:t>yönetsel seçim </a:t>
            </a:r>
            <a:r>
              <a:rPr lang="tr-TR" sz="6400" dirty="0"/>
              <a:t>işi değildir. </a:t>
            </a:r>
            <a:r>
              <a:rPr lang="tr-TR" sz="6400" dirty="0" smtClean="0"/>
              <a:t> Tam </a:t>
            </a:r>
            <a:r>
              <a:rPr lang="tr-TR" sz="6400" dirty="0"/>
              <a:t>aksine örgütü çevreleyen ortam koşulları, örgüt yapısının </a:t>
            </a:r>
            <a:r>
              <a:rPr lang="tr-TR" sz="6400" dirty="0" err="1" smtClean="0"/>
              <a:t>nasılolması</a:t>
            </a:r>
            <a:r>
              <a:rPr lang="tr-TR" sz="6400" dirty="0" smtClean="0"/>
              <a:t> </a:t>
            </a:r>
            <a:r>
              <a:rPr lang="tr-TR" sz="6400" dirty="0"/>
              <a:t>gerektiğini belirleyecektir. Modern yaklaşımlar organik örgüt yapısı ve açık </a:t>
            </a:r>
            <a:r>
              <a:rPr lang="tr-TR" sz="6400" dirty="0" err="1" smtClean="0"/>
              <a:t>sistemile</a:t>
            </a:r>
            <a:r>
              <a:rPr lang="tr-TR" sz="6400" dirty="0" smtClean="0"/>
              <a:t> </a:t>
            </a:r>
            <a:r>
              <a:rPr lang="tr-TR" sz="6400" dirty="0"/>
              <a:t>ilgilidir.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377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/>
              <a:t>Sistem Yaklaşımı: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47263"/>
            <a:ext cx="9603275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tr-TR" sz="1600" dirty="0" smtClean="0"/>
              <a:t>Örgütleri</a:t>
            </a:r>
            <a:r>
              <a:rPr lang="tr-TR" sz="1600" dirty="0"/>
              <a:t>, karşılıklı bağlı bölümlerden oluşan her bölümün belirli katkıda bulunduğu </a:t>
            </a:r>
            <a:r>
              <a:rPr lang="tr-TR" sz="1600" dirty="0" smtClean="0"/>
              <a:t>buna karşılık </a:t>
            </a:r>
            <a:r>
              <a:rPr lang="tr-TR" sz="1600" dirty="0"/>
              <a:t>her bölümün bazı paylar aldığı bir bütün bir sistem olarak ele alır. Örgütü </a:t>
            </a:r>
            <a:r>
              <a:rPr lang="tr-TR" sz="1600" dirty="0" smtClean="0"/>
              <a:t>oluşturan bu </a:t>
            </a:r>
            <a:r>
              <a:rPr lang="tr-TR" sz="1600" dirty="0"/>
              <a:t>bölümler örgüt sisteminin alt sistemleridir.</a:t>
            </a:r>
          </a:p>
          <a:p>
            <a:pPr marL="0" indent="0">
              <a:buNone/>
            </a:pPr>
            <a:r>
              <a:rPr lang="tr-TR" sz="1600" dirty="0"/>
              <a:t>Bir sistem olarak örgüt çevresinden belirli girdiler alır, bunları belli bir teknoloji ile işler </a:t>
            </a:r>
            <a:r>
              <a:rPr lang="tr-TR" sz="1600" dirty="0" smtClean="0"/>
              <a:t>ve elde </a:t>
            </a:r>
            <a:r>
              <a:rPr lang="tr-TR" sz="1600" dirty="0"/>
              <a:t>edilen çıktıları tekrar çevresine verir. “En iyi örgüt yapısı, örgütün içinde </a:t>
            </a:r>
            <a:r>
              <a:rPr lang="tr-TR" sz="1600" dirty="0" smtClean="0"/>
              <a:t>bulunduğu çevrenin </a:t>
            </a:r>
            <a:r>
              <a:rPr lang="tr-TR" sz="1600" dirty="0"/>
              <a:t>özelliklerini, örgüt sisteminin kullandığı teknolojiyi örgüt ve alt </a:t>
            </a:r>
            <a:r>
              <a:rPr lang="tr-TR" sz="1600" dirty="0" smtClean="0"/>
              <a:t>sistemler arasındaki </a:t>
            </a:r>
            <a:r>
              <a:rPr lang="tr-TR" sz="1600" dirty="0"/>
              <a:t>ilişkileri dikkate alan yapıdır. </a:t>
            </a:r>
          </a:p>
        </p:txBody>
      </p:sp>
    </p:spTree>
    <p:extLst>
      <p:ext uri="{BB962C8B-B14F-4D97-AF65-F5344CB8AC3E}">
        <p14:creationId xmlns:p14="http://schemas.microsoft.com/office/powerpoint/2010/main" val="393165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Sistemin </a:t>
            </a:r>
            <a:r>
              <a:rPr lang="tr-TR" sz="2800" dirty="0" smtClean="0"/>
              <a:t>özellikleri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994711"/>
            <a:ext cx="9603275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1600" dirty="0" smtClean="0"/>
          </a:p>
          <a:p>
            <a:pPr marL="0" indent="0">
              <a:buNone/>
            </a:pPr>
            <a:r>
              <a:rPr lang="tr-TR" sz="1600" dirty="0" smtClean="0"/>
              <a:t>i</a:t>
            </a:r>
            <a:r>
              <a:rPr lang="tr-TR" sz="1600" dirty="0"/>
              <a:t>. Sistemler açık ve kapalı olabilir.</a:t>
            </a:r>
          </a:p>
          <a:p>
            <a:pPr marL="0" indent="0">
              <a:buNone/>
            </a:pPr>
            <a:r>
              <a:rPr lang="tr-TR" sz="1600" dirty="0"/>
              <a:t>ii. Açık sistem yaşamak için dış çevreyle ilişki kurmalıdır.</a:t>
            </a:r>
          </a:p>
          <a:p>
            <a:pPr marL="0" indent="0">
              <a:buNone/>
            </a:pPr>
            <a:r>
              <a:rPr lang="tr-TR" sz="1600" dirty="0"/>
              <a:t>iii. Her sistemde bir amaç ve amaçlar vardır.</a:t>
            </a:r>
          </a:p>
          <a:p>
            <a:pPr marL="0" indent="0">
              <a:buNone/>
            </a:pPr>
            <a:r>
              <a:rPr lang="tr-TR" sz="1600" dirty="0"/>
              <a:t>iv. Sistemler çevreyle ilişki kurarlar.</a:t>
            </a:r>
          </a:p>
          <a:p>
            <a:pPr marL="0" indent="0">
              <a:buNone/>
            </a:pPr>
            <a:r>
              <a:rPr lang="tr-TR" sz="1600" dirty="0"/>
              <a:t>v. Sistemde geri bildirim ilişkisi vardır. </a:t>
            </a:r>
          </a:p>
        </p:txBody>
      </p:sp>
    </p:spTree>
    <p:extLst>
      <p:ext uri="{BB962C8B-B14F-4D97-AF65-F5344CB8AC3E}">
        <p14:creationId xmlns:p14="http://schemas.microsoft.com/office/powerpoint/2010/main" val="86347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25517"/>
            <a:ext cx="9603275" cy="1328237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sz="2800" dirty="0"/>
              <a:t>Durumsallık </a:t>
            </a:r>
            <a:r>
              <a:rPr lang="tr-TR" sz="2800" dirty="0" smtClean="0"/>
              <a:t>Yaklaşımı</a:t>
            </a:r>
            <a:r>
              <a:rPr lang="tr-TR" sz="2800" dirty="0"/>
              <a:t/>
            </a:r>
            <a:br>
              <a:rPr lang="tr-TR" sz="2800" dirty="0"/>
            </a:b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5152" y="2078794"/>
            <a:ext cx="9603275" cy="345061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sz="3000" dirty="0" smtClean="0"/>
              <a:t>Bu </a:t>
            </a:r>
            <a:r>
              <a:rPr lang="tr-TR" sz="3000" dirty="0"/>
              <a:t>yaklaşım da, yöneticinin daha iyi bir yönetim uygulaması için örgütün içinde </a:t>
            </a:r>
            <a:r>
              <a:rPr lang="tr-TR" sz="3000" dirty="0" smtClean="0"/>
              <a:t>bulunduğu durumu </a:t>
            </a:r>
            <a:r>
              <a:rPr lang="tr-TR" sz="3000" dirty="0"/>
              <a:t>iyi teşhis etmesi gerektiğini iddia eder. Modern yaklaşımın özelliklerinden </a:t>
            </a:r>
            <a:r>
              <a:rPr lang="tr-TR" sz="3000" dirty="0" smtClean="0"/>
              <a:t>biri olan</a:t>
            </a:r>
            <a:r>
              <a:rPr lang="tr-TR" sz="3000" dirty="0"/>
              <a:t>, araştırmaya dayanma özelliği </a:t>
            </a:r>
            <a:r>
              <a:rPr lang="tr-TR" sz="3000" dirty="0" err="1"/>
              <a:t>durumsallık</a:t>
            </a:r>
            <a:r>
              <a:rPr lang="tr-TR" sz="3000" dirty="0"/>
              <a:t> yaklaşımında </a:t>
            </a:r>
            <a:r>
              <a:rPr lang="tr-TR" sz="3000" dirty="0" smtClean="0"/>
              <a:t>vardır. Belli </a:t>
            </a:r>
            <a:r>
              <a:rPr lang="tr-TR" sz="3000" dirty="0"/>
              <a:t>bir konuda önerilecek bir çözüm o organizasyonun belli bir çevre </a:t>
            </a:r>
            <a:r>
              <a:rPr lang="tr-TR" sz="3000" dirty="0" smtClean="0"/>
              <a:t>içinde incelenmesiyle </a:t>
            </a:r>
            <a:r>
              <a:rPr lang="tr-TR" sz="3000" dirty="0"/>
              <a:t>elde edilebilir. Yani örgütün içinde bulunduğu durum önemlidir. En </a:t>
            </a:r>
            <a:r>
              <a:rPr lang="tr-TR" sz="3000" dirty="0" smtClean="0"/>
              <a:t>iyi çözüm </a:t>
            </a:r>
            <a:r>
              <a:rPr lang="tr-TR" sz="3000" dirty="0"/>
              <a:t>belli bir zamandaki duruma bağlıdır. Organizasyon kavramında </a:t>
            </a:r>
            <a:r>
              <a:rPr lang="tr-TR" sz="3000" dirty="0" err="1" smtClean="0"/>
              <a:t>durumsallık</a:t>
            </a:r>
            <a:r>
              <a:rPr lang="tr-TR" sz="3000" dirty="0" smtClean="0"/>
              <a:t> yaklaşımının </a:t>
            </a:r>
            <a:r>
              <a:rPr lang="tr-TR" sz="3000" dirty="0"/>
              <a:t>uygulanması, daha önceki yaklaşımlar tarafından geliştirilen kavram, ilke </a:t>
            </a:r>
            <a:r>
              <a:rPr lang="tr-TR" sz="3000" dirty="0" smtClean="0"/>
              <a:t>ve tekniklerin </a:t>
            </a:r>
            <a:r>
              <a:rPr lang="tr-TR" sz="3000" dirty="0"/>
              <a:t>bir yana bırakılması demek değildir. Aksine bunlar yeni bir çerçeve içinde </a:t>
            </a:r>
            <a:r>
              <a:rPr lang="tr-TR" sz="3000" dirty="0" smtClean="0"/>
              <a:t>ele alınmaktadır</a:t>
            </a:r>
            <a:r>
              <a:rPr lang="tr-TR" sz="3000" dirty="0"/>
              <a:t>. Bu yeni çerçevenin temel unsurları çevresel unsurlar ile yönetim kavram </a:t>
            </a:r>
            <a:r>
              <a:rPr lang="tr-TR" sz="3000" dirty="0" smtClean="0"/>
              <a:t>ve teknikleridir</a:t>
            </a:r>
            <a:r>
              <a:rPr lang="tr-TR" sz="3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877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/>
              <a:t>Durumsallık </a:t>
            </a:r>
            <a:r>
              <a:rPr lang="tr-TR" sz="2800" dirty="0" smtClean="0"/>
              <a:t>yaklaşımında örgüt </a:t>
            </a:r>
            <a:r>
              <a:rPr lang="tr-TR" sz="2800" dirty="0"/>
              <a:t>ve çevresi arasındaki </a:t>
            </a:r>
            <a:r>
              <a:rPr lang="tr-TR" sz="2800" dirty="0" smtClean="0"/>
              <a:t>etkileşimler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i. Örgüt içi çevre</a:t>
            </a:r>
          </a:p>
          <a:p>
            <a:pPr marL="0" indent="0">
              <a:buNone/>
            </a:pPr>
            <a:r>
              <a:rPr lang="tr-TR" dirty="0" smtClean="0"/>
              <a:t>ii</a:t>
            </a:r>
            <a:r>
              <a:rPr lang="tr-TR" dirty="0"/>
              <a:t>. Yakın çevre</a:t>
            </a:r>
          </a:p>
          <a:p>
            <a:pPr marL="0" indent="0">
              <a:buNone/>
            </a:pPr>
            <a:r>
              <a:rPr lang="tr-TR" dirty="0"/>
              <a:t>iii. Genel çevre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</a:t>
            </a:r>
            <a:r>
              <a:rPr lang="tr-TR" dirty="0"/>
              <a:t>. </a:t>
            </a:r>
            <a:r>
              <a:rPr lang="tr-TR" dirty="0" smtClean="0"/>
              <a:t>Örgüt </a:t>
            </a:r>
            <a:r>
              <a:rPr lang="tr-TR" dirty="0"/>
              <a:t>İçi Çevre: Örgütün yüzde yüz kendi denetimi altında olan ve her an </a:t>
            </a:r>
            <a:r>
              <a:rPr lang="tr-TR" dirty="0" smtClean="0"/>
              <a:t>değişiklik yapabileceği </a:t>
            </a:r>
            <a:r>
              <a:rPr lang="tr-TR" dirty="0"/>
              <a:t>iç çevre unsurlarıdır.</a:t>
            </a:r>
          </a:p>
          <a:p>
            <a:pPr marL="0" indent="0">
              <a:buNone/>
            </a:pPr>
            <a:r>
              <a:rPr lang="tr-TR" dirty="0"/>
              <a:t>ii. Yakın Çevre: Örgütün bütünüyle denetimi altında olmayan ama kuvvetle </a:t>
            </a:r>
            <a:r>
              <a:rPr lang="tr-TR" dirty="0" smtClean="0"/>
              <a:t>etkilenme olanağı </a:t>
            </a:r>
            <a:r>
              <a:rPr lang="tr-TR" dirty="0"/>
              <a:t>olan örgütün faaliyet ve sonuçlarından etkilenebilen çevredir. Aynı zamanda </a:t>
            </a:r>
            <a:r>
              <a:rPr lang="tr-TR" dirty="0" smtClean="0"/>
              <a:t>örgüt yakın </a:t>
            </a:r>
            <a:r>
              <a:rPr lang="tr-TR" dirty="0"/>
              <a:t>çevreden de büyük ölçüde etkilenir.</a:t>
            </a:r>
          </a:p>
          <a:p>
            <a:pPr marL="0" indent="0">
              <a:buNone/>
            </a:pPr>
            <a:r>
              <a:rPr lang="tr-TR" dirty="0"/>
              <a:t>iii. Genel Çevre: Örgüt tarafından etkilenmesi son derece zor hatta imkansız olan çevredir. </a:t>
            </a:r>
          </a:p>
        </p:txBody>
      </p:sp>
    </p:spTree>
    <p:extLst>
      <p:ext uri="{BB962C8B-B14F-4D97-AF65-F5344CB8AC3E}">
        <p14:creationId xmlns:p14="http://schemas.microsoft.com/office/powerpoint/2010/main" val="221952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Organizasyon ve teknoloji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Bu alanda yapılan çalışmalar </a:t>
            </a:r>
          </a:p>
          <a:p>
            <a:r>
              <a:rPr lang="tr-TR" dirty="0" smtClean="0"/>
              <a:t>1- WOODWARD ARAŞTIRMASI</a:t>
            </a:r>
          </a:p>
          <a:p>
            <a:r>
              <a:rPr lang="tr-TR" dirty="0" smtClean="0"/>
              <a:t>2-ASTON GRUBU ARAŞTIRMASI</a:t>
            </a:r>
          </a:p>
          <a:p>
            <a:r>
              <a:rPr lang="tr-TR" dirty="0" smtClean="0"/>
              <a:t>3- TAVISTOCK ENSTİTÜSÜ ÇALIŞMALARI</a:t>
            </a:r>
          </a:p>
          <a:p>
            <a:r>
              <a:rPr lang="tr-TR" dirty="0" smtClean="0"/>
              <a:t>4- JAMES THOMPSON’IN TEMEL TEKNOLOJİLER SINIFLAMASI</a:t>
            </a:r>
          </a:p>
          <a:p>
            <a:r>
              <a:rPr lang="tr-TR" dirty="0" smtClean="0"/>
              <a:t>5- CHARLES PERROW’UN RUTİN / RUTİN OLMAYAN İŞ SINIFLAMASI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099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ORGANİZASYON VE ÇEVRE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alanda yapılan çalışmalar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1- BURNS-STALKER ÇALIŞMASI</a:t>
            </a:r>
          </a:p>
          <a:p>
            <a:pPr marL="0" indent="0">
              <a:buNone/>
            </a:pPr>
            <a:r>
              <a:rPr lang="tr-TR" dirty="0" smtClean="0"/>
              <a:t>2- LAWRENCE-LORSCH ÇALIŞMASI</a:t>
            </a:r>
          </a:p>
          <a:p>
            <a:pPr marL="0" indent="0">
              <a:buNone/>
            </a:pPr>
            <a:r>
              <a:rPr lang="tr-TR" dirty="0" smtClean="0"/>
              <a:t>3-EMERY-TRIST ÇALIŞMASI</a:t>
            </a:r>
          </a:p>
          <a:p>
            <a:pPr marL="0" indent="0">
              <a:buNone/>
            </a:pPr>
            <a:r>
              <a:rPr lang="tr-TR" dirty="0" smtClean="0"/>
              <a:t>4- J. THOMPSON ÇALIŞMASI</a:t>
            </a:r>
          </a:p>
          <a:p>
            <a:pPr marL="0" indent="0">
              <a:buNone/>
            </a:pPr>
            <a:r>
              <a:rPr lang="tr-TR" dirty="0" smtClean="0"/>
              <a:t>5-ROBERT DUNCAN ARAŞTIRMASI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468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M. </a:t>
            </a:r>
            <a:r>
              <a:rPr lang="tr-TR" dirty="0" smtClean="0"/>
              <a:t>TÜRENGÜL,  Üretim </a:t>
            </a:r>
            <a:r>
              <a:rPr lang="tr-TR" dirty="0"/>
              <a:t>Hizmet İşletmeleri Açısından Yönetim </a:t>
            </a:r>
            <a:r>
              <a:rPr lang="tr-TR" dirty="0" smtClean="0"/>
              <a:t>ve Organizasyon </a:t>
            </a:r>
            <a:r>
              <a:rPr lang="tr-TR" dirty="0"/>
              <a:t>Yaklaşımlarına Toplu Bir </a:t>
            </a:r>
            <a:r>
              <a:rPr lang="tr-TR" dirty="0" smtClean="0"/>
              <a:t>Bakış, Dumlupınar Üniversitesi, Fen Bilimleri Enstitüsü Dergisi, 9</a:t>
            </a:r>
            <a:r>
              <a:rPr lang="tr-TR" dirty="0"/>
              <a:t>. </a:t>
            </a:r>
            <a:r>
              <a:rPr lang="tr-TR" dirty="0" smtClean="0"/>
              <a:t>Sayı. Aralık 2005.</a:t>
            </a:r>
          </a:p>
          <a:p>
            <a:r>
              <a:rPr lang="tr-TR" dirty="0" smtClean="0"/>
              <a:t>Tamer Koçel, İşletme Yöneticiliği, 8. Bası,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23769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365</TotalTime>
  <Words>507</Words>
  <Application>Microsoft Office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 modern örgüt teorisi</vt:lpstr>
      <vt:lpstr> </vt:lpstr>
      <vt:lpstr> Sistem Yaklaşımı: </vt:lpstr>
      <vt:lpstr> Sistemin özellikleri </vt:lpstr>
      <vt:lpstr> Durumsallık Yaklaşımı </vt:lpstr>
      <vt:lpstr> Durumsallık yaklaşımında örgüt ve çevresi arasındaki etkileşimler </vt:lpstr>
      <vt:lpstr> Organizasyon ve teknoloji</vt:lpstr>
      <vt:lpstr> ORGANİZASYON VE ÇEVRE</vt:lpstr>
      <vt:lpstr> 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</dc:title>
  <dc:creator>MEHMET ARCAN TUZCU</dc:creator>
  <cp:lastModifiedBy>MEHMET ARCAN TUZCU</cp:lastModifiedBy>
  <cp:revision>20</cp:revision>
  <dcterms:created xsi:type="dcterms:W3CDTF">2020-01-16T09:17:34Z</dcterms:created>
  <dcterms:modified xsi:type="dcterms:W3CDTF">2020-01-17T10:49:08Z</dcterms:modified>
</cp:coreProperties>
</file>