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85" r:id="rId3"/>
    <p:sldId id="286" r:id="rId4"/>
    <p:sldId id="287" r:id="rId5"/>
    <p:sldId id="288" r:id="rId6"/>
    <p:sldId id="289" r:id="rId7"/>
    <p:sldId id="290" r:id="rId8"/>
    <p:sldId id="291" r:id="rId9"/>
    <p:sldId id="292" r:id="rId10"/>
    <p:sldId id="293" r:id="rId11"/>
    <p:sldId id="294" r:id="rId12"/>
    <p:sldId id="295" r:id="rId13"/>
    <p:sldId id="296" r:id="rId14"/>
    <p:sldId id="297" r:id="rId15"/>
    <p:sldId id="298" r:id="rId16"/>
    <p:sldId id="299" r:id="rId17"/>
    <p:sldId id="300" r:id="rId18"/>
    <p:sldId id="301" r:id="rId19"/>
    <p:sldId id="302" r:id="rId20"/>
    <p:sldId id="306" r:id="rId21"/>
    <p:sldId id="307" r:id="rId22"/>
    <p:sldId id="308" r:id="rId23"/>
    <p:sldId id="309" r:id="rId24"/>
    <p:sldId id="310" r:id="rId25"/>
    <p:sldId id="311" r:id="rId26"/>
    <p:sldId id="312" r:id="rId27"/>
    <p:sldId id="313" r:id="rId28"/>
    <p:sldId id="314"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a:t>Asıl alt başlık stilini düzenlemek için tıklatın</a:t>
            </a:r>
            <a:endParaRPr kumimoji="0" lang="en-US"/>
          </a:p>
        </p:txBody>
      </p:sp>
      <p:sp>
        <p:nvSpPr>
          <p:cNvPr id="30" name="29 Veri Yer Tutucusu"/>
          <p:cNvSpPr>
            <a:spLocks noGrp="1"/>
          </p:cNvSpPr>
          <p:nvPr>
            <p:ph type="dt" sz="half" idx="10"/>
          </p:nvPr>
        </p:nvSpPr>
        <p:spPr/>
        <p:txBody>
          <a:bodyPr/>
          <a:lstStyle/>
          <a:p>
            <a:fld id="{ABB39E49-BF82-4A85-A062-E665F015D494}" type="datetimeFigureOut">
              <a:rPr lang="tr-TR" smtClean="0"/>
              <a:pPr/>
              <a:t>27.06.2019</a:t>
            </a:fld>
            <a:endParaRPr lang="tr-TR"/>
          </a:p>
        </p:txBody>
      </p:sp>
      <p:sp>
        <p:nvSpPr>
          <p:cNvPr id="19" name="18 Altbilgi Yer Tutucusu"/>
          <p:cNvSpPr>
            <a:spLocks noGrp="1"/>
          </p:cNvSpPr>
          <p:nvPr>
            <p:ph type="ftr" sz="quarter" idx="11"/>
          </p:nvPr>
        </p:nvSpPr>
        <p:spPr/>
        <p:txBody>
          <a:bodyPr/>
          <a:lstStyle/>
          <a:p>
            <a:endParaRPr lang="tr-TR"/>
          </a:p>
        </p:txBody>
      </p:sp>
      <p:sp>
        <p:nvSpPr>
          <p:cNvPr id="27" name="26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ABB39E49-BF82-4A85-A062-E665F015D494}"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ABB39E49-BF82-4A85-A062-E665F015D494}"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Veri Yer Tutucusu"/>
          <p:cNvSpPr>
            <a:spLocks noGrp="1"/>
          </p:cNvSpPr>
          <p:nvPr>
            <p:ph type="dt" sz="half" idx="10"/>
          </p:nvPr>
        </p:nvSpPr>
        <p:spPr/>
        <p:txBody>
          <a:bodyPr/>
          <a:lstStyle/>
          <a:p>
            <a:fld id="{ABB39E49-BF82-4A85-A062-E665F015D494}"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a:t>Asıl metin stillerini düzenlemek için tıklatın</a:t>
            </a:r>
          </a:p>
        </p:txBody>
      </p:sp>
      <p:sp>
        <p:nvSpPr>
          <p:cNvPr id="4" name="3 Veri Yer Tutucusu"/>
          <p:cNvSpPr>
            <a:spLocks noGrp="1"/>
          </p:cNvSpPr>
          <p:nvPr>
            <p:ph type="dt" sz="half" idx="10"/>
          </p:nvPr>
        </p:nvSpPr>
        <p:spPr/>
        <p:txBody>
          <a:bodyPr/>
          <a:lstStyle/>
          <a:p>
            <a:fld id="{ABB39E49-BF82-4A85-A062-E665F015D494}" type="datetimeFigureOut">
              <a:rPr lang="tr-TR" smtClean="0"/>
              <a:pPr/>
              <a:t>27.06.2019</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ABB39E49-BF82-4A85-A062-E665F015D494}" type="datetimeFigureOut">
              <a:rPr lang="tr-TR" smtClean="0"/>
              <a:pPr/>
              <a:t>27.06.2019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7" name="6 Veri Yer Tutucusu"/>
          <p:cNvSpPr>
            <a:spLocks noGrp="1"/>
          </p:cNvSpPr>
          <p:nvPr>
            <p:ph type="dt" sz="half" idx="10"/>
          </p:nvPr>
        </p:nvSpPr>
        <p:spPr/>
        <p:txBody>
          <a:bodyPr/>
          <a:lstStyle/>
          <a:p>
            <a:fld id="{ABB39E49-BF82-4A85-A062-E665F015D494}" type="datetimeFigureOut">
              <a:rPr lang="tr-TR" smtClean="0"/>
              <a:pPr/>
              <a:t>27.06.2019</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Veri Yer Tutucusu"/>
          <p:cNvSpPr>
            <a:spLocks noGrp="1"/>
          </p:cNvSpPr>
          <p:nvPr>
            <p:ph type="dt" sz="half" idx="10"/>
          </p:nvPr>
        </p:nvSpPr>
        <p:spPr/>
        <p:txBody>
          <a:bodyPr/>
          <a:lstStyle/>
          <a:p>
            <a:fld id="{ABB39E49-BF82-4A85-A062-E665F015D494}" type="datetimeFigureOut">
              <a:rPr lang="tr-TR" smtClean="0"/>
              <a:pPr/>
              <a:t>27.06.2019</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ABB39E49-BF82-4A85-A062-E665F015D494}" type="datetimeFigureOut">
              <a:rPr lang="tr-TR" smtClean="0"/>
              <a:pPr/>
              <a:t>27.06.2019</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a:t>Asıl metin stillerini düzenlemek için tıklatın</a:t>
            </a:r>
          </a:p>
          <a:p>
            <a:pPr lvl="1" eaLnBrk="1" latinLnBrk="0" hangingPunct="1"/>
            <a:r>
              <a:rPr lang="tr-TR"/>
              <a:t>İkinci düzey</a:t>
            </a:r>
          </a:p>
          <a:p>
            <a:pPr lvl="2" eaLnBrk="1" latinLnBrk="0" hangingPunct="1"/>
            <a:r>
              <a:rPr lang="tr-TR"/>
              <a:t>Üçüncü düzey</a:t>
            </a:r>
          </a:p>
          <a:p>
            <a:pPr lvl="3" eaLnBrk="1" latinLnBrk="0" hangingPunct="1"/>
            <a:r>
              <a:rPr lang="tr-TR"/>
              <a:t>Dördüncü düzey</a:t>
            </a:r>
          </a:p>
          <a:p>
            <a:pPr lvl="4" eaLnBrk="1" latinLnBrk="0" hangingPunct="1"/>
            <a:r>
              <a:rPr lang="tr-TR"/>
              <a:t>Beşinci düzey</a:t>
            </a:r>
            <a:endParaRPr kumimoji="0" lang="en-US"/>
          </a:p>
        </p:txBody>
      </p:sp>
      <p:sp>
        <p:nvSpPr>
          <p:cNvPr id="5" name="4 Veri Yer Tutucusu"/>
          <p:cNvSpPr>
            <a:spLocks noGrp="1"/>
          </p:cNvSpPr>
          <p:nvPr>
            <p:ph type="dt" sz="half" idx="10"/>
          </p:nvPr>
        </p:nvSpPr>
        <p:spPr/>
        <p:txBody>
          <a:bodyPr/>
          <a:lstStyle/>
          <a:p>
            <a:fld id="{ABB39E49-BF82-4A85-A062-E665F015D494}" type="datetimeFigureOut">
              <a:rPr lang="tr-TR" smtClean="0"/>
              <a:pPr/>
              <a:t>27.06.2019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E7B903A-91A0-4EB0-871C-EBFC3337A454}"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a:t>Asıl metin stillerini düzenlemek için tıklatın</a:t>
            </a:r>
          </a:p>
        </p:txBody>
      </p:sp>
      <p:sp>
        <p:nvSpPr>
          <p:cNvPr id="5" name="4 Veri Yer Tutucusu"/>
          <p:cNvSpPr>
            <a:spLocks noGrp="1"/>
          </p:cNvSpPr>
          <p:nvPr>
            <p:ph type="dt" sz="half" idx="10"/>
          </p:nvPr>
        </p:nvSpPr>
        <p:spPr/>
        <p:txBody>
          <a:bodyPr/>
          <a:lstStyle/>
          <a:p>
            <a:fld id="{ABB39E49-BF82-4A85-A062-E665F015D494}" type="datetimeFigureOut">
              <a:rPr lang="tr-TR" smtClean="0"/>
              <a:pPr/>
              <a:t>27.06.2019</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a:xfrm>
            <a:off x="8077200" y="6356350"/>
            <a:ext cx="609600" cy="365125"/>
          </a:xfrm>
        </p:spPr>
        <p:txBody>
          <a:bodyPr/>
          <a:lstStyle/>
          <a:p>
            <a:fld id="{BE7B903A-91A0-4EB0-871C-EBFC3337A454}" type="slidenum">
              <a:rPr lang="tr-TR" smtClean="0"/>
              <a:pPr/>
              <a:t>‹#›</a:t>
            </a:fld>
            <a:endParaRPr lang="tr-TR"/>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a:t>Asıl metin stillerini düzenlemek için tıklatın</a:t>
            </a:r>
          </a:p>
          <a:p>
            <a:pPr lvl="1" eaLnBrk="1" latinLnBrk="0" hangingPunct="1"/>
            <a:r>
              <a:rPr kumimoji="0" lang="tr-TR"/>
              <a:t>İkinci düzey</a:t>
            </a:r>
          </a:p>
          <a:p>
            <a:pPr lvl="2" eaLnBrk="1" latinLnBrk="0" hangingPunct="1"/>
            <a:r>
              <a:rPr kumimoji="0" lang="tr-TR"/>
              <a:t>Üçüncü düzey</a:t>
            </a:r>
          </a:p>
          <a:p>
            <a:pPr lvl="3" eaLnBrk="1" latinLnBrk="0" hangingPunct="1"/>
            <a:r>
              <a:rPr kumimoji="0" lang="tr-TR"/>
              <a:t>Dördüncü düzey</a:t>
            </a:r>
          </a:p>
          <a:p>
            <a:pPr lvl="4" eaLnBrk="1" latinLnBrk="0" hangingPunct="1"/>
            <a:r>
              <a:rPr kumimoji="0" lang="tr-TR"/>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BB39E49-BF82-4A85-A062-E665F015D494}" type="datetimeFigureOut">
              <a:rPr lang="tr-TR" smtClean="0"/>
              <a:pPr/>
              <a:t>27.06.2019</a:t>
            </a:fld>
            <a:endParaRPr lang="tr-TR"/>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BE7B903A-91A0-4EB0-871C-EBFC3337A454}" type="slidenum">
              <a:rPr lang="tr-TR" smtClean="0"/>
              <a:pPr/>
              <a:t>‹#›</a:t>
            </a:fld>
            <a:endParaRPr lang="tr-TR"/>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a:t>ETKİLİ İLETİŞİM BECERİLERİ</a:t>
            </a:r>
          </a:p>
        </p:txBody>
      </p:sp>
      <p:sp>
        <p:nvSpPr>
          <p:cNvPr id="3" name="2 Alt Başlık"/>
          <p:cNvSpPr>
            <a:spLocks noGrp="1"/>
          </p:cNvSpPr>
          <p:nvPr>
            <p:ph type="subTitle" idx="1"/>
          </p:nvPr>
        </p:nvSpPr>
        <p:spPr/>
        <p:txBody>
          <a:bodyPr/>
          <a:lstStyle/>
          <a:p>
            <a:r>
              <a:rPr lang="tr-TR" dirty="0"/>
              <a:t>DOÇ. DR. PERİCAN BAYAR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sz="9600" dirty="0"/>
              <a:t>ALIŞTIRMA 6</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dirty="0"/>
              <a:t>   DAYATILAN DEĞERLER:</a:t>
            </a:r>
          </a:p>
          <a:p>
            <a:pPr>
              <a:buNone/>
            </a:pPr>
            <a:r>
              <a:rPr lang="tr-TR" dirty="0"/>
              <a:t>   İnsanlar hayat hakkında bir genelleme yaptıklarında kendi kişisel modellerine dayalı bir yargıda bulunurlar. Aslında onlar kendileri için uygun buldukları değerleri alıp diğer değerleri insanlara uygularlar. Evrensel etiketleri (aptal, paragöz, ahlaksız, korkak, çirkin) kullanan insanları duyduğunuzda, dayatılan değerlerle karşı karşıya olduğunuzu söyleyebilirsiniz.</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92500" lnSpcReduction="10000"/>
          </a:bodyPr>
          <a:lstStyle/>
          <a:p>
            <a:pPr>
              <a:buNone/>
            </a:pPr>
            <a:r>
              <a:rPr lang="tr-TR" dirty="0"/>
              <a:t>İFADELER						SORULAR</a:t>
            </a:r>
          </a:p>
          <a:p>
            <a:pPr>
              <a:buNone/>
            </a:pPr>
            <a:r>
              <a:rPr lang="tr-TR" dirty="0"/>
              <a:t>1)Bunlar bir sürü		    bunlar kime göre değersiz </a:t>
            </a:r>
            <a:r>
              <a:rPr lang="tr-TR" dirty="0" err="1"/>
              <a:t>ıvırzıvır</a:t>
            </a:r>
            <a:r>
              <a:rPr lang="tr-TR" dirty="0"/>
              <a:t> değersiz? </a:t>
            </a:r>
          </a:p>
          <a:p>
            <a:pPr>
              <a:buNone/>
            </a:pPr>
            <a:endParaRPr lang="tr-TR" dirty="0"/>
          </a:p>
          <a:p>
            <a:pPr>
              <a:buNone/>
            </a:pPr>
            <a:r>
              <a:rPr lang="tr-TR" dirty="0"/>
              <a:t>2) Komünizm kötüdür.      	           Komünizm kime 						göre kötüdür?</a:t>
            </a:r>
          </a:p>
          <a:p>
            <a:pPr>
              <a:buNone/>
            </a:pPr>
            <a:r>
              <a:rPr lang="tr-TR" dirty="0"/>
              <a:t>3) Dışarıda yürümek 	           Dışarıda yürümek </a:t>
            </a:r>
          </a:p>
          <a:p>
            <a:pPr>
              <a:buNone/>
            </a:pPr>
            <a:r>
              <a:rPr lang="tr-TR" dirty="0"/>
              <a:t>    yanlış bir şeydir. 		            kime göre yanlıştır.</a:t>
            </a:r>
          </a:p>
          <a:p>
            <a:pPr>
              <a:buNone/>
            </a:pPr>
            <a:r>
              <a:rPr lang="tr-TR" dirty="0"/>
              <a:t>						</a:t>
            </a:r>
          </a:p>
          <a:p>
            <a:pPr>
              <a:buNone/>
            </a:pPr>
            <a:r>
              <a:rPr lang="tr-TR" dirty="0"/>
              <a:t>													</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sz="9600" dirty="0"/>
              <a:t>ALIŞTIRMA 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BİR YAŞAM MODELİNDEKİ ÇARPICILIKLARI SORGULAMAK</a:t>
            </a:r>
          </a:p>
        </p:txBody>
      </p:sp>
      <p:sp>
        <p:nvSpPr>
          <p:cNvPr id="3" name="2 İçerik Yer Tutucusu"/>
          <p:cNvSpPr>
            <a:spLocks noGrp="1"/>
          </p:cNvSpPr>
          <p:nvPr>
            <p:ph idx="1"/>
          </p:nvPr>
        </p:nvSpPr>
        <p:spPr/>
        <p:txBody>
          <a:bodyPr/>
          <a:lstStyle/>
          <a:p>
            <a:pPr>
              <a:buNone/>
            </a:pPr>
            <a:r>
              <a:rPr lang="tr-TR" dirty="0"/>
              <a:t>   </a:t>
            </a:r>
          </a:p>
          <a:p>
            <a:pPr>
              <a:buNone/>
            </a:pPr>
            <a:r>
              <a:rPr lang="tr-TR" dirty="0"/>
              <a:t>   Kişisel yaşam modeliniz çarpık olduğunda, sizi farklı seçenekleri düşünmekten alıkoyar ve yaşantınız ciddi olarak yoksullaşır. Gerçekliği çarpıtan üç önemli dil örüntüsü vardır.</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GERÇEKLİĞİ ÇARPITAN 3 ÖNEMLİ DİL ÖRÜNTÜSÜ</a:t>
            </a:r>
          </a:p>
        </p:txBody>
      </p:sp>
      <p:sp>
        <p:nvSpPr>
          <p:cNvPr id="3" name="2 İçerik Yer Tutucusu"/>
          <p:cNvSpPr>
            <a:spLocks noGrp="1"/>
          </p:cNvSpPr>
          <p:nvPr>
            <p:ph idx="1"/>
          </p:nvPr>
        </p:nvSpPr>
        <p:spPr/>
        <p:txBody>
          <a:bodyPr/>
          <a:lstStyle/>
          <a:p>
            <a:pPr marL="514350" indent="-514350">
              <a:buFont typeface="+mj-lt"/>
              <a:buAutoNum type="arabicPeriod"/>
            </a:pPr>
            <a:r>
              <a:rPr lang="tr-TR" dirty="0"/>
              <a:t>Neden sonuç hataları</a:t>
            </a:r>
          </a:p>
          <a:p>
            <a:pPr marL="514350" indent="-514350">
              <a:buFont typeface="+mj-lt"/>
              <a:buAutoNum type="arabicPeriod"/>
            </a:pPr>
            <a:r>
              <a:rPr lang="tr-TR" dirty="0"/>
              <a:t>Akıl okuma</a:t>
            </a:r>
          </a:p>
          <a:p>
            <a:pPr marL="514350" indent="-514350">
              <a:buFont typeface="+mj-lt"/>
              <a:buAutoNum type="arabicPeriod"/>
            </a:pPr>
            <a:r>
              <a:rPr lang="tr-TR" dirty="0"/>
              <a:t>varsayımlar</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a:t>  NEDEN SONUÇ HATALARI:</a:t>
            </a:r>
          </a:p>
          <a:p>
            <a:pPr>
              <a:buNone/>
            </a:pPr>
            <a:r>
              <a:rPr lang="tr-TR" dirty="0"/>
              <a:t>   Bir insanın diğerlerinin duyguları ya da içsel durumları yaşamasına neden olabileceği ve diğerlerinin de buna nasıl tepki vereceğine ilişkin bir seçeneğin olmadığına yönelik inanıştan kaynaklanır.</a:t>
            </a:r>
          </a:p>
          <a:p>
            <a:pPr>
              <a:buNone/>
            </a:pPr>
            <a:r>
              <a:rPr lang="tr-TR" dirty="0"/>
              <a:t>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a:t>ÖRN:</a:t>
            </a:r>
          </a:p>
          <a:p>
            <a:pPr>
              <a:buNone/>
            </a:pPr>
            <a:r>
              <a:rPr lang="tr-TR" dirty="0"/>
              <a:t>   Anneniz “gidiyor olduğundan endişeliyim” dediğinde “gidiyor olmam seni nasıl endişelendiriyor?” diye sorarak onu sağlayabilirsiniz. Asıl amaç kendi duygularından annenizi sorumlu olduğudur. Olaylara verdiği tepkiyi nasıl yaratmıştır. Bu ona kibarca hatırlatılmalıdır.</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dirty="0"/>
              <a:t>İFADELER					SORULAR</a:t>
            </a:r>
          </a:p>
          <a:p>
            <a:pPr>
              <a:buNone/>
            </a:pPr>
            <a:r>
              <a:rPr lang="tr-TR" dirty="0"/>
              <a:t>Beni üzüyorsun			seni nasıl üzüyorum? 					Seni üzecek ne 						yapıyorum?</a:t>
            </a:r>
          </a:p>
          <a:p>
            <a:pPr>
              <a:buNone/>
            </a:pPr>
            <a:r>
              <a:rPr lang="tr-TR" dirty="0"/>
              <a:t>Senin çocuğun </a:t>
            </a:r>
          </a:p>
          <a:p>
            <a:pPr>
              <a:buNone/>
            </a:pPr>
            <a:r>
              <a:rPr lang="tr-TR" dirty="0"/>
              <a:t>başımı ağrıyor. 			Başını mı ağrıtıyor? </a:t>
            </a:r>
          </a:p>
          <a:p>
            <a:pPr>
              <a:buNone/>
            </a:pPr>
            <a:r>
              <a:rPr lang="tr-TR" dirty="0"/>
              <a:t>						Çocuğum senin kafanı </a:t>
            </a:r>
          </a:p>
          <a:p>
            <a:pPr>
              <a:buNone/>
            </a:pPr>
            <a:r>
              <a:rPr lang="tr-TR" dirty="0"/>
              <a:t>						gerçekten acıttı mı?</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a:t>İFADELER					SORULAR</a:t>
            </a:r>
          </a:p>
          <a:p>
            <a:pPr>
              <a:buNone/>
            </a:pPr>
            <a:r>
              <a:rPr lang="tr-TR" dirty="0"/>
              <a:t>İş beni sıktı				işle ilgili sıkıcı 						bulduğun şey 						ne?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sz="9600" dirty="0"/>
              <a:t>ALIŞTIRMA 4</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sz="9600" dirty="0"/>
              <a:t>ALIŞTIRMA 8</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lnSpcReduction="10000"/>
          </a:bodyPr>
          <a:lstStyle/>
          <a:p>
            <a:pPr>
              <a:buNone/>
            </a:pPr>
            <a:r>
              <a:rPr lang="tr-TR" dirty="0"/>
              <a:t>AKIL OKUMA:</a:t>
            </a:r>
          </a:p>
          <a:p>
            <a:pPr>
              <a:buNone/>
            </a:pPr>
            <a:r>
              <a:rPr lang="tr-TR" dirty="0"/>
              <a:t>   Bir insanın başka birisi ile doğrudan iletişim kurmadan onun ne düşündüğünü ya da ne hissettiğini bilebileceğine inanmasıdır.</a:t>
            </a:r>
          </a:p>
          <a:p>
            <a:pPr>
              <a:buNone/>
            </a:pPr>
            <a:r>
              <a:rPr lang="tr-TR" dirty="0"/>
              <a:t>İFADELER					SORULAR</a:t>
            </a:r>
          </a:p>
          <a:p>
            <a:pPr>
              <a:buNone/>
            </a:pPr>
            <a:r>
              <a:rPr lang="tr-TR" dirty="0"/>
              <a:t>Onunla sadece 				 Sana onunla</a:t>
            </a:r>
          </a:p>
          <a:p>
            <a:pPr>
              <a:buNone/>
            </a:pPr>
            <a:r>
              <a:rPr lang="tr-TR" dirty="0"/>
              <a:t>parası için evlendi.			           parası için 							evlendiğini 							düşündüren şey</a:t>
            </a:r>
          </a:p>
          <a:p>
            <a:pPr>
              <a:buNone/>
            </a:pPr>
            <a:r>
              <a:rPr lang="tr-TR" dirty="0"/>
              <a:t>                                                                   ne?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a:t>İFADELER					SORULAR</a:t>
            </a:r>
          </a:p>
          <a:p>
            <a:pPr>
              <a:buNone/>
            </a:pPr>
            <a:r>
              <a:rPr lang="tr-TR" dirty="0"/>
              <a:t>Lütfen bana sinir olma		sana sinir 							olduğum 						            izlenimi veren şey ne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sz="9600" dirty="0"/>
              <a:t>ALIŞTIRMA 9</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dirty="0"/>
              <a:t>VARSAYIMLAR: </a:t>
            </a:r>
          </a:p>
          <a:p>
            <a:pPr>
              <a:buNone/>
            </a:pPr>
            <a:r>
              <a:rPr lang="tr-TR" dirty="0"/>
              <a:t>   Bir ifadenin tümünün geçerli olması için, ifadenin mutlaka doğru olması gereken kısımlarıdır. “ son kez dansa gittiğimizde çok kıskanç davrandığın için lütfen tekrar gitmeyelim” burada “ lütfen tekrar gitmeyelim” çıkarımı, ancak ve ancak “kıskanç davrandın” varsayımının doğru olması halinde geçerli olabilir. Bu ifadeyi sorgulama için ise “sana ne şekilde kıskanç göründüm?” sorusu sorulabilir.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a:t>İFADELER					SORULAR</a:t>
            </a:r>
          </a:p>
          <a:p>
            <a:pPr>
              <a:buNone/>
            </a:pPr>
            <a:r>
              <a:rPr lang="tr-TR" dirty="0"/>
              <a:t>Başımda gerçek bir bela		bu bela ne 							şekilde ciddi</a:t>
            </a:r>
          </a:p>
          <a:p>
            <a:pPr>
              <a:buNone/>
            </a:pPr>
            <a:r>
              <a:rPr lang="tr-TR" dirty="0"/>
              <a:t>var, acil bir randevuya </a:t>
            </a:r>
          </a:p>
          <a:p>
            <a:pPr>
              <a:buNone/>
            </a:pPr>
            <a:r>
              <a:rPr lang="tr-TR" dirty="0"/>
              <a:t>İhtiyacım var.</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a:t>İFADELER					</a:t>
            </a:r>
          </a:p>
          <a:p>
            <a:pPr>
              <a:buNone/>
            </a:pPr>
            <a:r>
              <a:rPr lang="tr-TR" dirty="0"/>
              <a:t>Köpeğin </a:t>
            </a:r>
            <a:r>
              <a:rPr lang="tr-TR" dirty="0" err="1"/>
              <a:t>cocuklarımı</a:t>
            </a:r>
            <a:r>
              <a:rPr lang="tr-TR" dirty="0"/>
              <a:t> </a:t>
            </a:r>
          </a:p>
          <a:p>
            <a:pPr>
              <a:buNone/>
            </a:pPr>
            <a:r>
              <a:rPr lang="tr-TR" dirty="0"/>
              <a:t>Korkutuyor, onu ya yukarı</a:t>
            </a:r>
          </a:p>
          <a:p>
            <a:pPr>
              <a:buNone/>
            </a:pPr>
            <a:r>
              <a:rPr lang="tr-TR" dirty="0"/>
              <a:t>Bağla ya da uyut.</a:t>
            </a:r>
          </a:p>
          <a:p>
            <a:pPr>
              <a:buNone/>
            </a:pPr>
            <a:endParaRPr lang="tr-TR" dirty="0"/>
          </a:p>
          <a:p>
            <a:pPr>
              <a:buNone/>
            </a:pPr>
            <a:r>
              <a:rPr lang="tr-TR" dirty="0"/>
              <a:t>SORULAR:</a:t>
            </a:r>
          </a:p>
          <a:p>
            <a:pPr>
              <a:buNone/>
            </a:pPr>
            <a:r>
              <a:rPr lang="tr-TR" dirty="0"/>
              <a:t>Köpeğim çocuklarını ne şekilde korkutuyor?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sz="9600" dirty="0"/>
              <a:t>ALIŞTIRMA 10</a:t>
            </a:r>
          </a:p>
          <a:p>
            <a:pPr>
              <a:buNone/>
            </a:pPr>
            <a:endParaRPr lang="tr-TR" sz="9600"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a:t>   Bu </a:t>
            </a:r>
            <a:r>
              <a:rPr lang="tr-TR" dirty="0"/>
              <a:t>bölümde aktarılan açıklama teknikleri gereğinden fazla kullanılmamalı; ancak birisinin ifadeleri anlamsız, belirsiz ya da önemli bilgilerden yoksun olduğunda kullanılmalıdır.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a:t>BİR YAŞAM MODELİNİN SINIRLARINI ZORLAMAK</a:t>
            </a:r>
          </a:p>
          <a:p>
            <a:pPr>
              <a:buNone/>
            </a:pPr>
            <a:r>
              <a:rPr lang="tr-TR" dirty="0"/>
              <a:t>Yaşantılarınızı yapay olarak sınırlayan üç önemli dil örüntüsü vardır.</a:t>
            </a:r>
          </a:p>
          <a:p>
            <a:pPr marL="514350" indent="-514350">
              <a:buFont typeface="+mj-lt"/>
              <a:buAutoNum type="arabicPeriod"/>
            </a:pPr>
            <a:r>
              <a:rPr lang="tr-TR" dirty="0"/>
              <a:t>Aşırılık</a:t>
            </a:r>
          </a:p>
          <a:p>
            <a:pPr marL="514350" indent="-514350">
              <a:buFont typeface="+mj-lt"/>
              <a:buAutoNum type="arabicPeriod"/>
            </a:pPr>
            <a:r>
              <a:rPr lang="tr-TR" dirty="0"/>
              <a:t>Dayatılan sınırlar</a:t>
            </a:r>
          </a:p>
          <a:p>
            <a:pPr marL="514350" indent="-514350">
              <a:buFont typeface="+mj-lt"/>
              <a:buAutoNum type="arabicPeriod"/>
            </a:pPr>
            <a:r>
              <a:rPr lang="tr-TR" dirty="0"/>
              <a:t>Dayatılan değerler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a:t>AŞIRILIKLAR:</a:t>
            </a:r>
          </a:p>
          <a:p>
            <a:pPr>
              <a:buNone/>
            </a:pPr>
            <a:r>
              <a:rPr lang="tr-TR" dirty="0"/>
              <a:t>   Aşırı genellemelerdir ve tipik örnekleri daima, asla, hiç, herkes, hiç kimse gibi sözcüklerdir. Bir konuşmacının aşırılıklarına onları kendi ses tonunuzla abartılı bir şekilde söyleyerek ve hatta daha aşırı sözler söyleyerek meydan okuyabilirsiniz.</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dirty="0"/>
              <a:t>ÖRN:</a:t>
            </a:r>
          </a:p>
          <a:p>
            <a:pPr>
              <a:buNone/>
            </a:pPr>
            <a:r>
              <a:rPr lang="tr-TR" dirty="0"/>
              <a:t>İFADELER					SORULAR</a:t>
            </a:r>
          </a:p>
          <a:p>
            <a:pPr>
              <a:buNone/>
            </a:pPr>
            <a:r>
              <a:rPr lang="tr-TR" dirty="0"/>
              <a:t>Daima acı içindeyim		kesinlikle daima acı 					içinde misin?</a:t>
            </a:r>
          </a:p>
          <a:p>
            <a:pPr>
              <a:buNone/>
            </a:pPr>
            <a:r>
              <a:rPr lang="tr-TR" dirty="0"/>
              <a:t>Asla kazanamıyorum		kazandığı bir durum 					bile asla olmadı mı?</a:t>
            </a:r>
          </a:p>
          <a:p>
            <a:pPr>
              <a:buNone/>
            </a:pPr>
            <a:r>
              <a:rPr lang="tr-TR" dirty="0"/>
              <a:t>Kimse beni umursamıyor	           dünyada seni 						umursayan tek bir 					            insan bile mi yok?</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a:bodyPr>
          <a:lstStyle/>
          <a:p>
            <a:pPr>
              <a:buNone/>
            </a:pPr>
            <a:r>
              <a:rPr lang="tr-TR" sz="9600" dirty="0"/>
              <a:t>ALIŞTIRMA 5</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a:t>DAYATILAN SINIRLILIKLAR:</a:t>
            </a:r>
          </a:p>
          <a:p>
            <a:pPr>
              <a:buNone/>
            </a:pPr>
            <a:r>
              <a:rPr lang="tr-TR" dirty="0"/>
              <a:t>    Size başka bir seçenek bırakmayan sözcük ya da sözlerdir. –</a:t>
            </a:r>
            <a:r>
              <a:rPr lang="tr-TR" dirty="0" err="1"/>
              <a:t>amamak</a:t>
            </a:r>
            <a:r>
              <a:rPr lang="tr-TR" dirty="0"/>
              <a:t>, -</a:t>
            </a:r>
            <a:r>
              <a:rPr lang="tr-TR" dirty="0" err="1"/>
              <a:t>meli</a:t>
            </a:r>
            <a:r>
              <a:rPr lang="tr-TR" dirty="0"/>
              <a:t>, -malı, -</a:t>
            </a:r>
            <a:r>
              <a:rPr lang="tr-TR" dirty="0" err="1"/>
              <a:t>mek</a:t>
            </a:r>
            <a:r>
              <a:rPr lang="tr-TR" dirty="0"/>
              <a:t> zorunda olmak, - </a:t>
            </a:r>
            <a:r>
              <a:rPr lang="tr-TR" dirty="0" err="1"/>
              <a:t>mesi</a:t>
            </a:r>
            <a:r>
              <a:rPr lang="tr-TR" dirty="0"/>
              <a:t> gerek, -</a:t>
            </a:r>
            <a:r>
              <a:rPr lang="tr-TR" dirty="0" err="1"/>
              <a:t>se</a:t>
            </a:r>
            <a:r>
              <a:rPr lang="tr-TR" dirty="0"/>
              <a:t> iyi olur, gerekli ve mümkün değil bu tür ifadelere örnek verilebilir.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a:t>Örn:</a:t>
            </a:r>
          </a:p>
          <a:p>
            <a:pPr>
              <a:buNone/>
            </a:pPr>
            <a:r>
              <a:rPr lang="tr-TR" dirty="0"/>
              <a:t>İFADELER					SORULAR</a:t>
            </a:r>
          </a:p>
          <a:p>
            <a:pPr marL="514350" indent="-514350">
              <a:buAutoNum type="arabicParenR"/>
            </a:pPr>
            <a:r>
              <a:rPr lang="tr-TR" dirty="0"/>
              <a:t>Gitmeyi istedim 			gitmene engel ama yapamadım			olan şey nedir?</a:t>
            </a:r>
          </a:p>
          <a:p>
            <a:pPr marL="514350" indent="-514350">
              <a:buAutoNum type="arabicParenR"/>
            </a:pPr>
            <a:r>
              <a:rPr lang="tr-TR" dirty="0"/>
              <a:t>Bir şeyler söylemelisin		           sana böyle 						           şeyler 							           söylesem ne 						           olur?</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lstStyle/>
          <a:p>
            <a:pPr>
              <a:buNone/>
            </a:pPr>
            <a:r>
              <a:rPr lang="tr-TR" dirty="0"/>
              <a:t>İFADELER						SORULAR</a:t>
            </a:r>
          </a:p>
          <a:p>
            <a:pPr>
              <a:buNone/>
            </a:pPr>
            <a:r>
              <a:rPr lang="tr-TR" dirty="0"/>
              <a:t>Yemek pişiremem			yemek 							pişirmeyle ilgili 						sana bu kadar </a:t>
            </a:r>
          </a:p>
          <a:p>
            <a:pPr>
              <a:buNone/>
            </a:pPr>
            <a:r>
              <a:rPr lang="tr-TR" dirty="0"/>
              <a:t>						zor gelen nedir?</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282</TotalTime>
  <Words>432</Words>
  <Application>Microsoft Office PowerPoint</Application>
  <PresentationFormat>Ekran Gösterisi (4:3)</PresentationFormat>
  <Paragraphs>82</Paragraphs>
  <Slides>28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28</vt:i4>
      </vt:variant>
    </vt:vector>
  </HeadingPairs>
  <TitlesOfParts>
    <vt:vector size="32" baseType="lpstr">
      <vt:lpstr>Calibri</vt:lpstr>
      <vt:lpstr>Constantia</vt:lpstr>
      <vt:lpstr>Wingdings 2</vt:lpstr>
      <vt:lpstr>Akış</vt:lpstr>
      <vt:lpstr>ETKİLİ İLETİŞİM BECERİLERİ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BİR YAŞAM MODELİNDEKİ ÇARPICILIKLARI SORGULAMAK</vt:lpstr>
      <vt:lpstr>GERÇEKLİĞİ ÇARPITAN 3 ÖNEMLİ DİL ÖRÜNTÜSÜ</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ETKİLİ İLETİŞİM BECERİLERİ</dc:title>
  <dc:creator>Cemal Ersin Kaya</dc:creator>
  <cp:lastModifiedBy>erdem çakaloglu</cp:lastModifiedBy>
  <cp:revision>36</cp:revision>
  <dcterms:created xsi:type="dcterms:W3CDTF">2010-05-19T09:37:15Z</dcterms:created>
  <dcterms:modified xsi:type="dcterms:W3CDTF">2019-06-27T09:05:31Z</dcterms:modified>
</cp:coreProperties>
</file>