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4" r:id="rId6"/>
    <p:sldId id="278" r:id="rId7"/>
    <p:sldId id="279" r:id="rId8"/>
    <p:sldId id="28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75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40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994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141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19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493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00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8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41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03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802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657D-3152-4F2A-A313-FEBD90FD6FA8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050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850572" y="1854925"/>
            <a:ext cx="8229600" cy="2161903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r-TR" sz="4800" b="1" i="1" dirty="0">
                <a:solidFill>
                  <a:schemeClr val="accent6"/>
                </a:solidFill>
              </a:rPr>
              <a:t>LABORATUVAR </a:t>
            </a:r>
            <a:r>
              <a:rPr lang="tr-TR" sz="4800" b="1" i="1" dirty="0" smtClean="0">
                <a:solidFill>
                  <a:schemeClr val="accent6"/>
                </a:solidFill>
              </a:rPr>
              <a:t>GÜVENLİĞİ VE GÜVENLİK </a:t>
            </a:r>
            <a:r>
              <a:rPr lang="tr-TR" sz="4800" b="1" i="1" dirty="0">
                <a:solidFill>
                  <a:schemeClr val="accent6"/>
                </a:solidFill>
              </a:rPr>
              <a:t>İŞARETLERİ</a:t>
            </a:r>
          </a:p>
        </p:txBody>
      </p:sp>
      <p:sp>
        <p:nvSpPr>
          <p:cNvPr id="6" name="5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456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533401"/>
            <a:ext cx="8229600" cy="715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sz="3200" i="1" dirty="0" smtClean="0">
                <a:solidFill>
                  <a:schemeClr val="accent6"/>
                </a:solidFill>
              </a:rPr>
              <a:t>Kurallar</a:t>
            </a:r>
            <a:r>
              <a:rPr lang="tr-TR" sz="3200" i="1" dirty="0">
                <a:solidFill>
                  <a:schemeClr val="accent6"/>
                </a:solidFill>
              </a:rPr>
              <a:t>;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81400" y="1219200"/>
            <a:ext cx="6629400" cy="4648200"/>
          </a:xfrm>
        </p:spPr>
        <p:txBody>
          <a:bodyPr rtlCol="0">
            <a:normAutofit/>
          </a:bodyPr>
          <a:lstStyle/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i="1" dirty="0" smtClean="0">
                <a:latin typeface="Candara" pitchFamily="34" charset="0"/>
              </a:rPr>
              <a:t>Laboratuvarda çalışırken mutlaka önlük ve kapalı ayakkabı giyilmesi zorunludur.</a:t>
            </a:r>
            <a:r>
              <a:rPr lang="tr-TR" dirty="0" smtClean="0"/>
              <a:t> 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dirty="0" smtClean="0"/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i="1" dirty="0" smtClean="0">
                <a:latin typeface="Candara" pitchFamily="34" charset="0"/>
              </a:rPr>
              <a:t>Laboratuvar önlüğü daima kapalı olmalıdır. Önü açık önlükle çalışmak tehlikeli ve yasaktır 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i="1" dirty="0" smtClean="0">
              <a:latin typeface="Candara" pitchFamily="34" charset="0"/>
            </a:endParaRP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i="1" dirty="0" smtClean="0">
                <a:latin typeface="Candara" pitchFamily="34" charset="0"/>
              </a:rPr>
              <a:t>Çalışma sırasında eldiven ve çalışmanın özelliğine göre gerektiğinde koruyucu gözlük kullanılmalıdır.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i="1" dirty="0" smtClean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10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609600"/>
            <a:ext cx="8229600" cy="5105400"/>
          </a:xfrm>
        </p:spPr>
        <p:txBody>
          <a:bodyPr rtlCol="0">
            <a:normAutofit lnSpcReduction="10000"/>
          </a:bodyPr>
          <a:lstStyle/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sz="3000" i="1" dirty="0">
                <a:latin typeface="Candara" pitchFamily="34" charset="0"/>
              </a:rPr>
              <a:t>Laboratuvar içerisinde kullanılan malzemeler ile (önlük, eldiven vb.) dışarı çıkılmamalıdır.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sz="3000" i="1" dirty="0">
              <a:latin typeface="Candara" pitchFamily="34" charset="0"/>
            </a:endParaRP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sz="3000" i="1" dirty="0">
                <a:latin typeface="Candara" pitchFamily="34" charset="0"/>
              </a:rPr>
              <a:t>Laboratuvarda asla şaka yapılmamalı, öğrenciler kendi aralarında sohbet etmemelidir. Bu hem tehlikeli hem de yasaktır.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sz="3000" i="1" dirty="0">
              <a:latin typeface="Candara" pitchFamily="34" charset="0"/>
            </a:endParaRP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sz="3000" i="1" dirty="0">
                <a:latin typeface="Candara" pitchFamily="34" charset="0"/>
              </a:rPr>
              <a:t> Laboratuvarda bir şeyler yiyip içmek, gıda maddelerini bulundurmak ve laboratuvarda bulunan malzemeleri bu amaçla kullanmak yasaktır.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sz="3000" i="1" dirty="0">
              <a:latin typeface="Candara" pitchFamily="34" charset="0"/>
            </a:endParaRP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i="1" dirty="0" smtClean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4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2 İçerik Yer Tutucusu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318125"/>
          </a:xfrm>
        </p:spPr>
        <p:txBody>
          <a:bodyPr rtlCol="0">
            <a:normAutofit/>
          </a:bodyPr>
          <a:lstStyle/>
          <a:p>
            <a:pPr algn="just">
              <a:defRPr/>
            </a:pPr>
            <a:r>
              <a:rPr lang="tr-TR" i="1" dirty="0" smtClean="0">
                <a:latin typeface="Candara" pitchFamily="34" charset="0"/>
              </a:rPr>
              <a:t>Uzun saçlar, </a:t>
            </a:r>
            <a:r>
              <a:rPr lang="tr-TR" i="1" dirty="0" smtClean="0">
                <a:latin typeface="Candara" pitchFamily="34" charset="0"/>
              </a:rPr>
              <a:t>arkada </a:t>
            </a:r>
            <a:r>
              <a:rPr lang="tr-TR" i="1" dirty="0" smtClean="0">
                <a:latin typeface="Candara" pitchFamily="34" charset="0"/>
              </a:rPr>
              <a:t>toplanmalı, sallantılı takılar çıkarılmalı, bol elbise giyilmemelidir. </a:t>
            </a:r>
            <a:endParaRPr lang="tr-TR" i="1" dirty="0" smtClean="0">
              <a:latin typeface="Arial" charset="0"/>
            </a:endParaRPr>
          </a:p>
          <a:p>
            <a:pPr algn="just">
              <a:buNone/>
              <a:defRPr/>
            </a:pPr>
            <a:endParaRPr lang="tr-TR" i="1" dirty="0" smtClean="0">
              <a:latin typeface="Arial" charset="0"/>
            </a:endParaRPr>
          </a:p>
          <a:p>
            <a:pPr algn="just">
              <a:defRPr/>
            </a:pPr>
            <a:r>
              <a:rPr lang="tr-TR" i="1" dirty="0" smtClean="0">
                <a:latin typeface="Candara" pitchFamily="34" charset="0"/>
              </a:rPr>
              <a:t>Palto, çanta, kitap gibi eşyalar çalışma masasının üzerine konmamalıdır.</a:t>
            </a:r>
          </a:p>
          <a:p>
            <a:pPr algn="just">
              <a:buNone/>
              <a:defRPr/>
            </a:pPr>
            <a:endParaRPr lang="tr-TR" i="1" dirty="0" smtClean="0">
              <a:latin typeface="Candara" pitchFamily="34" charset="0"/>
            </a:endParaRPr>
          </a:p>
          <a:p>
            <a:pPr algn="just">
              <a:defRPr/>
            </a:pPr>
            <a:r>
              <a:rPr lang="tr-TR" i="1" dirty="0" smtClean="0">
                <a:latin typeface="Candara" pitchFamily="34" charset="0"/>
              </a:rPr>
              <a:t>Çalışmaya başlamadan önce çalışma masası temiz ve düzenli olmalıdır.</a:t>
            </a:r>
          </a:p>
          <a:p>
            <a:pPr algn="just">
              <a:defRPr/>
            </a:pPr>
            <a:endParaRPr lang="tr-TR" i="1" dirty="0" smtClean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78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İçerik Yer Tutucusu"/>
          <p:cNvSpPr>
            <a:spLocks noGrp="1"/>
          </p:cNvSpPr>
          <p:nvPr>
            <p:ph idx="1"/>
          </p:nvPr>
        </p:nvSpPr>
        <p:spPr>
          <a:xfrm>
            <a:off x="1981200" y="1295401"/>
            <a:ext cx="8229600" cy="4525963"/>
          </a:xfrm>
        </p:spPr>
        <p:txBody>
          <a:bodyPr rtlCol="0">
            <a:normAutofit/>
          </a:bodyPr>
          <a:lstStyle/>
          <a:p>
            <a:pPr algn="just">
              <a:defRPr/>
            </a:pPr>
            <a:r>
              <a:rPr lang="tr-TR" i="1" dirty="0" smtClean="0">
                <a:latin typeface="Candara" pitchFamily="34" charset="0"/>
              </a:rPr>
              <a:t>Deneysel çalışma bittikten sonra kullanılan malzemelerin, deney düzeneğinin ve deney tezgahının temizliği gereken özenle yapılmalıdır. </a:t>
            </a:r>
            <a:endParaRPr lang="tr-TR" i="1" dirty="0" smtClean="0">
              <a:latin typeface="Arial" charset="0"/>
            </a:endParaRPr>
          </a:p>
          <a:p>
            <a:pPr algn="just">
              <a:defRPr/>
            </a:pPr>
            <a:r>
              <a:rPr lang="tr-TR" i="1" dirty="0" smtClean="0">
                <a:latin typeface="Arial" charset="0"/>
              </a:rPr>
              <a:t>Deney </a:t>
            </a:r>
            <a:r>
              <a:rPr lang="tr-TR" i="1" dirty="0" smtClean="0">
                <a:latin typeface="Arial" charset="0"/>
              </a:rPr>
              <a:t>sonunda e</a:t>
            </a:r>
            <a:r>
              <a:rPr lang="tr-TR" i="1" dirty="0" smtClean="0">
                <a:latin typeface="Candara" pitchFamily="34" charset="0"/>
              </a:rPr>
              <a:t>ller su ve sabun ile mutlaka yıkanmalı ve laboratuvar kapatılmalıdır.</a:t>
            </a:r>
          </a:p>
        </p:txBody>
      </p:sp>
    </p:spTree>
    <p:extLst>
      <p:ext uri="{BB962C8B-B14F-4D97-AF65-F5344CB8AC3E}">
        <p14:creationId xmlns:p14="http://schemas.microsoft.com/office/powerpoint/2010/main" val="428002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7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57200"/>
            <a:ext cx="17526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8"/>
          <p:cNvSpPr>
            <a:spLocks noChangeArrowheads="1"/>
          </p:cNvSpPr>
          <p:nvPr/>
        </p:nvSpPr>
        <p:spPr bwMode="auto">
          <a:xfrm>
            <a:off x="3657600" y="533400"/>
            <a:ext cx="6324600" cy="153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ELBİSENİN GÜVENLİĞİ</a:t>
            </a:r>
          </a:p>
          <a:p>
            <a:pPr algn="just">
              <a:lnSpc>
                <a:spcPct val="130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sembol, elbiseyi lekeleyecek veya yakacak maddeler kullanırken görülür.</a:t>
            </a:r>
          </a:p>
        </p:txBody>
      </p:sp>
      <p:pic>
        <p:nvPicPr>
          <p:cNvPr id="23556" name="Picture 12" descr="image0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2514600"/>
            <a:ext cx="171291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Rectangle 13"/>
          <p:cNvSpPr>
            <a:spLocks noChangeArrowheads="1"/>
          </p:cNvSpPr>
          <p:nvPr/>
        </p:nvSpPr>
        <p:spPr bwMode="auto">
          <a:xfrm>
            <a:off x="3733800" y="2566757"/>
            <a:ext cx="6629400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40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AÇIK ALEV UYARISI</a:t>
            </a:r>
          </a:p>
          <a:p>
            <a:pPr algn="just">
              <a:lnSpc>
                <a:spcPct val="140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sembol, yangına veya patlamaya sebep olabilecek alev kullanıldığında görülür.</a:t>
            </a:r>
          </a:p>
        </p:txBody>
      </p:sp>
      <p:pic>
        <p:nvPicPr>
          <p:cNvPr id="23558" name="Picture 15" descr="image00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4724400"/>
            <a:ext cx="172561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Rectangle 16"/>
          <p:cNvSpPr>
            <a:spLocks noChangeArrowheads="1"/>
          </p:cNvSpPr>
          <p:nvPr/>
        </p:nvSpPr>
        <p:spPr bwMode="auto">
          <a:xfrm>
            <a:off x="3733800" y="4648201"/>
            <a:ext cx="67818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DUMAN GÜVENLİĞİ</a:t>
            </a:r>
          </a:p>
          <a:p>
            <a:pPr algn="just">
              <a:lnSpc>
                <a:spcPct val="120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sembol, kimyasal maddeler veya kimyasal reaksiyonlar tehlikeli dumana sebep olduklarında görülür.</a:t>
            </a:r>
          </a:p>
        </p:txBody>
      </p:sp>
      <p:sp>
        <p:nvSpPr>
          <p:cNvPr id="10" name="9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81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6" descr="image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858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7"/>
          <p:cNvSpPr>
            <a:spLocks noChangeArrowheads="1"/>
          </p:cNvSpPr>
          <p:nvPr/>
        </p:nvSpPr>
        <p:spPr bwMode="auto">
          <a:xfrm>
            <a:off x="3505200" y="350838"/>
            <a:ext cx="6858000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35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ELDİVEN</a:t>
            </a:r>
            <a:endParaRPr lang="tr-TR" altLang="tr-TR" sz="2400" i="1">
              <a:latin typeface="Candara" panose="020E0502030303020204" pitchFamily="34" charset="0"/>
            </a:endParaRPr>
          </a:p>
          <a:p>
            <a:pPr algn="just">
              <a:lnSpc>
                <a:spcPct val="135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Cilde zararlı bazı kimyasal maddelerle çalışırken eldiven kullanılması gerektiğini hatırlatan uyarı işareti.</a:t>
            </a:r>
          </a:p>
        </p:txBody>
      </p:sp>
      <p:pic>
        <p:nvPicPr>
          <p:cNvPr id="24580" name="Picture 9" descr="image0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743201"/>
            <a:ext cx="152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Rectangle 10"/>
          <p:cNvSpPr>
            <a:spLocks noChangeArrowheads="1"/>
          </p:cNvSpPr>
          <p:nvPr/>
        </p:nvSpPr>
        <p:spPr bwMode="auto">
          <a:xfrm>
            <a:off x="3527426" y="2721457"/>
            <a:ext cx="7140575" cy="158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35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ELEKTRİK GÜVENLİĞİ</a:t>
            </a:r>
            <a:endParaRPr lang="tr-TR" altLang="tr-TR" sz="2400" i="1">
              <a:latin typeface="Candara" panose="020E0502030303020204" pitchFamily="34" charset="0"/>
            </a:endParaRPr>
          </a:p>
          <a:p>
            <a:pPr algn="just">
              <a:lnSpc>
                <a:spcPct val="135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sembol, elektrikli aletler kullanılırken dikkat edilmesi gerektiğinde görülür.</a:t>
            </a:r>
          </a:p>
        </p:txBody>
      </p:sp>
      <p:pic>
        <p:nvPicPr>
          <p:cNvPr id="24582" name="Picture 12" descr="image0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8768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Rectangle 13"/>
          <p:cNvSpPr>
            <a:spLocks noChangeArrowheads="1"/>
          </p:cNvSpPr>
          <p:nvPr/>
        </p:nvSpPr>
        <p:spPr bwMode="auto">
          <a:xfrm>
            <a:off x="3429000" y="4861955"/>
            <a:ext cx="6705600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YANGIN GÜVENLİĞİ</a:t>
            </a:r>
            <a:endParaRPr lang="tr-TR" altLang="tr-TR" sz="2400" i="1">
              <a:latin typeface="Candara" panose="020E0502030303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sembol, açık alev etrafında tedbir alınması gerektiğinde  görülür.</a:t>
            </a:r>
          </a:p>
        </p:txBody>
      </p:sp>
      <p:sp>
        <p:nvSpPr>
          <p:cNvPr id="9" name="8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2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image0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066800"/>
            <a:ext cx="1905000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3810000" y="1143001"/>
            <a:ext cx="64008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35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ISI GÜVENLİĞİ</a:t>
            </a:r>
          </a:p>
          <a:p>
            <a:pPr algn="just">
              <a:lnSpc>
                <a:spcPct val="135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işaret sıcak cisimlerin tutulması esnasında önlem alınmasını hatırlatmak içindir.</a:t>
            </a:r>
          </a:p>
        </p:txBody>
      </p:sp>
      <p:pic>
        <p:nvPicPr>
          <p:cNvPr id="26628" name="Picture 6" descr="image0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581401"/>
            <a:ext cx="19050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Rectangle 7"/>
          <p:cNvSpPr>
            <a:spLocks noChangeArrowheads="1"/>
          </p:cNvSpPr>
          <p:nvPr/>
        </p:nvSpPr>
        <p:spPr bwMode="auto">
          <a:xfrm>
            <a:off x="3810000" y="3396828"/>
            <a:ext cx="6553200" cy="223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45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KİMYASAL MADDE UYARISI</a:t>
            </a:r>
            <a:endParaRPr lang="tr-TR" altLang="tr-TR" sz="2400" i="1">
              <a:latin typeface="Candara" panose="020E0502030303020204" pitchFamily="34" charset="0"/>
            </a:endParaRPr>
          </a:p>
          <a:p>
            <a:pPr algn="just">
              <a:lnSpc>
                <a:spcPct val="145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 deriye dokunması halinde yakıcı veya zehirleyici etkisi olan kimyasal maddeler kullanılırken  görülür.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79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272</Words>
  <Application>Microsoft Office PowerPoint</Application>
  <PresentationFormat>Geniş ekran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Wingdings 2</vt:lpstr>
      <vt:lpstr>Office Teması</vt:lpstr>
      <vt:lpstr>LABORATUVAR GÜVENLİĞİ VE GÜVENLİK İŞARETLERİ</vt:lpstr>
      <vt:lpstr>Kurallar;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2</cp:revision>
  <dcterms:created xsi:type="dcterms:W3CDTF">2018-05-17T03:59:28Z</dcterms:created>
  <dcterms:modified xsi:type="dcterms:W3CDTF">2018-05-17T04:04:47Z</dcterms:modified>
</cp:coreProperties>
</file>