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81" r:id="rId4"/>
    <p:sldId id="282" r:id="rId5"/>
    <p:sldId id="263" r:id="rId6"/>
    <p:sldId id="258" r:id="rId7"/>
    <p:sldId id="259" r:id="rId8"/>
    <p:sldId id="260" r:id="rId9"/>
    <p:sldId id="261" r:id="rId10"/>
    <p:sldId id="262" r:id="rId11"/>
    <p:sldId id="264" r:id="rId12"/>
    <p:sldId id="265" r:id="rId13"/>
    <p:sldId id="268"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3" r:id="rId29"/>
    <p:sldId id="284" r:id="rId30"/>
    <p:sldId id="285" r:id="rId31"/>
    <p:sldId id="28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60"/>
  </p:normalViewPr>
  <p:slideViewPr>
    <p:cSldViewPr>
      <p:cViewPr>
        <p:scale>
          <a:sx n="73" d="100"/>
          <a:sy n="73" d="100"/>
        </p:scale>
        <p:origin x="-147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C8B73ED8-EA8C-47C9-B862-A3873374CBB6}" type="datetimeFigureOut">
              <a:rPr lang="tr-TR" smtClean="0"/>
              <a:pPr/>
              <a:t>25.11.2018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11" name="Slide Number Placeholder 10"/>
          <p:cNvSpPr>
            <a:spLocks noGrp="1"/>
          </p:cNvSpPr>
          <p:nvPr>
            <p:ph type="sldNum" sz="quarter" idx="12"/>
          </p:nvPr>
        </p:nvSpPr>
        <p:spPr/>
        <p:txBody>
          <a:bodyPr/>
          <a:lstStyle>
            <a:extLst/>
          </a:lstStyle>
          <a:p>
            <a:fld id="{E29EC66F-7AA0-4809-9DC3-3063789C943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B73ED8-EA8C-47C9-B862-A3873374CBB6}"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E29EC66F-7AA0-4809-9DC3-3063789C943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B73ED8-EA8C-47C9-B862-A3873374CBB6}"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E29EC66F-7AA0-4809-9DC3-3063789C943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B73ED8-EA8C-47C9-B862-A3873374CBB6}"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E29EC66F-7AA0-4809-9DC3-3063789C943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8B73ED8-EA8C-47C9-B862-A3873374CBB6}"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E29EC66F-7AA0-4809-9DC3-3063789C943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B73ED8-EA8C-47C9-B862-A3873374CBB6}"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E29EC66F-7AA0-4809-9DC3-3063789C943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8B73ED8-EA8C-47C9-B862-A3873374CBB6}" type="datetimeFigureOut">
              <a:rPr lang="tr-TR" smtClean="0"/>
              <a:pPr/>
              <a:t>25.11.2018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E29EC66F-7AA0-4809-9DC3-3063789C943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8B73ED8-EA8C-47C9-B862-A3873374CBB6}" type="datetimeFigureOut">
              <a:rPr lang="tr-TR" smtClean="0"/>
              <a:pPr/>
              <a:t>25.11.2018</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E29EC66F-7AA0-4809-9DC3-3063789C943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8B73ED8-EA8C-47C9-B862-A3873374CBB6}" type="datetimeFigureOut">
              <a:rPr lang="tr-TR" smtClean="0"/>
              <a:pPr/>
              <a:t>25.11.2018</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E29EC66F-7AA0-4809-9DC3-3063789C943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B73ED8-EA8C-47C9-B862-A3873374CBB6}"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E29EC66F-7AA0-4809-9DC3-3063789C943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B73ED8-EA8C-47C9-B862-A3873374CBB6}"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E29EC66F-7AA0-4809-9DC3-3063789C9436}" type="slidenum">
              <a:rPr lang="tr-TR" smtClean="0"/>
              <a:pPr/>
              <a:t>‹#›</a:t>
            </a:fld>
            <a:endParaRPr lang="tr-T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8B73ED8-EA8C-47C9-B862-A3873374CBB6}" type="datetimeFigureOut">
              <a:rPr lang="tr-TR" smtClean="0"/>
              <a:pPr/>
              <a:t>25.11.2018</a:t>
            </a:fld>
            <a:endParaRPr lang="tr-T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29EC66F-7AA0-4809-9DC3-3063789C943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88641"/>
            <a:ext cx="7630616" cy="2304255"/>
          </a:xfrm>
        </p:spPr>
        <p:txBody>
          <a:bodyPr/>
          <a:lstStyle/>
          <a:p>
            <a:r>
              <a:rPr lang="tr-TR" dirty="0" smtClean="0"/>
              <a:t>YUNAN </a:t>
            </a:r>
            <a:r>
              <a:rPr lang="tr-TR" dirty="0" smtClean="0"/>
              <a:t>MATEMATİĞİNE GİRİŞ</a:t>
            </a:r>
            <a:endParaRPr lang="tr-TR" dirty="0"/>
          </a:p>
        </p:txBody>
      </p:sp>
    </p:spTree>
    <p:extLst>
      <p:ext uri="{BB962C8B-B14F-4D97-AF65-F5344CB8AC3E}">
        <p14:creationId xmlns:p14="http://schemas.microsoft.com/office/powerpoint/2010/main" xmlns="" val="3372557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8084" y="1772816"/>
            <a:ext cx="7117606" cy="3955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5315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smtClean="0"/>
              <a:t> M.Ö. 550 yıllarında Persler, Anadolu ve Mısır olmak üzere </a:t>
            </a:r>
            <a:r>
              <a:rPr lang="tr-TR" dirty="0" err="1" smtClean="0"/>
              <a:t>Ortadoğunun</a:t>
            </a:r>
            <a:r>
              <a:rPr lang="tr-TR" dirty="0" smtClean="0"/>
              <a:t> hakimi idiler. M.Ö. 480 yıllarında Persler, Atina </a:t>
            </a:r>
            <a:r>
              <a:rPr lang="tr-TR" dirty="0" err="1" smtClean="0"/>
              <a:t>yı</a:t>
            </a:r>
            <a:r>
              <a:rPr lang="tr-TR" dirty="0" smtClean="0"/>
              <a:t> ele geçirirler ama bir yıl sonra Yunanlılar Persleri Yunan yarım adasından atarlar. Bu tarih, yani M.Ö. 479 yılı, Yunan medeniyetinin başlangıcı olarak bilinir. Elbette Yunan matematiği bu yıllardan çok önce başlamıştır. </a:t>
            </a:r>
            <a:r>
              <a:rPr lang="tr-TR" dirty="0" err="1" smtClean="0"/>
              <a:t>Tales</a:t>
            </a:r>
            <a:r>
              <a:rPr lang="tr-TR" dirty="0" smtClean="0"/>
              <a:t> ve Pisagor Yunan matematiğinin babası olarak bilinmektedir.</a:t>
            </a:r>
            <a:endParaRPr lang="tr-TR" dirty="0"/>
          </a:p>
        </p:txBody>
      </p:sp>
    </p:spTree>
    <p:extLst>
      <p:ext uri="{BB962C8B-B14F-4D97-AF65-F5344CB8AC3E}">
        <p14:creationId xmlns:p14="http://schemas.microsoft.com/office/powerpoint/2010/main" xmlns="" val="34245559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smtClean="0"/>
              <a:t>İSPATA DAYALI GEOMETRİNİN DOĞUŞU: THALES</a:t>
            </a:r>
            <a:endParaRPr lang="tr-TR" sz="3600" dirty="0"/>
          </a:p>
        </p:txBody>
      </p:sp>
      <p:sp>
        <p:nvSpPr>
          <p:cNvPr id="3" name="İçerik Yer Tutucusu 2"/>
          <p:cNvSpPr>
            <a:spLocks noGrp="1"/>
          </p:cNvSpPr>
          <p:nvPr>
            <p:ph idx="1"/>
          </p:nvPr>
        </p:nvSpPr>
        <p:spPr>
          <a:xfrm>
            <a:off x="457200" y="571480"/>
            <a:ext cx="8686800" cy="6891183"/>
          </a:xfrm>
        </p:spPr>
        <p:txBody>
          <a:bodyPr>
            <a:normAutofit/>
          </a:bodyPr>
          <a:lstStyle/>
          <a:p>
            <a:pPr marL="0" indent="0">
              <a:buNone/>
            </a:pPr>
            <a:r>
              <a:rPr lang="tr-TR" dirty="0" smtClean="0"/>
              <a:t>Milet (Aydın) da doğdu, Mısır da geometri öğrendiği biliniyor. </a:t>
            </a:r>
            <a:r>
              <a:rPr lang="tr-TR" dirty="0" err="1" smtClean="0"/>
              <a:t>Tales</a:t>
            </a:r>
            <a:r>
              <a:rPr lang="tr-TR" dirty="0" smtClean="0"/>
              <a:t> teoremini kullanarak piramidin yüksekliğini hesapladığı kitaplarda yazılmıştır. Piramidin gölgesinin uzunluğunu ölçmüş ve kendi boyunun gölgesi ile oranından piramidin uzunluğunu bulmuştur. Mısır’dan Milet’ e geri geldiği zaman bir grup kurarak onlara geometriyi öğretmiştir. Akıl yürütmeye dayanan soyut ispatın (deneye dayanmayan) matematiğe </a:t>
            </a:r>
            <a:r>
              <a:rPr lang="tr-TR" dirty="0" err="1" smtClean="0"/>
              <a:t>Tales</a:t>
            </a:r>
            <a:r>
              <a:rPr lang="tr-TR" dirty="0" smtClean="0"/>
              <a:t> ile geldiği kabul görür ve </a:t>
            </a:r>
            <a:r>
              <a:rPr lang="tr-TR" dirty="0" err="1" smtClean="0"/>
              <a:t>Tales</a:t>
            </a:r>
            <a:r>
              <a:rPr lang="tr-TR" dirty="0" smtClean="0"/>
              <a:t> tarihin ilk filozofu olarak da bilinmektedir.  </a:t>
            </a:r>
          </a:p>
          <a:p>
            <a:pPr marL="0" indent="0">
              <a:buNone/>
            </a:pPr>
            <a:r>
              <a:rPr lang="tr-TR" dirty="0" smtClean="0"/>
              <a:t> </a:t>
            </a:r>
            <a:endParaRPr lang="tr-TR" dirty="0"/>
          </a:p>
        </p:txBody>
      </p:sp>
    </p:spTree>
    <p:extLst>
      <p:ext uri="{BB962C8B-B14F-4D97-AF65-F5344CB8AC3E}">
        <p14:creationId xmlns:p14="http://schemas.microsoft.com/office/powerpoint/2010/main" xmlns="" val="863010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1" y="857232"/>
            <a:ext cx="3926416" cy="3214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8807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THALES TEOREMİ</a:t>
            </a:r>
            <a:endParaRPr lang="tr-TR" dirty="0"/>
          </a:p>
        </p:txBody>
      </p:sp>
      <p:sp>
        <p:nvSpPr>
          <p:cNvPr id="3" name="İçerik Yer Tutucusu 2"/>
          <p:cNvSpPr>
            <a:spLocks noGrp="1"/>
          </p:cNvSpPr>
          <p:nvPr>
            <p:ph idx="1"/>
          </p:nvPr>
        </p:nvSpPr>
        <p:spPr/>
        <p:txBody>
          <a:bodyPr>
            <a:normAutofit lnSpcReduction="10000"/>
          </a:bodyPr>
          <a:lstStyle/>
          <a:p>
            <a:r>
              <a:rPr lang="tr-TR" dirty="0" smtClean="0"/>
              <a:t>Bir yarım çemberde çapı gören açı bir dik açıdır.</a:t>
            </a:r>
          </a:p>
          <a:p>
            <a:r>
              <a:rPr lang="tr-TR" dirty="0" smtClean="0"/>
              <a:t>Bir çember çapı tarafından iki eş parçaya bölünür.</a:t>
            </a:r>
          </a:p>
          <a:p>
            <a:r>
              <a:rPr lang="tr-TR" dirty="0" smtClean="0"/>
              <a:t>İkizkenar üçgenin taban açıları eşittir.</a:t>
            </a:r>
          </a:p>
          <a:p>
            <a:r>
              <a:rPr lang="tr-TR" dirty="0" smtClean="0"/>
              <a:t>İki doğru kesişirse, karşı açılar eşittir.</a:t>
            </a:r>
          </a:p>
          <a:p>
            <a:r>
              <a:rPr lang="tr-TR" dirty="0" smtClean="0"/>
              <a:t>Benzer üçgenlerin kenarları birbiri ile orantılıdır.</a:t>
            </a:r>
          </a:p>
          <a:p>
            <a:r>
              <a:rPr lang="tr-TR" dirty="0" smtClean="0"/>
              <a:t>Bir kenarı ve iki komşu açıları sırası ile eş olan üçgenler eştir.</a:t>
            </a:r>
          </a:p>
        </p:txBody>
      </p:sp>
    </p:spTree>
    <p:extLst>
      <p:ext uri="{BB962C8B-B14F-4D97-AF65-F5344CB8AC3E}">
        <p14:creationId xmlns:p14="http://schemas.microsoft.com/office/powerpoint/2010/main" xmlns="" val="257286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PYTHAGORASCU MATEMATİK</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Susam adasında doğmuştur. </a:t>
            </a:r>
            <a:r>
              <a:rPr lang="tr-TR" dirty="0" err="1" smtClean="0"/>
              <a:t>Tales</a:t>
            </a:r>
            <a:r>
              <a:rPr lang="tr-TR" dirty="0" smtClean="0"/>
              <a:t> in yanında bir süre kaldıktan sonra Mısır a gidip Mısır tapınaklarında dini bilgiler edindiği daha sonra ise Mısırda Perslere esir düştükten sonra Babil e götürüldüğü bilinmektedir. Babil de matematik, müzik ve dini bilgiler edindiği biliniyor.  Sisam’a geri gelince okul oluşturarak bilgilerini aktarmaya çalışmıştır. M.Ö 518 de buradan ayrılarak Güney İtalya’ ya yerleşmiştir. Burada ise mistik-bilimsel tarikat gibi bir okul oluşturmuştur. </a:t>
            </a:r>
            <a:endParaRPr lang="tr-TR" dirty="0"/>
          </a:p>
        </p:txBody>
      </p:sp>
    </p:spTree>
    <p:extLst>
      <p:ext uri="{BB962C8B-B14F-4D97-AF65-F5344CB8AC3E}">
        <p14:creationId xmlns:p14="http://schemas.microsoft.com/office/powerpoint/2010/main" xmlns="" val="3666143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3559" y="1196752"/>
            <a:ext cx="7778441" cy="4375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9955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PİSAGOR TEOREMİ</a:t>
            </a:r>
            <a:br>
              <a:rPr lang="tr-TR" dirty="0" smtClean="0"/>
            </a:br>
            <a:endParaRPr lang="tr-TR" dirty="0"/>
          </a:p>
        </p:txBody>
      </p:sp>
      <p:sp>
        <p:nvSpPr>
          <p:cNvPr id="3" name="İçerik Yer Tutucusu 2"/>
          <p:cNvSpPr>
            <a:spLocks noGrp="1"/>
          </p:cNvSpPr>
          <p:nvPr>
            <p:ph idx="1"/>
          </p:nvPr>
        </p:nvSpPr>
        <p:spPr/>
        <p:txBody>
          <a:bodyPr/>
          <a:lstStyle/>
          <a:p>
            <a:r>
              <a:rPr lang="tr-TR" dirty="0" smtClean="0"/>
              <a:t>Bir </a:t>
            </a:r>
            <a:r>
              <a:rPr lang="tr-TR" dirty="0" err="1" smtClean="0"/>
              <a:t>diküçgenin</a:t>
            </a:r>
            <a:r>
              <a:rPr lang="tr-TR" dirty="0" smtClean="0"/>
              <a:t> dik açısının kenarlarının uzunluklarının karelerinin toplamı öbür kenarın uzunluğunun karesine eşittir. Şekille ifade etmek gerekirse;</a:t>
            </a:r>
          </a:p>
        </p:txBody>
      </p:sp>
      <p:pic>
        <p:nvPicPr>
          <p:cNvPr id="6148" name="Picture 4" descr="PÄ°SAGOR TEOREMÄ° ile ilgili gÃ¶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3717032"/>
            <a:ext cx="6200775" cy="2981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6427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70" y="0"/>
            <a:ext cx="912703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5491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PİSAGOR OKULU</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Pisagor okuluna göre her şey sayılara indirgenebilir. Sayılar arasında rastlantı olamayacak kadar mükemmel bir ahenk var ve bu ahenk ilahidir. O yıllarda bilinen sayılar 1,2,3 gibi tam sayılar ve ½   ¾ gibi bir parçanın bütününe oranını belirten kesirli sayılardır. Pisagor teoremi ile irrasyonel sayılar ortaya çıkmış ve bu keşif beraberinde ilk matematik  krizini getirmiştir. O dönem yunan matematiği temelinde aslında Mısır ve Mezopotamya matematiği vardır. </a:t>
            </a:r>
            <a:endParaRPr lang="tr-TR" dirty="0"/>
          </a:p>
        </p:txBody>
      </p:sp>
    </p:spTree>
    <p:extLst>
      <p:ext uri="{BB962C8B-B14F-4D97-AF65-F5344CB8AC3E}">
        <p14:creationId xmlns:p14="http://schemas.microsoft.com/office/powerpoint/2010/main" xmlns="" val="2082102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27239" y="764761"/>
            <a:ext cx="7745505" cy="3877815"/>
          </a:xfrm>
        </p:spPr>
        <p:txBody>
          <a:bodyPr/>
          <a:lstStyle/>
          <a:p>
            <a:r>
              <a:rPr lang="tr-TR" dirty="0" smtClean="0"/>
              <a:t> M. Ö. 500 - M.S. 500 yılları Yunan Matematiği dönemi olarak bilinmektedir. </a:t>
            </a:r>
          </a:p>
          <a:p>
            <a:endParaRPr lang="tr-TR" dirty="0"/>
          </a:p>
          <a:p>
            <a:endParaRPr lang="tr-TR" dirty="0" smtClean="0"/>
          </a:p>
          <a:p>
            <a:endParaRPr lang="tr-TR" dirty="0"/>
          </a:p>
          <a:p>
            <a:pPr marL="0" indent="0">
              <a:buNone/>
            </a:pPr>
            <a:endParaRPr lang="tr-T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80" y="2197240"/>
            <a:ext cx="5760640" cy="4396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7524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EFLATUN VE AKADEMİSİ</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Atina da matematiğin eğitimi Eflatun ile başlar (Platon M.Ö. 427-347). Sokrat’ </a:t>
            </a:r>
            <a:r>
              <a:rPr lang="tr-TR" dirty="0" err="1" smtClean="0"/>
              <a:t>ın</a:t>
            </a:r>
            <a:r>
              <a:rPr lang="tr-TR" dirty="0" smtClean="0"/>
              <a:t> öğrencisi olan Eflatun onun ölümü ile Mısır, Sicilya ve İtalya da kalır. Bu sayede </a:t>
            </a:r>
            <a:r>
              <a:rPr lang="tr-TR" dirty="0" err="1"/>
              <a:t>P</a:t>
            </a:r>
            <a:r>
              <a:rPr lang="tr-TR" dirty="0" err="1" smtClean="0"/>
              <a:t>isagorculardan</a:t>
            </a:r>
            <a:r>
              <a:rPr lang="tr-TR" dirty="0" smtClean="0"/>
              <a:t> matematik öğrenir. Matematiğin önemini anlayan Eflatun M.Ö.387 de geri dönmesi üzerine Atina da bir okul kurar, ve okuluna </a:t>
            </a:r>
            <a:r>
              <a:rPr lang="tr-TR" dirty="0" err="1" smtClean="0"/>
              <a:t>Akademius</a:t>
            </a:r>
            <a:r>
              <a:rPr lang="tr-TR" dirty="0" smtClean="0"/>
              <a:t> adını verir. </a:t>
            </a:r>
            <a:r>
              <a:rPr lang="tr-TR" dirty="0" err="1" smtClean="0"/>
              <a:t>Akademius</a:t>
            </a:r>
            <a:r>
              <a:rPr lang="tr-TR" dirty="0" smtClean="0"/>
              <a:t> Pers-Yunan savaşları kahramanlarından birinin ismidir. Bu okulda felsefe, geometri, müzik ve jimnastik ağırlıklı dersler verilmekte idi. Geometri doğru düşünmeyi öğrenmenin temel aracı olarak kabul görmekte, felsefe ile birbirine yakın konular olarak  görülmektedir. Bu okul M.S. 529 yılına kadar eğitim verecek ve çok sayıdan matematikçi yetiştirecektir. </a:t>
            </a:r>
            <a:endParaRPr lang="tr-TR" dirty="0"/>
          </a:p>
        </p:txBody>
      </p:sp>
    </p:spTree>
    <p:extLst>
      <p:ext uri="{BB962C8B-B14F-4D97-AF65-F5344CB8AC3E}">
        <p14:creationId xmlns:p14="http://schemas.microsoft.com/office/powerpoint/2010/main" xmlns="" val="428699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591526"/>
            <a:ext cx="4968552" cy="5291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3417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470416"/>
          </a:xfrm>
        </p:spPr>
        <p:txBody>
          <a:bodyPr>
            <a:normAutofit fontScale="85000" lnSpcReduction="10000"/>
          </a:bodyPr>
          <a:lstStyle/>
          <a:p>
            <a:pPr marL="0" indent="0">
              <a:buNone/>
            </a:pPr>
            <a:r>
              <a:rPr lang="tr-TR" dirty="0" smtClean="0"/>
              <a:t>• Bu okulda yetişen ilk önemli matematikçi Öklid (</a:t>
            </a:r>
            <a:r>
              <a:rPr lang="tr-TR" dirty="0" err="1" smtClean="0"/>
              <a:t>Euclid</a:t>
            </a:r>
            <a:r>
              <a:rPr lang="tr-TR" dirty="0" smtClean="0"/>
              <a:t> M.Ö. 325-265). Son önemli matematikçi ise </a:t>
            </a:r>
            <a:r>
              <a:rPr lang="tr-TR" dirty="0" err="1" smtClean="0"/>
              <a:t>Proclus</a:t>
            </a:r>
            <a:r>
              <a:rPr lang="tr-TR" dirty="0" smtClean="0"/>
              <a:t> (M.S. 411-485) dur.  M.Ö. 400-300 yıllarının en önemli matematikçisi </a:t>
            </a:r>
            <a:r>
              <a:rPr lang="tr-TR" dirty="0" err="1" smtClean="0"/>
              <a:t>Eudoxus’dur</a:t>
            </a:r>
            <a:r>
              <a:rPr lang="tr-TR" dirty="0" smtClean="0"/>
              <a:t>. </a:t>
            </a:r>
            <a:r>
              <a:rPr lang="tr-TR" dirty="0" err="1" smtClean="0"/>
              <a:t>Pisagorcuların</a:t>
            </a:r>
            <a:r>
              <a:rPr lang="tr-TR" dirty="0" smtClean="0"/>
              <a:t> sayı kavramını değiştirmiş ve sayıyı iki uzunluğun oranı olarak tanımlayan ve bu tanıma uygun bir sayılar aritmetiği geliştirerek, irrasyonel sayıların keşfi ile matematiği içine düştüğü krizden kurtarmıştır. </a:t>
            </a:r>
            <a:r>
              <a:rPr lang="tr-TR" dirty="0" err="1" smtClean="0"/>
              <a:t>Exahaution</a:t>
            </a:r>
            <a:r>
              <a:rPr lang="tr-TR" dirty="0" smtClean="0"/>
              <a:t> yöntemini geliştirmiş ve evrensel olarak bir modeli ilk tasarlayan </a:t>
            </a:r>
            <a:r>
              <a:rPr lang="tr-TR" dirty="0" err="1" smtClean="0"/>
              <a:t>Eudoxus</a:t>
            </a:r>
            <a:r>
              <a:rPr lang="tr-TR" dirty="0" smtClean="0"/>
              <a:t>.  </a:t>
            </a:r>
          </a:p>
          <a:p>
            <a:r>
              <a:rPr lang="tr-TR" dirty="0" smtClean="0"/>
              <a:t> </a:t>
            </a:r>
            <a:r>
              <a:rPr lang="tr-TR" dirty="0" err="1" smtClean="0"/>
              <a:t>Exahaution</a:t>
            </a:r>
            <a:r>
              <a:rPr lang="tr-TR" dirty="0" smtClean="0"/>
              <a:t> yöntemi nedir: Şekli düzgün olmayan, alanı yada hacmi bilinmeyen bir cismin alan veya hacmini, alanı veya hacmi bilinen şekillerle doldurup alanı yada hacmi hesaplama yöntemi</a:t>
            </a:r>
            <a:endParaRPr lang="tr-TR" dirty="0"/>
          </a:p>
        </p:txBody>
      </p:sp>
    </p:spTree>
    <p:extLst>
      <p:ext uri="{BB962C8B-B14F-4D97-AF65-F5344CB8AC3E}">
        <p14:creationId xmlns:p14="http://schemas.microsoft.com/office/powerpoint/2010/main" xmlns="" val="2666149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327540"/>
          </a:xfrm>
          <a:ln>
            <a:solidFill>
              <a:schemeClr val="accent1"/>
            </a:solidFill>
          </a:ln>
        </p:spPr>
        <p:txBody>
          <a:bodyPr>
            <a:normAutofit fontScale="77500" lnSpcReduction="20000"/>
          </a:bodyPr>
          <a:lstStyle/>
          <a:p>
            <a:pPr marL="0" indent="0">
              <a:buNone/>
            </a:pPr>
            <a:r>
              <a:rPr lang="tr-TR" dirty="0" smtClean="0"/>
              <a:t>•İSKENDERİYE VE MUSEUM</a:t>
            </a:r>
          </a:p>
          <a:p>
            <a:pPr marL="0" indent="0">
              <a:buNone/>
            </a:pPr>
            <a:endParaRPr lang="tr-TR" dirty="0" smtClean="0"/>
          </a:p>
          <a:p>
            <a:pPr marL="0" indent="0">
              <a:buNone/>
            </a:pPr>
            <a:r>
              <a:rPr lang="tr-TR" dirty="0" smtClean="0"/>
              <a:t> </a:t>
            </a:r>
            <a:r>
              <a:rPr lang="tr-TR" dirty="0" smtClean="0"/>
              <a:t>Matematik alanında en önemli merkez İskenderiye’dir. </a:t>
            </a:r>
            <a:r>
              <a:rPr lang="tr-TR" dirty="0" err="1" smtClean="0"/>
              <a:t>Ptolemaios</a:t>
            </a:r>
            <a:r>
              <a:rPr lang="tr-TR" dirty="0" smtClean="0"/>
              <a:t>, Zeus’un sanat tanrıçaları (esin perileri) olarak bilinen kızlarına verilen “</a:t>
            </a:r>
            <a:r>
              <a:rPr lang="tr-TR" dirty="0" err="1" smtClean="0"/>
              <a:t>Muse</a:t>
            </a:r>
            <a:r>
              <a:rPr lang="tr-TR" dirty="0" smtClean="0"/>
              <a:t>” isminden esinlenerek, İskenderiye’de tarihin en ünlü üniversitelerinden biri olan </a:t>
            </a:r>
            <a:r>
              <a:rPr lang="tr-TR" dirty="0" err="1" smtClean="0"/>
              <a:t>Museum’u</a:t>
            </a:r>
            <a:r>
              <a:rPr lang="tr-TR" dirty="0" smtClean="0"/>
              <a:t> kurar. Bu kurum, 700 yıldan fazla bir süre ileri bilimler merkezi olarak eğitim ve araştırma faaliyetlerini sürdürür ve ücretler devlet hazinesi tarafında ödendiğinden burada birçok bilim adamı çeşitli dallarda eğitim vermiş ve araştırma yapmıştır.  </a:t>
            </a:r>
          </a:p>
          <a:p>
            <a:r>
              <a:rPr lang="tr-TR" dirty="0" smtClean="0"/>
              <a:t>  Zamanla çok zengin bir kütüphane oluşturulmuş, botanik bahçesine ve bir gözlemevine sahip olmuşlardır.  </a:t>
            </a:r>
          </a:p>
          <a:p>
            <a:r>
              <a:rPr lang="tr-TR" dirty="0" smtClean="0"/>
              <a:t> Yunan kültür bölgelerinden önemli bilim adamları burayı ziyaret edip, bir süre kalmışlardır. </a:t>
            </a:r>
            <a:endParaRPr lang="tr-TR" dirty="0"/>
          </a:p>
        </p:txBody>
      </p:sp>
    </p:spTree>
    <p:extLst>
      <p:ext uri="{BB962C8B-B14F-4D97-AF65-F5344CB8AC3E}">
        <p14:creationId xmlns:p14="http://schemas.microsoft.com/office/powerpoint/2010/main" xmlns="" val="1936069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ÖKLİD</a:t>
            </a:r>
            <a:endParaRPr lang="tr-TR" dirty="0"/>
          </a:p>
        </p:txBody>
      </p:sp>
      <p:sp>
        <p:nvSpPr>
          <p:cNvPr id="3" name="İçerik Yer Tutucusu 2"/>
          <p:cNvSpPr>
            <a:spLocks noGrp="1"/>
          </p:cNvSpPr>
          <p:nvPr>
            <p:ph idx="1"/>
          </p:nvPr>
        </p:nvSpPr>
        <p:spPr/>
        <p:txBody>
          <a:bodyPr>
            <a:normAutofit fontScale="77500" lnSpcReduction="20000"/>
          </a:bodyPr>
          <a:lstStyle/>
          <a:p>
            <a:r>
              <a:rPr lang="tr-TR" dirty="0" err="1" smtClean="0"/>
              <a:t>Museum’da</a:t>
            </a:r>
            <a:r>
              <a:rPr lang="tr-TR" dirty="0" smtClean="0"/>
              <a:t> ders veren ilk önemli matematikçi Öklid’dir. Öklid’in en önemli eseri Öklid’in Elementleri olarak bilinen on üç kitaplık matematik dizisidir. O tarihlerdeki kitap uzunlukları bir </a:t>
            </a:r>
            <a:r>
              <a:rPr lang="tr-TR" dirty="0" err="1" smtClean="0"/>
              <a:t>papirüslüktür</a:t>
            </a:r>
            <a:r>
              <a:rPr lang="tr-TR" dirty="0" smtClean="0"/>
              <a:t>. Yani 20 ila 50 sayfa arasında bir kitaba karşılık geliyor. Bu kitaplarda Öklid o zamanlarda bilinen matematiğinin sistematik bir derlemesini sunar. Bu eserin önemi Öklid’in geometriye yaklaşımında ve konuları sunuşundadır.   Öklid, geometride önce evrensel geçerliliği olan beş aksiyom verir.   Bunlar:   A = B ve B = C ise A = C gibi kurallar.   Sonra nokta, doğru, düzlem gibi kavramların ne olduğunu belirten 31 tanım verir. </a:t>
            </a:r>
          </a:p>
        </p:txBody>
      </p:sp>
    </p:spTree>
    <p:extLst>
      <p:ext uri="{BB962C8B-B14F-4D97-AF65-F5344CB8AC3E}">
        <p14:creationId xmlns:p14="http://schemas.microsoft.com/office/powerpoint/2010/main" xmlns="" val="3288410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5736" y="692696"/>
            <a:ext cx="4248472" cy="505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5522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ÖKLİD </a:t>
            </a:r>
            <a:r>
              <a:rPr lang="tr-TR" dirty="0" smtClean="0"/>
              <a:t>GEOMETRİSİNİN ÖNEMLİ 5 KURALI</a:t>
            </a:r>
            <a:endParaRPr lang="tr-TR" dirty="0"/>
          </a:p>
        </p:txBody>
      </p:sp>
      <p:sp>
        <p:nvSpPr>
          <p:cNvPr id="3" name="İçerik Yer Tutucusu 2"/>
          <p:cNvSpPr>
            <a:spLocks noGrp="1"/>
          </p:cNvSpPr>
          <p:nvPr>
            <p:ph idx="1"/>
          </p:nvPr>
        </p:nvSpPr>
        <p:spPr/>
        <p:txBody>
          <a:bodyPr/>
          <a:lstStyle/>
          <a:p>
            <a:pPr marL="0" indent="0">
              <a:buNone/>
            </a:pPr>
            <a:r>
              <a:rPr lang="tr-TR" dirty="0" smtClean="0"/>
              <a:t>1) İki noktadan bir doğru geçer.</a:t>
            </a:r>
          </a:p>
          <a:p>
            <a:pPr marL="0" indent="0">
              <a:buNone/>
            </a:pPr>
            <a:r>
              <a:rPr lang="tr-TR" dirty="0" smtClean="0"/>
              <a:t>2) Bir doğru parçası sınırsız uzatılabilir.</a:t>
            </a:r>
          </a:p>
          <a:p>
            <a:pPr marL="0" indent="0">
              <a:buNone/>
            </a:pPr>
            <a:r>
              <a:rPr lang="tr-TR" dirty="0" smtClean="0"/>
              <a:t>3) Bütün dik açılar birbirine eşittir. </a:t>
            </a:r>
          </a:p>
          <a:p>
            <a:pPr marL="0" indent="0">
              <a:buNone/>
            </a:pPr>
            <a:r>
              <a:rPr lang="tr-TR" dirty="0" smtClean="0"/>
              <a:t>4) Bir nokta ve bir uzunluk bir çember belirler.  </a:t>
            </a:r>
            <a:endParaRPr lang="tr-TR" dirty="0" smtClean="0"/>
          </a:p>
          <a:p>
            <a:pPr marL="0" indent="0">
              <a:buNone/>
            </a:pPr>
            <a:r>
              <a:rPr lang="tr-TR" dirty="0" smtClean="0"/>
              <a:t>5</a:t>
            </a:r>
            <a:r>
              <a:rPr lang="tr-TR" dirty="0" smtClean="0"/>
              <a:t>) Bir doğruya onun dışındaki bir noktadan sadece bir paralel çizilir gibi tanımları verir. </a:t>
            </a:r>
          </a:p>
        </p:txBody>
      </p:sp>
    </p:spTree>
    <p:extLst>
      <p:ext uri="{BB962C8B-B14F-4D97-AF65-F5344CB8AC3E}">
        <p14:creationId xmlns:p14="http://schemas.microsoft.com/office/powerpoint/2010/main" xmlns="" val="3270203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smtClean="0"/>
              <a:t> Mantıki çıkarım yoluyla, bu tanımlardan çıkarabildiği sonuçları teorem ve önerme olarak mantıksal bir sırada sunar. Bu yaklaşım bugünkü matematiğin ve bilimin temelini oluşturur. Ünlü düşünür </a:t>
            </a:r>
            <a:r>
              <a:rPr lang="tr-TR" dirty="0" err="1" smtClean="0"/>
              <a:t>Bertrand</a:t>
            </a:r>
            <a:r>
              <a:rPr lang="tr-TR" dirty="0" smtClean="0"/>
              <a:t> </a:t>
            </a:r>
            <a:r>
              <a:rPr lang="tr-TR" dirty="0" err="1" smtClean="0"/>
              <a:t>Russell’a</a:t>
            </a:r>
            <a:r>
              <a:rPr lang="tr-TR" dirty="0" smtClean="0"/>
              <a:t> göre, hiçbir eser batı düşünce sisteminin oluşmasında bu kitap    kadar etkili olmamıştır. Öklid in </a:t>
            </a:r>
            <a:r>
              <a:rPr lang="tr-TR" dirty="0" err="1" smtClean="0"/>
              <a:t>Elementeri</a:t>
            </a:r>
            <a:r>
              <a:rPr lang="tr-TR" dirty="0" smtClean="0"/>
              <a:t> birçok dile çevrilmiş, binden fazla basım yapmış, bütün uygarlıkların okullarında okutulmuş, insanlığın en önemli başyapıtlarından biri olmuştur. </a:t>
            </a:r>
            <a:endParaRPr lang="tr-TR" dirty="0"/>
          </a:p>
        </p:txBody>
      </p:sp>
    </p:spTree>
    <p:extLst>
      <p:ext uri="{BB962C8B-B14F-4D97-AF65-F5344CB8AC3E}">
        <p14:creationId xmlns:p14="http://schemas.microsoft.com/office/powerpoint/2010/main" xmlns="" val="1915887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ARŞİMED</a:t>
            </a:r>
            <a:endParaRPr lang="tr-TR" dirty="0"/>
          </a:p>
        </p:txBody>
      </p:sp>
      <p:sp>
        <p:nvSpPr>
          <p:cNvPr id="3" name="İçerik Yer Tutucusu 2"/>
          <p:cNvSpPr>
            <a:spLocks noGrp="1"/>
          </p:cNvSpPr>
          <p:nvPr>
            <p:ph idx="1"/>
          </p:nvPr>
        </p:nvSpPr>
        <p:spPr/>
        <p:txBody>
          <a:bodyPr>
            <a:normAutofit fontScale="92500" lnSpcReduction="20000"/>
          </a:bodyPr>
          <a:lstStyle/>
          <a:p>
            <a:r>
              <a:rPr lang="tr-TR" dirty="0"/>
              <a:t>Bütün zamanların en büyük bilim adamlarından biri olarak kabul edilen </a:t>
            </a:r>
            <a:r>
              <a:rPr lang="tr-TR" dirty="0" err="1"/>
              <a:t>Siraküs’lü</a:t>
            </a:r>
            <a:r>
              <a:rPr lang="tr-TR" dirty="0"/>
              <a:t> </a:t>
            </a:r>
            <a:r>
              <a:rPr lang="tr-TR" dirty="0" err="1"/>
              <a:t>Arşimed</a:t>
            </a:r>
            <a:r>
              <a:rPr lang="tr-TR" dirty="0"/>
              <a:t> (M.Ö. 287-212) de </a:t>
            </a:r>
            <a:r>
              <a:rPr lang="tr-TR" dirty="0" err="1"/>
              <a:t>Museum’da</a:t>
            </a:r>
            <a:r>
              <a:rPr lang="tr-TR" dirty="0"/>
              <a:t> yetişmiştir. En azından bir süre burada kaldığı bilinmektedir. </a:t>
            </a:r>
            <a:r>
              <a:rPr lang="tr-TR" dirty="0" err="1"/>
              <a:t>Arşimed</a:t>
            </a:r>
            <a:r>
              <a:rPr lang="tr-TR" dirty="0"/>
              <a:t> icat ettiği mekanik aletlerinin </a:t>
            </a:r>
            <a:r>
              <a:rPr lang="tr-TR" dirty="0" smtClean="0"/>
              <a:t>yanı sıra</a:t>
            </a:r>
            <a:r>
              <a:rPr lang="tr-TR" dirty="0"/>
              <a:t>, Öklid’in geometride yaptığını mekanikte yapmış, mekaniğin ve </a:t>
            </a:r>
            <a:r>
              <a:rPr lang="tr-TR" dirty="0" err="1"/>
              <a:t>hidro</a:t>
            </a:r>
            <a:r>
              <a:rPr lang="tr-TR" dirty="0"/>
              <a:t>-statiğin temel ilkelerini yasalaştırmaya çalışmıştır. Matematiğe katkıları, silindir ve küre hakkında çalışmaları; “</a:t>
            </a:r>
            <a:r>
              <a:rPr lang="tr-TR" dirty="0" err="1"/>
              <a:t>Exhaustion</a:t>
            </a:r>
            <a:r>
              <a:rPr lang="tr-TR" dirty="0"/>
              <a:t>” yöntemiyle birçok şeklin alanını hesaplamış olmasını sayabiliriz</a:t>
            </a:r>
          </a:p>
        </p:txBody>
      </p:sp>
    </p:spTree>
    <p:extLst>
      <p:ext uri="{BB962C8B-B14F-4D97-AF65-F5344CB8AC3E}">
        <p14:creationId xmlns:p14="http://schemas.microsoft.com/office/powerpoint/2010/main" xmlns="" val="2890705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smtClean="0"/>
              <a:t>PTOLEMAIOS: </a:t>
            </a:r>
            <a:r>
              <a:rPr lang="tr-TR" dirty="0" err="1"/>
              <a:t>Museum’da</a:t>
            </a:r>
            <a:r>
              <a:rPr lang="tr-TR" dirty="0"/>
              <a:t> yetişen ve tarihin en önemli astronomlarından biri olarak kabul </a:t>
            </a:r>
            <a:r>
              <a:rPr lang="tr-TR" dirty="0" smtClean="0"/>
              <a:t>edilen bir </a:t>
            </a:r>
            <a:r>
              <a:rPr lang="tr-TR" dirty="0" err="1" smtClean="0"/>
              <a:t>bilimadamı</a:t>
            </a:r>
            <a:r>
              <a:rPr lang="tr-TR" dirty="0" smtClean="0"/>
              <a:t>.</a:t>
            </a:r>
          </a:p>
          <a:p>
            <a:r>
              <a:rPr lang="tr-TR" dirty="0"/>
              <a:t>Arapların, “en büyük” anlamına gelen “</a:t>
            </a:r>
            <a:r>
              <a:rPr lang="tr-TR" dirty="0" err="1"/>
              <a:t>almagest</a:t>
            </a:r>
            <a:r>
              <a:rPr lang="tr-TR" dirty="0"/>
              <a:t>” dedikleri ve Yunanca ismi “</a:t>
            </a:r>
            <a:r>
              <a:rPr lang="tr-TR" dirty="0" err="1"/>
              <a:t>matematica</a:t>
            </a:r>
            <a:r>
              <a:rPr lang="tr-TR" dirty="0"/>
              <a:t>” olan ünlü astronomi kitabı on beş asır boyunca astronomiyle ilgilenen bütün </a:t>
            </a:r>
            <a:r>
              <a:rPr lang="tr-TR" dirty="0" err="1"/>
              <a:t>bilimadamlarının</a:t>
            </a:r>
            <a:r>
              <a:rPr lang="tr-TR" dirty="0"/>
              <a:t> başucu kitabı olarak kalmıştır</a:t>
            </a:r>
            <a:r>
              <a:rPr lang="tr-TR" dirty="0" smtClean="0"/>
              <a:t>.</a:t>
            </a:r>
          </a:p>
          <a:p>
            <a:r>
              <a:rPr lang="tr-TR" dirty="0" err="1"/>
              <a:t>HYPATIA:İskenderiye</a:t>
            </a:r>
            <a:r>
              <a:rPr lang="tr-TR" dirty="0"/>
              <a:t> okulunun son düşünürü ve matematik tarihinin ilk kadın matematikçisidir. </a:t>
            </a:r>
          </a:p>
        </p:txBody>
      </p:sp>
    </p:spTree>
    <p:extLst>
      <p:ext uri="{BB962C8B-B14F-4D97-AF65-F5344CB8AC3E}">
        <p14:creationId xmlns:p14="http://schemas.microsoft.com/office/powerpoint/2010/main" xmlns="" val="4150012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2920" y="5000636"/>
            <a:ext cx="8183880" cy="1034404"/>
          </a:xfrm>
        </p:spPr>
        <p:txBody>
          <a:bodyPr>
            <a:normAutofit fontScale="90000"/>
          </a:bodyPr>
          <a:lstStyle/>
          <a:p>
            <a:r>
              <a:rPr lang="tr-TR" dirty="0" smtClean="0"/>
              <a:t>Eski Yunan Medeniyetine Kısa Bir Bakış</a:t>
            </a:r>
            <a:endParaRPr lang="tr-TR" dirty="0"/>
          </a:p>
        </p:txBody>
      </p:sp>
      <p:sp>
        <p:nvSpPr>
          <p:cNvPr id="3" name="İçerik Yer Tutucusu 2"/>
          <p:cNvSpPr>
            <a:spLocks noGrp="1"/>
          </p:cNvSpPr>
          <p:nvPr>
            <p:ph idx="1"/>
          </p:nvPr>
        </p:nvSpPr>
        <p:spPr/>
        <p:txBody>
          <a:bodyPr>
            <a:normAutofit fontScale="85000" lnSpcReduction="20000"/>
          </a:bodyPr>
          <a:lstStyle/>
          <a:p>
            <a:r>
              <a:rPr lang="tr-TR" dirty="0"/>
              <a:t>Yunanların M.Ö. 3000 yıllarında kitleler hâlinde Balkan Yarımadası'nın güneyine göç ettiklerine inanılır</a:t>
            </a:r>
            <a:r>
              <a:rPr lang="tr-TR" dirty="0" smtClean="0"/>
              <a:t>. </a:t>
            </a:r>
          </a:p>
          <a:p>
            <a:r>
              <a:rPr lang="tr-TR" dirty="0" smtClean="0"/>
              <a:t> </a:t>
            </a:r>
            <a:r>
              <a:rPr lang="tr-TR" dirty="0"/>
              <a:t>M.Ö. 23. ve 17. yüzyılları </a:t>
            </a:r>
            <a:r>
              <a:rPr lang="tr-TR" dirty="0" err="1"/>
              <a:t>Proto</a:t>
            </a:r>
            <a:r>
              <a:rPr lang="tr-TR" dirty="0"/>
              <a:t>-Grek </a:t>
            </a:r>
            <a:r>
              <a:rPr lang="tr-TR" dirty="0" smtClean="0"/>
              <a:t>dönemidir.</a:t>
            </a:r>
          </a:p>
          <a:p>
            <a:r>
              <a:rPr lang="tr-TR" dirty="0" smtClean="0"/>
              <a:t> M.Ö</a:t>
            </a:r>
            <a:r>
              <a:rPr lang="tr-TR" dirty="0"/>
              <a:t>. 1600'den 1100'e kadar olan dönem, Homeros'un epiklerinde </a:t>
            </a:r>
            <a:r>
              <a:rPr lang="tr-TR" dirty="0" err="1"/>
              <a:t>masallaştırdığı</a:t>
            </a:r>
            <a:r>
              <a:rPr lang="tr-TR" dirty="0"/>
              <a:t> Truva'ya karşı savaşan Kral </a:t>
            </a:r>
            <a:r>
              <a:rPr lang="tr-TR" dirty="0" err="1"/>
              <a:t>Agememnon'un</a:t>
            </a:r>
            <a:r>
              <a:rPr lang="tr-TR" dirty="0"/>
              <a:t> başında olduğu </a:t>
            </a:r>
            <a:r>
              <a:rPr lang="tr-TR" dirty="0" err="1"/>
              <a:t>Miken</a:t>
            </a:r>
            <a:r>
              <a:rPr lang="tr-TR" dirty="0"/>
              <a:t> Yunan Çağı'dır. </a:t>
            </a:r>
            <a:endParaRPr lang="tr-TR" dirty="0" smtClean="0"/>
          </a:p>
          <a:p>
            <a:r>
              <a:rPr lang="tr-TR" dirty="0" smtClean="0"/>
              <a:t> </a:t>
            </a:r>
            <a:r>
              <a:rPr lang="tr-TR" dirty="0"/>
              <a:t>M.Ö. 1100'den M.Ö. 8. </a:t>
            </a:r>
            <a:r>
              <a:rPr lang="tr-TR" dirty="0" smtClean="0"/>
              <a:t>yüzyıla kadar </a:t>
            </a:r>
            <a:r>
              <a:rPr lang="tr-TR" dirty="0"/>
              <a:t>olan hiçbir yazılı eserin günümüze ulaşmadığı, sadece yetersiz arkeolojik kalıntıların bulunduğu Karanlık Çağ olarak adlandırılır.</a:t>
            </a:r>
          </a:p>
        </p:txBody>
      </p:sp>
    </p:spTree>
    <p:extLst>
      <p:ext uri="{BB962C8B-B14F-4D97-AF65-F5344CB8AC3E}">
        <p14:creationId xmlns:p14="http://schemas.microsoft.com/office/powerpoint/2010/main" xmlns="" val="2991768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800" dirty="0" smtClean="0"/>
              <a:t>YUNAN SAYI SİSTEMLERİ</a:t>
            </a:r>
            <a:endParaRPr lang="tr-TR" sz="4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2851944" y="1657350"/>
            <a:ext cx="3486150" cy="193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69166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Yunanlılar tarafından M.Ö. 450 ile M.Ö.85 yılları arasında kullanılan bir diğer sayı sistemi ise “ATTİK” veya “HERODONİAN” diye isimlendirilen sistem idi. Bu sistem 1, 5, 10 ve </a:t>
            </a:r>
            <a:r>
              <a:rPr lang="tr-TR" dirty="0" smtClean="0"/>
              <a:t>onun </a:t>
            </a:r>
            <a:r>
              <a:rPr lang="tr-TR" dirty="0"/>
              <a:t>üstlü katlarından oluşuyordu.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4121941"/>
            <a:ext cx="7476745" cy="2610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29790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smtClean="0"/>
              <a:t>Antik </a:t>
            </a:r>
            <a:r>
              <a:rPr lang="tr-TR" dirty="0"/>
              <a:t>Yunan Çağı'nın Büyük İskender'in (ölümü: M.Ö. 323) hükümdarlığının başlaması ile sona erdiği kabul edilir. Büyük İskender’in dönemine Helenistik Çağ adı verilir. </a:t>
            </a:r>
            <a:endParaRPr lang="tr-TR" dirty="0" smtClean="0"/>
          </a:p>
          <a:p>
            <a:r>
              <a:rPr lang="tr-TR" dirty="0" smtClean="0"/>
              <a:t>Karanlık </a:t>
            </a:r>
            <a:r>
              <a:rPr lang="tr-TR" dirty="0"/>
              <a:t>Çağ’da okur yazarlık kaybolmuş ve </a:t>
            </a:r>
            <a:r>
              <a:rPr lang="tr-TR" dirty="0" err="1"/>
              <a:t>Miken</a:t>
            </a:r>
            <a:r>
              <a:rPr lang="tr-TR" dirty="0"/>
              <a:t> yazısı </a:t>
            </a:r>
            <a:r>
              <a:rPr lang="tr-TR" dirty="0" smtClean="0"/>
              <a:t>unutulmuştur. </a:t>
            </a:r>
            <a:r>
              <a:rPr lang="tr-TR" dirty="0"/>
              <a:t>M.Ö. 8. yüzyıldan itibaren kültürel-toplumsal alanda büyük canlanmalar </a:t>
            </a:r>
            <a:r>
              <a:rPr lang="tr-TR" dirty="0" smtClean="0"/>
              <a:t>başlamıştır.</a:t>
            </a:r>
          </a:p>
          <a:p>
            <a:r>
              <a:rPr lang="tr-TR" dirty="0" smtClean="0"/>
              <a:t> M.Ö</a:t>
            </a:r>
            <a:r>
              <a:rPr lang="tr-TR" dirty="0"/>
              <a:t>. 8. yüzyılda </a:t>
            </a:r>
            <a:r>
              <a:rPr lang="tr-TR" dirty="0" err="1"/>
              <a:t>Miken</a:t>
            </a:r>
            <a:r>
              <a:rPr lang="tr-TR" dirty="0"/>
              <a:t> </a:t>
            </a:r>
            <a:r>
              <a:rPr lang="tr-TR" dirty="0" err="1"/>
              <a:t>Uygarlığı'nın</a:t>
            </a:r>
            <a:r>
              <a:rPr lang="tr-TR" dirty="0"/>
              <a:t> çöküşe geçmesi ile Yunanistan, Karanlık Çağından çıkmaya </a:t>
            </a:r>
            <a:r>
              <a:rPr lang="tr-TR" dirty="0" smtClean="0"/>
              <a:t>başlamıştır.</a:t>
            </a:r>
            <a:endParaRPr lang="tr-TR" dirty="0"/>
          </a:p>
        </p:txBody>
      </p:sp>
    </p:spTree>
    <p:extLst>
      <p:ext uri="{BB962C8B-B14F-4D97-AF65-F5344CB8AC3E}">
        <p14:creationId xmlns:p14="http://schemas.microsoft.com/office/powerpoint/2010/main" xmlns="" val="1556620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 Yunanlar Fenike </a:t>
            </a:r>
            <a:r>
              <a:rPr lang="tr-TR" dirty="0" err="1" smtClean="0"/>
              <a:t>Alfabesi'nden</a:t>
            </a:r>
            <a:r>
              <a:rPr lang="tr-TR" dirty="0" smtClean="0"/>
              <a:t> Yunan Alfabesini yarattılar. M.Ö. 800'lerde ilk yazılı kayıtlar görülmeye başladı. </a:t>
            </a:r>
          </a:p>
          <a:p>
            <a:r>
              <a:rPr lang="tr-TR" dirty="0" smtClean="0"/>
              <a:t> M.Ö 1200 yıllarında </a:t>
            </a:r>
            <a:r>
              <a:rPr lang="tr-TR" dirty="0" err="1" smtClean="0"/>
              <a:t>Dorlar'ın</a:t>
            </a:r>
            <a:r>
              <a:rPr lang="tr-TR" dirty="0" smtClean="0"/>
              <a:t> Yunanistan'ı işgal etmesiyle Polis adını vermiş oldukları şehir devletleri kurdular. Bunların en önemlileri Atina, Isparta, </a:t>
            </a:r>
            <a:r>
              <a:rPr lang="tr-TR" dirty="0" err="1" smtClean="0"/>
              <a:t>Korint</a:t>
            </a:r>
            <a:r>
              <a:rPr lang="tr-TR" dirty="0" smtClean="0"/>
              <a:t> ve </a:t>
            </a:r>
            <a:r>
              <a:rPr lang="tr-TR" dirty="0" err="1" smtClean="0"/>
              <a:t>Tebai'dir</a:t>
            </a:r>
            <a:r>
              <a:rPr lang="tr-TR" dirty="0" smtClean="0"/>
              <a:t>. </a:t>
            </a:r>
          </a:p>
          <a:p>
            <a:pPr marL="0" indent="0">
              <a:buNone/>
            </a:pPr>
            <a:r>
              <a:rPr lang="tr-TR" dirty="0" smtClean="0"/>
              <a:t> </a:t>
            </a:r>
            <a:endParaRPr lang="tr-TR" dirty="0"/>
          </a:p>
        </p:txBody>
      </p:sp>
    </p:spTree>
    <p:extLst>
      <p:ext uri="{BB962C8B-B14F-4D97-AF65-F5344CB8AC3E}">
        <p14:creationId xmlns:p14="http://schemas.microsoft.com/office/powerpoint/2010/main" xmlns="" val="2637214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smtClean="0"/>
              <a:t>Yunanlılar, çeşitli deneysel hesaplama kurallarını derli toplu ve sistematik bir yapıya dönüştürerek matematiği bir disiplin haline getirdiler.</a:t>
            </a:r>
          </a:p>
          <a:p>
            <a:r>
              <a:rPr lang="tr-TR" dirty="0" smtClean="0"/>
              <a:t>Her ne kadar Doğu bilgi birikiminin açık </a:t>
            </a:r>
            <a:r>
              <a:rPr lang="tr-TR" dirty="0" err="1" smtClean="0"/>
              <a:t>varisçileri</a:t>
            </a:r>
            <a:r>
              <a:rPr lang="tr-TR" dirty="0" smtClean="0"/>
              <a:t> olsalar da, Yunanlılar kendi çabalarının sonucu matematiği öncekilerden daha derin, daha soyut ve kendilerinden önce gelen herkesten daha rasyonel bir hale getirmişlerdir.</a:t>
            </a:r>
            <a:endParaRPr lang="tr-TR" dirty="0"/>
          </a:p>
        </p:txBody>
      </p:sp>
    </p:spTree>
    <p:extLst>
      <p:ext uri="{BB962C8B-B14F-4D97-AF65-F5344CB8AC3E}">
        <p14:creationId xmlns:p14="http://schemas.microsoft.com/office/powerpoint/2010/main" xmlns="" val="3877515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Eski Babil ve Mısır da matematik ya doğrudan pratik uygulamalarda ya da ayrıcalıklı bir sınıfa özel bir bilgi olarak kullanılmaktaydı. </a:t>
            </a:r>
          </a:p>
          <a:p>
            <a:r>
              <a:rPr lang="tr-TR" dirty="0" smtClean="0"/>
              <a:t>Yunan matematiği ise, diğer taraftan, duayenler için müstakil entelektüel bir konuymuş gibi görünmekteydi.</a:t>
            </a:r>
          </a:p>
          <a:p>
            <a:endParaRPr lang="tr-TR" dirty="0"/>
          </a:p>
        </p:txBody>
      </p:sp>
    </p:spTree>
    <p:extLst>
      <p:ext uri="{BB962C8B-B14F-4D97-AF65-F5344CB8AC3E}">
        <p14:creationId xmlns:p14="http://schemas.microsoft.com/office/powerpoint/2010/main" xmlns="" val="1758010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smtClean="0"/>
              <a:t>Soyut kavramlar için yapılan tercihler farklı kültürlerin </a:t>
            </a:r>
            <a:r>
              <a:rPr lang="tr-TR" dirty="0"/>
              <a:t>√ </a:t>
            </a:r>
            <a:r>
              <a:rPr lang="tr-TR" dirty="0" smtClean="0"/>
              <a:t>2 sayısına gösterdikleri tutumlar ile görülebilir ;Babilliler bu sayının yaklaşık sonucunu büyük bir doğrulukla hesaplamış olsalar da, Yunanlılar bunun irrasyonel olduğunu ispat etmişlerdir. </a:t>
            </a:r>
            <a:endParaRPr lang="tr-TR" dirty="0" smtClean="0"/>
          </a:p>
          <a:p>
            <a:endParaRPr lang="tr-TR" dirty="0"/>
          </a:p>
          <a:p>
            <a:r>
              <a:rPr lang="tr-TR" dirty="0" smtClean="0"/>
              <a:t>Bilgiyi bilginin kendisi için arama düşüncesi eski Doğu uygarlıkları için neredeyse tamamen yabancı bir düşünceydi. Böylece matematiği muhakeme etme uygulamasında Yunanlılar konunun doğasını tamamen değiştirdiler. </a:t>
            </a:r>
            <a:endParaRPr lang="tr-TR" dirty="0"/>
          </a:p>
        </p:txBody>
      </p:sp>
    </p:spTree>
    <p:extLst>
      <p:ext uri="{BB962C8B-B14F-4D97-AF65-F5344CB8AC3E}">
        <p14:creationId xmlns:p14="http://schemas.microsoft.com/office/powerpoint/2010/main" xmlns="" val="1732707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Plato akademisinin kapısının üzerindeki ‘’GEOMETRİ BİLMEYENLER BURAYA GİREMEZ’’ ifadesi garip bir kişinin uyarısından ziyade, Yunan düşüncesine bir övgü olup, sorgulama ruhu ve sıkı bir mantık aracılığıyla insan, bireyin kainattaki muntazam yerini anlayabilir.</a:t>
            </a:r>
            <a:endParaRPr lang="tr-TR" dirty="0"/>
          </a:p>
        </p:txBody>
      </p:sp>
    </p:spTree>
    <p:extLst>
      <p:ext uri="{BB962C8B-B14F-4D97-AF65-F5344CB8AC3E}">
        <p14:creationId xmlns:p14="http://schemas.microsoft.com/office/powerpoint/2010/main" xmlns="" val="32098917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241</TotalTime>
  <Words>1506</Words>
  <Application>Microsoft Office PowerPoint</Application>
  <PresentationFormat>On-screen Show (4:3)</PresentationFormat>
  <Paragraphs>66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Aspect</vt:lpstr>
      <vt:lpstr>YUNAN MATEMATİĞİNE GİRİŞ</vt:lpstr>
      <vt:lpstr> </vt:lpstr>
      <vt:lpstr>Eski Yunan Medeniyetine Kısa Bir Bakış</vt:lpstr>
      <vt:lpstr>Slide 4</vt:lpstr>
      <vt:lpstr>Slide 5</vt:lpstr>
      <vt:lpstr>Slide 6</vt:lpstr>
      <vt:lpstr>Slide 7</vt:lpstr>
      <vt:lpstr>Slide 8</vt:lpstr>
      <vt:lpstr>Slide 9</vt:lpstr>
      <vt:lpstr>Slide 10</vt:lpstr>
      <vt:lpstr>Slide 11</vt:lpstr>
      <vt:lpstr>İSPATA DAYALI GEOMETRİNİN DOĞUŞU: THALES</vt:lpstr>
      <vt:lpstr>Slide 13</vt:lpstr>
      <vt:lpstr>THALES TEOREMİ</vt:lpstr>
      <vt:lpstr>PYTHAGORASCU MATEMATİK</vt:lpstr>
      <vt:lpstr>Slide 16</vt:lpstr>
      <vt:lpstr>PİSAGOR TEOREMİ </vt:lpstr>
      <vt:lpstr>Slide 18</vt:lpstr>
      <vt:lpstr>PİSAGOR OKULU</vt:lpstr>
      <vt:lpstr>EFLATUN VE AKADEMİSİ</vt:lpstr>
      <vt:lpstr>Slide 21</vt:lpstr>
      <vt:lpstr>Slide 22</vt:lpstr>
      <vt:lpstr>Slide 23</vt:lpstr>
      <vt:lpstr>ÖKLİD</vt:lpstr>
      <vt:lpstr>Slide 25</vt:lpstr>
      <vt:lpstr>       ÖKLİD GEOMETRİSİNİN ÖNEMLİ 5 KURALI</vt:lpstr>
      <vt:lpstr>Slide 27</vt:lpstr>
      <vt:lpstr>ARŞİMED</vt:lpstr>
      <vt:lpstr>Slide 29</vt:lpstr>
      <vt:lpstr>YUNAN SAYI SİSTEMLERİ</vt:lpstr>
      <vt:lpstr>Slide 31</vt:lpstr>
    </vt:vector>
  </TitlesOfParts>
  <Company>By NeC ® 2010 | Katilimsiz.Com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YUNAN MATEMATİĞİ TARİHİ</dc:title>
  <dc:creator>Toshiba</dc:creator>
  <cp:lastModifiedBy>Canay-Emre</cp:lastModifiedBy>
  <cp:revision>24</cp:revision>
  <dcterms:created xsi:type="dcterms:W3CDTF">2018-10-18T16:22:57Z</dcterms:created>
  <dcterms:modified xsi:type="dcterms:W3CDTF">2018-11-25T15:59:25Z</dcterms:modified>
</cp:coreProperties>
</file>