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9018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17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8387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84704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9609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8689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00535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89290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89413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4061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24945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781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39734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5474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732918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50278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4459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7779700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p:txBody>
          <a:bodyPr/>
          <a:lstStyle/>
          <a:p>
            <a:pPr eaLnBrk="1" hangingPunct="1"/>
            <a:r>
              <a:rPr lang="tr-TR" altLang="tr-TR" smtClean="0">
                <a:ln>
                  <a:noFill/>
                </a:ln>
                <a:solidFill>
                  <a:srgbClr val="FF0000"/>
                </a:solidFill>
              </a:rPr>
              <a:t>3. Satış Odaklı Anlayış</a:t>
            </a:r>
            <a:endParaRPr lang="tr-TR" altLang="tr-TR" smtClean="0">
              <a:ln>
                <a:noFill/>
              </a:ln>
            </a:endParaRPr>
          </a:p>
        </p:txBody>
      </p:sp>
      <p:sp>
        <p:nvSpPr>
          <p:cNvPr id="34819" name="İçerik Yer Tutucusu 2"/>
          <p:cNvSpPr>
            <a:spLocks noGrp="1"/>
          </p:cNvSpPr>
          <p:nvPr>
            <p:ph idx="1"/>
          </p:nvPr>
        </p:nvSpPr>
        <p:spPr/>
        <p:txBody>
          <a:bodyPr/>
          <a:lstStyle/>
          <a:p>
            <a:pPr algn="just" eaLnBrk="1" hangingPunct="1"/>
            <a:r>
              <a:rPr lang="tr-TR" altLang="tr-TR" sz="3600" smtClean="0"/>
              <a:t>Zamanla tüm işletmeler kaliteli ürünler üretmeye başlayınca bazı işletmeler rekabet avantajı elde etmek için becerikli satış elemanları istihdam etmeye başlamışlardır. Amaç «</a:t>
            </a:r>
            <a:r>
              <a:rPr lang="tr-TR" altLang="tr-TR" sz="3600" b="1" smtClean="0"/>
              <a:t>satışları»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168464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p:txBody>
          <a:bodyPr/>
          <a:lstStyle/>
          <a:p>
            <a:pPr eaLnBrk="1" hangingPunct="1"/>
            <a:r>
              <a:rPr lang="tr-TR" altLang="tr-TR" b="1" smtClean="0">
                <a:ln>
                  <a:noFill/>
                </a:ln>
              </a:rPr>
              <a:t>Pazarı (Piyasayı) Oluşturan Öğeler</a:t>
            </a:r>
            <a:endParaRPr lang="tr-TR" altLang="tr-TR" smtClean="0">
              <a:ln>
                <a:noFill/>
              </a:ln>
            </a:endParaRPr>
          </a:p>
        </p:txBody>
      </p:sp>
      <p:sp>
        <p:nvSpPr>
          <p:cNvPr id="3" name="İçerik Yer Tutucusu 2"/>
          <p:cNvSpPr>
            <a:spLocks noGrp="1"/>
          </p:cNvSpPr>
          <p:nvPr>
            <p:ph idx="1"/>
          </p:nvPr>
        </p:nvSpPr>
        <p:spPr/>
        <p:txBody>
          <a:bodyPr rtlCol="0">
            <a:normAutofit/>
          </a:bodyPr>
          <a:lstStyle/>
          <a:p>
            <a:pPr algn="just" eaLnBrk="1" fontAlgn="auto" hangingPunct="1">
              <a:lnSpc>
                <a:spcPct val="90000"/>
              </a:lnSpc>
              <a:buClr>
                <a:srgbClr val="B15E28"/>
              </a:buClr>
              <a:buFont typeface="Arial"/>
              <a:buChar char="•"/>
              <a:defRPr/>
            </a:pPr>
            <a:r>
              <a:rPr lang="tr-TR" altLang="tr-TR" sz="3200" b="1" dirty="0">
                <a:solidFill>
                  <a:prstClr val="black">
                    <a:lumMod val="85000"/>
                    <a:lumOff val="15000"/>
                  </a:prstClr>
                </a:solidFill>
              </a:rPr>
              <a:t>Tüketiciler:</a:t>
            </a:r>
            <a:r>
              <a:rPr lang="tr-TR" altLang="tr-TR" sz="3200" dirty="0">
                <a:solidFill>
                  <a:prstClr val="black">
                    <a:lumMod val="85000"/>
                    <a:lumOff val="15000"/>
                  </a:prstClr>
                </a:solidFill>
              </a:rPr>
              <a:t> </a:t>
            </a:r>
          </a:p>
          <a:p>
            <a:pPr marL="0" indent="0" algn="just" eaLnBrk="1" fontAlgn="auto" hangingPunct="1">
              <a:lnSpc>
                <a:spcPct val="90000"/>
              </a:lnSpc>
              <a:buClr>
                <a:srgbClr val="B15E28"/>
              </a:buClr>
              <a:buFont typeface="Arial"/>
              <a:buNone/>
              <a:defRPr/>
            </a:pPr>
            <a:r>
              <a:rPr lang="tr-TR" altLang="tr-TR" sz="3200" dirty="0" smtClean="0">
                <a:solidFill>
                  <a:prstClr val="black">
                    <a:lumMod val="85000"/>
                    <a:lumOff val="15000"/>
                  </a:prstClr>
                </a:solidFill>
              </a:rPr>
              <a:t>Çeşitli ihtiyaç, </a:t>
            </a:r>
            <a:r>
              <a:rPr lang="tr-TR" altLang="tr-TR" sz="3200" dirty="0">
                <a:solidFill>
                  <a:prstClr val="black">
                    <a:lumMod val="85000"/>
                    <a:lumOff val="15000"/>
                  </a:prstClr>
                </a:solidFill>
              </a:rPr>
              <a:t>istek ve arzularını tatmin etmek amacıyla satın alma faaliyetlerinde bulunarak pazarlama sistemine katılan taraf olarak tanımlanabilir. </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341608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762000" y="0"/>
            <a:ext cx="10591800" cy="6324600"/>
          </a:xfrm>
        </p:spPr>
        <p:txBody>
          <a:bodyPr rtlCol="0">
            <a:normAutofit/>
          </a:bodyPr>
          <a:lstStyle/>
          <a:p>
            <a:pPr algn="just" eaLnBrk="1" fontAlgn="auto" hangingPunct="1">
              <a:lnSpc>
                <a:spcPct val="90000"/>
              </a:lnSpc>
              <a:buFont typeface="Arial"/>
              <a:buChar char="•"/>
              <a:defRPr/>
            </a:pPr>
            <a:endParaRPr lang="tr-TR" altLang="tr-TR" sz="3200" b="1" dirty="0" smtClean="0">
              <a:solidFill>
                <a:schemeClr val="tx1">
                  <a:lumMod val="85000"/>
                  <a:lumOff val="15000"/>
                </a:schemeClr>
              </a:solidFill>
            </a:endParaRPr>
          </a:p>
          <a:p>
            <a:pPr marL="0" indent="0" algn="ctr" eaLnBrk="1" fontAlgn="auto" hangingPunct="1">
              <a:lnSpc>
                <a:spcPct val="90000"/>
              </a:lnSpc>
              <a:buFont typeface="Arial"/>
              <a:buNone/>
              <a:defRPr/>
            </a:pPr>
            <a:endParaRPr lang="tr-TR" sz="4000" b="1" dirty="0" smtClean="0">
              <a:solidFill>
                <a:schemeClr val="tx1">
                  <a:lumMod val="85000"/>
                  <a:lumOff val="15000"/>
                </a:schemeClr>
              </a:solidFill>
            </a:endParaRPr>
          </a:p>
          <a:p>
            <a:pPr marL="0" indent="0" algn="ctr" eaLnBrk="1" fontAlgn="auto" hangingPunct="1">
              <a:lnSpc>
                <a:spcPct val="90000"/>
              </a:lnSpc>
              <a:buFont typeface="Arial"/>
              <a:buNone/>
              <a:defRPr/>
            </a:pPr>
            <a:r>
              <a:rPr lang="tr-TR" sz="4000" b="1" dirty="0" smtClean="0">
                <a:solidFill>
                  <a:schemeClr val="tx1">
                    <a:lumMod val="85000"/>
                    <a:lumOff val="15000"/>
                  </a:schemeClr>
                </a:solidFill>
              </a:rPr>
              <a:t>Pazarı (Piyasayı) </a:t>
            </a:r>
            <a:r>
              <a:rPr lang="tr-TR" sz="4000" b="1" dirty="0">
                <a:solidFill>
                  <a:schemeClr val="tx1">
                    <a:lumMod val="85000"/>
                    <a:lumOff val="15000"/>
                  </a:schemeClr>
                </a:solidFill>
              </a:rPr>
              <a:t>Oluşturan Öğeler</a:t>
            </a:r>
            <a:endParaRPr lang="tr-TR" altLang="tr-TR" sz="4000" b="1" dirty="0">
              <a:solidFill>
                <a:schemeClr val="tx1">
                  <a:lumMod val="85000"/>
                  <a:lumOff val="15000"/>
                </a:schemeClr>
              </a:solidFill>
            </a:endParaRPr>
          </a:p>
          <a:p>
            <a:pPr algn="just" eaLnBrk="1" fontAlgn="auto" hangingPunct="1">
              <a:lnSpc>
                <a:spcPct val="90000"/>
              </a:lnSpc>
              <a:buFont typeface="Arial"/>
              <a:buChar char="•"/>
              <a:defRPr/>
            </a:pPr>
            <a:endParaRPr lang="tr-TR" altLang="tr-TR" sz="3200" b="1" dirty="0" smtClean="0">
              <a:solidFill>
                <a:schemeClr val="tx1">
                  <a:lumMod val="85000"/>
                  <a:lumOff val="15000"/>
                </a:schemeClr>
              </a:solidFill>
            </a:endParaRPr>
          </a:p>
          <a:p>
            <a:pPr algn="just" eaLnBrk="1" fontAlgn="auto" hangingPunct="1">
              <a:lnSpc>
                <a:spcPct val="90000"/>
              </a:lnSpc>
              <a:buFont typeface="Arial"/>
              <a:buChar char="•"/>
              <a:defRPr/>
            </a:pPr>
            <a:endParaRPr lang="tr-TR" altLang="tr-TR" sz="3200" b="1" dirty="0" smtClean="0">
              <a:solidFill>
                <a:schemeClr val="tx1">
                  <a:lumMod val="85000"/>
                  <a:lumOff val="15000"/>
                </a:schemeClr>
              </a:solidFill>
            </a:endParaRPr>
          </a:p>
          <a:p>
            <a:pPr algn="just" eaLnBrk="1" fontAlgn="auto" hangingPunct="1">
              <a:lnSpc>
                <a:spcPct val="90000"/>
              </a:lnSpc>
              <a:buFont typeface="Arial"/>
              <a:buChar char="•"/>
              <a:defRPr/>
            </a:pPr>
            <a:r>
              <a:rPr lang="tr-TR" altLang="tr-TR" sz="3200" b="1" dirty="0" smtClean="0">
                <a:solidFill>
                  <a:schemeClr val="tx1">
                    <a:lumMod val="85000"/>
                    <a:lumOff val="15000"/>
                  </a:schemeClr>
                </a:solidFill>
              </a:rPr>
              <a:t>Aracılar:</a:t>
            </a:r>
            <a:r>
              <a:rPr lang="tr-TR" altLang="tr-TR" sz="3200" dirty="0" smtClean="0">
                <a:solidFill>
                  <a:schemeClr val="tx1">
                    <a:lumMod val="85000"/>
                    <a:lumOff val="15000"/>
                  </a:schemeClr>
                </a:solidFill>
              </a:rPr>
              <a:t> </a:t>
            </a:r>
          </a:p>
          <a:p>
            <a:pPr marL="0" indent="0" algn="just" eaLnBrk="1" fontAlgn="auto" hangingPunct="1">
              <a:lnSpc>
                <a:spcPct val="90000"/>
              </a:lnSpc>
              <a:buFont typeface="Arial"/>
              <a:buNone/>
              <a:defRPr/>
            </a:pPr>
            <a:r>
              <a:rPr lang="tr-TR" altLang="tr-TR" sz="3200" dirty="0" smtClean="0">
                <a:solidFill>
                  <a:schemeClr val="tx1">
                    <a:lumMod val="85000"/>
                    <a:lumOff val="15000"/>
                  </a:schemeClr>
                </a:solidFill>
              </a:rPr>
              <a:t>	Üreticiler </a:t>
            </a:r>
            <a:r>
              <a:rPr lang="tr-TR" altLang="tr-TR" sz="3200" dirty="0">
                <a:solidFill>
                  <a:schemeClr val="tx1">
                    <a:lumMod val="85000"/>
                    <a:lumOff val="15000"/>
                  </a:schemeClr>
                </a:solidFill>
              </a:rPr>
              <a:t>ve tüketiciler arasındaki bağlantıların veya irtibatın sağlanmasına yardımcı olan </a:t>
            </a:r>
            <a:r>
              <a:rPr lang="tr-TR" altLang="tr-TR" sz="3200" dirty="0" smtClean="0">
                <a:solidFill>
                  <a:schemeClr val="tx1">
                    <a:lumMod val="85000"/>
                    <a:lumOff val="15000"/>
                  </a:schemeClr>
                </a:solidFill>
              </a:rPr>
              <a:t>toptancı, </a:t>
            </a:r>
            <a:r>
              <a:rPr lang="tr-TR" altLang="tr-TR" sz="3200" dirty="0">
                <a:solidFill>
                  <a:schemeClr val="tx1">
                    <a:lumMod val="85000"/>
                    <a:lumOff val="15000"/>
                  </a:schemeClr>
                </a:solidFill>
              </a:rPr>
              <a:t>perakendeci satıcı veya daha </a:t>
            </a:r>
            <a:r>
              <a:rPr lang="tr-TR" altLang="tr-TR" sz="3200" dirty="0" smtClean="0">
                <a:solidFill>
                  <a:schemeClr val="tx1">
                    <a:lumMod val="85000"/>
                    <a:lumOff val="15000"/>
                  </a:schemeClr>
                </a:solidFill>
              </a:rPr>
              <a:t> </a:t>
            </a:r>
            <a:r>
              <a:rPr lang="tr-TR" altLang="tr-TR" sz="3200" dirty="0">
                <a:solidFill>
                  <a:schemeClr val="tx1">
                    <a:lumMod val="85000"/>
                    <a:lumOff val="15000"/>
                  </a:schemeClr>
                </a:solidFill>
              </a:rPr>
              <a:t>genel bir ifade ile pazarlamacılardan oluşmaktadır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29906208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982663"/>
            <a:ext cx="9601200" cy="1074737"/>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Pazarlamanın Tarihsel Gelişimi</a:t>
            </a:r>
          </a:p>
        </p:txBody>
      </p:sp>
      <p:sp>
        <p:nvSpPr>
          <p:cNvPr id="28675" name="Rectangle 3"/>
          <p:cNvSpPr>
            <a:spLocks noGrp="1" noChangeArrowheads="1"/>
          </p:cNvSpPr>
          <p:nvPr>
            <p:ph idx="1"/>
          </p:nvPr>
        </p:nvSpPr>
        <p:spPr>
          <a:xfrm>
            <a:off x="609600" y="2514600"/>
            <a:ext cx="9601200" cy="3810000"/>
          </a:xfrm>
        </p:spPr>
        <p:txBody>
          <a:bodyPr/>
          <a:lstStyle/>
          <a:p>
            <a:pPr algn="just" eaLnBrk="1" hangingPunct="1">
              <a:lnSpc>
                <a:spcPct val="90000"/>
              </a:lnSpc>
            </a:pPr>
            <a:r>
              <a:rPr lang="tr-TR" altLang="tr-TR" sz="3200" smtClean="0"/>
              <a:t>Sanayi devriminden sonra, üretim kapasitesinin hızlı bir şekilde artması ile yeterliliğini kaybeden mevcut pazarlar, işletmelerin pazar arama sürecine girmesine neden olmuştur. Pazar arama sürecinde ortaya çıkan rekabet öyle bir boyuta ulaşmıştır ki yeni pazar alanları için savaşlar yapılmıştır. </a:t>
            </a:r>
          </a:p>
          <a:p>
            <a:pPr algn="just" eaLnBrk="1" hangingPunct="1">
              <a:lnSpc>
                <a:spcPct val="90000"/>
              </a:lnSpc>
            </a:pPr>
            <a:endParaRPr lang="tr-TR" altLang="tr-TR" sz="3200" smtClean="0"/>
          </a:p>
        </p:txBody>
      </p:sp>
    </p:spTree>
    <p:extLst>
      <p:ext uri="{BB962C8B-B14F-4D97-AF65-F5344CB8AC3E}">
        <p14:creationId xmlns:p14="http://schemas.microsoft.com/office/powerpoint/2010/main" val="7757852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p:txBody>
          <a:bodyPr/>
          <a:lstStyle/>
          <a:p>
            <a:pPr eaLnBrk="1" hangingPunct="1"/>
            <a:r>
              <a:rPr lang="tr-TR" altLang="tr-TR" b="1" smtClean="0">
                <a:ln>
                  <a:noFill/>
                </a:ln>
              </a:rPr>
              <a:t>Pazarlamanın Tarihsel Gelişimi</a:t>
            </a:r>
            <a:endParaRPr lang="tr-TR" altLang="tr-TR" smtClean="0">
              <a:ln>
                <a:noFill/>
              </a:ln>
            </a:endParaRPr>
          </a:p>
        </p:txBody>
      </p:sp>
      <p:sp>
        <p:nvSpPr>
          <p:cNvPr id="29699" name="İçerik Yer Tutucusu 2"/>
          <p:cNvSpPr>
            <a:spLocks noGrp="1"/>
          </p:cNvSpPr>
          <p:nvPr>
            <p:ph idx="1"/>
          </p:nvPr>
        </p:nvSpPr>
        <p:spPr>
          <a:xfrm>
            <a:off x="838200" y="2557463"/>
            <a:ext cx="10058400" cy="3614737"/>
          </a:xfrm>
        </p:spPr>
        <p:txBody>
          <a:bodyPr/>
          <a:lstStyle/>
          <a:p>
            <a:pPr algn="just" eaLnBrk="1" hangingPunct="1">
              <a:lnSpc>
                <a:spcPct val="90000"/>
              </a:lnSpc>
              <a:buClr>
                <a:srgbClr val="B15E28"/>
              </a:buClr>
            </a:pPr>
            <a:r>
              <a:rPr lang="tr-TR" altLang="tr-TR" sz="3200" smtClean="0"/>
              <a:t>Bu sürecin içerisine, gelişen teknolojilerin de eklenmesi ile sorunlar daha da artmış ve sorunların çözümü için üniversiteler devreye girerek “mal bilgisi” isimli bir dersi programa dahil etmişlerdir. Pazarlama kavramı da ilk olarak Amerika’da 1910’lu yıllarda mal bilgisi dersleri içinde “marketing” (pazarlama) şeklinde geçmiştir</a:t>
            </a:r>
            <a:r>
              <a:rPr lang="tr-TR" altLang="tr-TR" sz="2700" smtClean="0"/>
              <a:t>. </a:t>
            </a:r>
          </a:p>
          <a:p>
            <a:pPr eaLnBrk="1" hangingPunct="1"/>
            <a:endParaRPr lang="tr-TR" altLang="tr-TR" smtClean="0"/>
          </a:p>
        </p:txBody>
      </p:sp>
    </p:spTree>
    <p:extLst>
      <p:ext uri="{BB962C8B-B14F-4D97-AF65-F5344CB8AC3E}">
        <p14:creationId xmlns:p14="http://schemas.microsoft.com/office/powerpoint/2010/main" val="1255411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838200" y="1066800"/>
            <a:ext cx="10439400" cy="5364163"/>
          </a:xfrm>
        </p:spPr>
        <p:txBody>
          <a:bodyPr rtlCol="0">
            <a:normAutofit/>
          </a:bodyPr>
          <a:lstStyle/>
          <a:p>
            <a:pPr algn="just" eaLnBrk="1" fontAlgn="auto" hangingPunct="1">
              <a:buFont typeface="Arial"/>
              <a:buChar char="•"/>
              <a:defRPr/>
            </a:pPr>
            <a:endParaRPr lang="tr-TR" altLang="tr-TR" sz="3200" dirty="0" smtClean="0">
              <a:solidFill>
                <a:schemeClr val="tx1">
                  <a:lumMod val="85000"/>
                  <a:lumOff val="15000"/>
                </a:schemeClr>
              </a:solidFill>
            </a:endParaRPr>
          </a:p>
          <a:p>
            <a:pPr marL="0" indent="0" algn="ctr" eaLnBrk="1" fontAlgn="auto" hangingPunct="1">
              <a:buFont typeface="Arial"/>
              <a:buNone/>
              <a:defRPr/>
            </a:pPr>
            <a:r>
              <a:rPr lang="tr-TR" altLang="tr-TR" sz="4000" b="1" dirty="0">
                <a:solidFill>
                  <a:schemeClr val="tx1">
                    <a:lumMod val="85000"/>
                    <a:lumOff val="15000"/>
                  </a:schemeClr>
                </a:solidFill>
              </a:rPr>
              <a:t>Pazarlamanın Tarihsel Gelişimi</a:t>
            </a:r>
            <a:endParaRPr lang="tr-TR" altLang="tr-TR" sz="4000" dirty="0">
              <a:solidFill>
                <a:schemeClr val="tx1">
                  <a:lumMod val="85000"/>
                  <a:lumOff val="15000"/>
                </a:schemeClr>
              </a:solidFill>
            </a:endParaRPr>
          </a:p>
          <a:p>
            <a:pPr algn="just" eaLnBrk="1" fontAlgn="auto" hangingPunct="1">
              <a:buFont typeface="Arial"/>
              <a:buChar char="•"/>
              <a:defRPr/>
            </a:pPr>
            <a:endParaRPr lang="tr-TR" altLang="tr-TR" sz="3200" dirty="0" smtClean="0">
              <a:solidFill>
                <a:schemeClr val="tx1">
                  <a:lumMod val="85000"/>
                  <a:lumOff val="15000"/>
                </a:schemeClr>
              </a:solidFill>
            </a:endParaRPr>
          </a:p>
          <a:p>
            <a:pPr algn="just" eaLnBrk="1" fontAlgn="auto" hangingPunct="1">
              <a:buFont typeface="Arial"/>
              <a:buChar char="•"/>
              <a:defRPr/>
            </a:pPr>
            <a:r>
              <a:rPr lang="tr-TR" altLang="tr-TR" sz="3600" dirty="0" smtClean="0">
                <a:solidFill>
                  <a:schemeClr val="tx1">
                    <a:lumMod val="85000"/>
                    <a:lumOff val="15000"/>
                  </a:schemeClr>
                </a:solidFill>
              </a:rPr>
              <a:t>Zamanla Pazar (piyasa) koşullarında değişimler meydana </a:t>
            </a:r>
            <a:r>
              <a:rPr lang="tr-TR" altLang="tr-TR" sz="3600" dirty="0">
                <a:solidFill>
                  <a:schemeClr val="tx1">
                    <a:lumMod val="85000"/>
                    <a:lumOff val="15000"/>
                  </a:schemeClr>
                </a:solidFill>
              </a:rPr>
              <a:t>gelmiş ve süreç içinde, pazarlama </a:t>
            </a:r>
            <a:r>
              <a:rPr lang="tr-TR" altLang="tr-TR" sz="3600" dirty="0" smtClean="0">
                <a:solidFill>
                  <a:schemeClr val="tx1">
                    <a:lumMod val="85000"/>
                    <a:lumOff val="15000"/>
                  </a:schemeClr>
                </a:solidFill>
              </a:rPr>
              <a:t>anlayışı da değişmiştir. Pazarlama tanımlarında da </a:t>
            </a:r>
            <a:r>
              <a:rPr lang="tr-TR" altLang="tr-TR" sz="3600" dirty="0">
                <a:solidFill>
                  <a:schemeClr val="tx1">
                    <a:lumMod val="85000"/>
                    <a:lumOff val="15000"/>
                  </a:schemeClr>
                </a:solidFill>
              </a:rPr>
              <a:t>değişimlere neden olan gelişmeler 6 başlık altında incelenebilmektedir.  </a:t>
            </a:r>
            <a:endParaRPr lang="tr-TR" altLang="tr-TR" sz="3600" dirty="0" smtClean="0">
              <a:solidFill>
                <a:schemeClr val="tx1">
                  <a:lumMod val="85000"/>
                  <a:lumOff val="15000"/>
                </a:schemeClr>
              </a:solidFill>
            </a:endParaRPr>
          </a:p>
          <a:p>
            <a:pPr algn="just" eaLnBrk="1" fontAlgn="auto" hangingPunct="1">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12895504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p:txBody>
          <a:bodyPr/>
          <a:lstStyle/>
          <a:p>
            <a:pPr eaLnBrk="1" hangingPunct="1"/>
            <a:r>
              <a:rPr lang="tr-TR" altLang="tr-TR" b="1" smtClean="0">
                <a:ln>
                  <a:noFill/>
                </a:ln>
              </a:rPr>
              <a:t>Pazarlamanın Tarihsel Gelişimi</a:t>
            </a:r>
            <a:endParaRPr lang="tr-TR" altLang="tr-TR" smtClean="0">
              <a:ln>
                <a:noFill/>
              </a:ln>
            </a:endParaRPr>
          </a:p>
        </p:txBody>
      </p:sp>
      <p:sp>
        <p:nvSpPr>
          <p:cNvPr id="3" name="İçerik Yer Tutucusu 2"/>
          <p:cNvSpPr>
            <a:spLocks noGrp="1"/>
          </p:cNvSpPr>
          <p:nvPr>
            <p:ph idx="1"/>
          </p:nvPr>
        </p:nvSpPr>
        <p:spPr>
          <a:xfrm>
            <a:off x="1295400" y="2328863"/>
            <a:ext cx="9601200" cy="4071937"/>
          </a:xfrm>
        </p:spPr>
        <p:txBody>
          <a:bodyPr rtlCol="0">
            <a:normAutofit fontScale="92500" lnSpcReduction="10000"/>
          </a:bodyPr>
          <a:lstStyle/>
          <a:p>
            <a:pPr marL="0" indent="0" algn="just" eaLnBrk="1" fontAlgn="auto" hangingPunct="1">
              <a:buClr>
                <a:srgbClr val="B15E28"/>
              </a:buClr>
              <a:buFont typeface="Arial"/>
              <a:buNone/>
              <a:defRPr/>
            </a:pPr>
            <a:r>
              <a:rPr lang="tr-TR" altLang="tr-TR" sz="3200" dirty="0" smtClean="0">
                <a:solidFill>
                  <a:prstClr val="black">
                    <a:lumMod val="85000"/>
                    <a:lumOff val="15000"/>
                  </a:prstClr>
                </a:solidFill>
              </a:rPr>
              <a:t>	Bunlar</a:t>
            </a:r>
            <a:r>
              <a:rPr lang="tr-TR" altLang="tr-TR" sz="3200" dirty="0">
                <a:solidFill>
                  <a:prstClr val="black">
                    <a:lumMod val="85000"/>
                    <a:lumOff val="15000"/>
                  </a:prstClr>
                </a:solidFill>
              </a:rPr>
              <a:t>; </a:t>
            </a:r>
          </a:p>
          <a:p>
            <a:pPr algn="just" eaLnBrk="1" fontAlgn="auto" hangingPunct="1">
              <a:buClr>
                <a:srgbClr val="B15E28"/>
              </a:buClr>
              <a:buFont typeface="Arial"/>
              <a:buChar char="•"/>
              <a:defRPr/>
            </a:pPr>
            <a:r>
              <a:rPr lang="tr-TR" altLang="tr-TR" sz="3200" dirty="0" smtClean="0">
                <a:solidFill>
                  <a:prstClr val="black">
                    <a:lumMod val="85000"/>
                    <a:lumOff val="15000"/>
                  </a:prstClr>
                </a:solidFill>
              </a:rPr>
              <a:t>Üretim Odaklı 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Ürün 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Satış 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smtClean="0">
                <a:solidFill>
                  <a:prstClr val="black">
                    <a:lumMod val="85000"/>
                    <a:lumOff val="15000"/>
                  </a:prstClr>
                </a:solidFill>
              </a:rPr>
              <a:t>Tüketici/Pazar </a:t>
            </a:r>
            <a:r>
              <a:rPr lang="tr-TR" altLang="tr-TR" sz="3200" dirty="0">
                <a:solidFill>
                  <a:prstClr val="black">
                    <a:lumMod val="85000"/>
                    <a:lumOff val="15000"/>
                  </a:prstClr>
                </a:solidFill>
              </a:rPr>
              <a:t>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Sosyal Pazarlama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İlişkisel Pazarlama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80585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r>
              <a:rPr lang="tr-TR" altLang="tr-TR" smtClean="0">
                <a:ln>
                  <a:noFill/>
                </a:ln>
                <a:solidFill>
                  <a:srgbClr val="FF0000"/>
                </a:solidFill>
              </a:rPr>
              <a:t>1</a:t>
            </a:r>
            <a:r>
              <a:rPr lang="tr-TR" altLang="tr-TR" smtClean="0">
                <a:ln>
                  <a:noFill/>
                </a:ln>
                <a:solidFill>
                  <a:srgbClr val="C00000"/>
                </a:solidFill>
              </a:rPr>
              <a:t>. </a:t>
            </a:r>
            <a:r>
              <a:rPr lang="tr-TR" altLang="tr-TR" smtClean="0">
                <a:ln>
                  <a:noFill/>
                </a:ln>
                <a:solidFill>
                  <a:srgbClr val="FF0000"/>
                </a:solidFill>
              </a:rPr>
              <a:t>Üretim* Odaklı Anlayış</a:t>
            </a:r>
          </a:p>
        </p:txBody>
      </p:sp>
      <p:sp>
        <p:nvSpPr>
          <p:cNvPr id="32771" name="İçerik Yer Tutucusu 2"/>
          <p:cNvSpPr>
            <a:spLocks noGrp="1"/>
          </p:cNvSpPr>
          <p:nvPr>
            <p:ph idx="1"/>
          </p:nvPr>
        </p:nvSpPr>
        <p:spPr/>
        <p:txBody>
          <a:bodyPr/>
          <a:lstStyle/>
          <a:p>
            <a:pPr algn="just" eaLnBrk="1" hangingPunct="1"/>
            <a:r>
              <a:rPr lang="tr-TR" altLang="tr-TR" sz="3600" smtClean="0"/>
              <a:t>Bu dönemde (sanayi devrimi ve hemen sonrası) ürüne yönelik talep arzdan daha fazladır. Tüketici üretilen her ürünü almaya hazırdır. Bu nedenle amaç </a:t>
            </a:r>
            <a:r>
              <a:rPr lang="tr-TR" altLang="tr-TR" sz="3600" b="1" smtClean="0"/>
              <a:t>«üretim miktarını»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2986343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pPr eaLnBrk="1" hangingPunct="1"/>
            <a:r>
              <a:rPr lang="tr-TR" altLang="tr-TR" smtClean="0">
                <a:ln>
                  <a:noFill/>
                </a:ln>
                <a:solidFill>
                  <a:srgbClr val="FF0000"/>
                </a:solidFill>
              </a:rPr>
              <a:t>2. Ürün Odaklı Anlayış</a:t>
            </a:r>
            <a:endParaRPr lang="tr-TR" altLang="tr-TR" smtClean="0">
              <a:ln>
                <a:noFill/>
              </a:ln>
            </a:endParaRPr>
          </a:p>
        </p:txBody>
      </p:sp>
      <p:sp>
        <p:nvSpPr>
          <p:cNvPr id="33795" name="İçerik Yer Tutucusu 2"/>
          <p:cNvSpPr>
            <a:spLocks noGrp="1"/>
          </p:cNvSpPr>
          <p:nvPr>
            <p:ph idx="1"/>
          </p:nvPr>
        </p:nvSpPr>
        <p:spPr/>
        <p:txBody>
          <a:bodyPr/>
          <a:lstStyle/>
          <a:p>
            <a:pPr algn="just" eaLnBrk="1" hangingPunct="1"/>
            <a:r>
              <a:rPr lang="tr-TR" altLang="tr-TR" sz="3600" smtClean="0"/>
              <a:t>Arz ve talebin zamanla dengelenmeye başlaması ile rekabet avantajı elde etmek için üreticiler daha kaliteli ürünler üretmeye başlamıştır. İşletmelerin amacı sürekli olarak </a:t>
            </a:r>
            <a:r>
              <a:rPr lang="tr-TR" altLang="tr-TR" sz="3600" b="1" smtClean="0"/>
              <a:t>«ürünlerin kalitesinin» (ürünün iyileştirilmesi) </a:t>
            </a:r>
            <a:r>
              <a:rPr lang="tr-TR" altLang="tr-TR" sz="3600" smtClean="0"/>
              <a:t>artırılmasıdır.</a:t>
            </a:r>
          </a:p>
        </p:txBody>
      </p:sp>
    </p:spTree>
    <p:extLst>
      <p:ext uri="{BB962C8B-B14F-4D97-AF65-F5344CB8AC3E}">
        <p14:creationId xmlns:p14="http://schemas.microsoft.com/office/powerpoint/2010/main" val="631487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286</Words>
  <Application>Microsoft Office PowerPoint</Application>
  <PresentationFormat>Geniş ekran</PresentationFormat>
  <Paragraphs>34</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Pazarı (Piyasayı) Oluşturan Öğeler</vt:lpstr>
      <vt:lpstr>PowerPoint Sunusu</vt:lpstr>
      <vt:lpstr>Pazarlamanın Tarihsel Gelişimi</vt:lpstr>
      <vt:lpstr>Pazarlamanın Tarihsel Gelişimi</vt:lpstr>
      <vt:lpstr>PowerPoint Sunusu</vt:lpstr>
      <vt:lpstr>Pazarlamanın Tarihsel Gelişimi</vt:lpstr>
      <vt:lpstr>1. Üretim* Odaklı Anlayış</vt:lpstr>
      <vt:lpstr>2. Ürün Odaklı Anlayış</vt:lpstr>
      <vt:lpstr>3. Satış Odaklı Anlayış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2</cp:revision>
  <dcterms:created xsi:type="dcterms:W3CDTF">2017-10-29T11:58:33Z</dcterms:created>
  <dcterms:modified xsi:type="dcterms:W3CDTF">2017-10-29T12:03:41Z</dcterms:modified>
</cp:coreProperties>
</file>