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4.jpg" ContentType="image/jpeg"/>
  <Override PartName="/ppt/notesSlides/notesSlide3.xml" ContentType="application/vnd.openxmlformats-officedocument.presentationml.notesSlide+xml"/>
  <Override PartName="/ppt/media/image5.jpg" ContentType="image/jpeg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4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79143" autoAdjust="0"/>
  </p:normalViewPr>
  <p:slideViewPr>
    <p:cSldViewPr snapToGrid="0">
      <p:cViewPr varScale="1">
        <p:scale>
          <a:sx n="57" d="100"/>
          <a:sy n="57" d="100"/>
        </p:scale>
        <p:origin x="12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43093-65E7-46C2-B70F-EF38A6B93FE4}" type="datetimeFigureOut">
              <a:rPr lang="en-GB" smtClean="0"/>
              <a:t>29/06/2022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6D152-A60F-4BA9-B7B2-9FFA768AD3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6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417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1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6D152-A60F-4BA9-B7B2-9FFA768AD3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82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A473-D82F-4EFF-9DF7-AE6D83C51288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2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1F0-FE2D-4C1C-B320-8CB9BE735F0F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5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B96C-10FD-4EBC-9029-9652B7535D02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78474-CC00-4A95-9D50-A41C12D1EEC4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78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8C8B4-7FBB-408F-BDB9-F0496874AFB2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8EE20-A5E2-47D3-8F6D-A2BA7AB2E093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24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3382CF99-132F-413F-B7EF-71A5C33F2ED6}" type="datetime1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0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7AE06-98E0-4D9F-A059-92C3548821BB}" type="datetime1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00CA-3DDC-4705-B840-978EF5EA0707}" type="datetime1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25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6D49-0BBA-4C5A-AD96-6448CA63451A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B293-A316-472D-A8B4-6947CF1A12B7}" type="datetime1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773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34BCCD4-CEB1-405B-A443-DD9CBCBEA552}" type="datetime1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fhay@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7A7C490-FB0D-4946-BDB7-1CF2F58DA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A8EA8-E050-4AD9-838C-F6EA3C09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6117661" cy="2334247"/>
          </a:xfrm>
        </p:spPr>
        <p:txBody>
          <a:bodyPr anchor="t">
            <a:normAutofit/>
          </a:bodyPr>
          <a:lstStyle/>
          <a:p>
            <a:r>
              <a:rPr lang="tr-TR" dirty="0"/>
              <a:t>POST-WAR PERIOD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7F09A-4D5D-4622-AD5D-CDE5A24B1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4482450"/>
            <a:ext cx="6141545" cy="1724029"/>
          </a:xfrm>
        </p:spPr>
        <p:txBody>
          <a:bodyPr anchor="t">
            <a:normAutofit/>
          </a:bodyPr>
          <a:lstStyle/>
          <a:p>
            <a:r>
              <a:rPr lang="tr-TR" i="0"/>
              <a:t>Dr. Funda Hay</a:t>
            </a:r>
          </a:p>
          <a:p>
            <a:r>
              <a:rPr lang="tr-TR" i="0">
                <a:hlinkClick r:id="rId2"/>
              </a:rPr>
              <a:t>fhay@ankara.edu.tr</a:t>
            </a:r>
            <a:endParaRPr lang="tr-TR" i="0"/>
          </a:p>
          <a:p>
            <a:r>
              <a:rPr lang="tr-TR" i="0"/>
              <a:t>Ankara </a:t>
            </a:r>
            <a:r>
              <a:rPr lang="tr-TR" i="0" err="1"/>
              <a:t>University</a:t>
            </a:r>
            <a:endParaRPr lang="en-GB" i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454980D4-7119-4AF8-B60C-638CDBAEB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071" y="657369"/>
            <a:ext cx="3663691" cy="53877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261CD1D-C921-4DD4-B856-8EA1D71A4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0876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9852CB-E630-4879-9B06-180E661FB5E1}"/>
              </a:ext>
            </a:extLst>
          </p:cNvPr>
          <p:cNvSpPr txBox="1"/>
          <p:nvPr/>
        </p:nvSpPr>
        <p:spPr>
          <a:xfrm>
            <a:off x="10069791" y="6001952"/>
            <a:ext cx="15616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Wikipedia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84287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F447FC5-81F5-498F-B253-3D2BBDD2E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390D7A-B375-4BE2-82A9-33DED1C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83D605-F0BC-4923-9BAD-8F2204285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outdoor, group, posing&#10;&#10;Description automatically generated">
            <a:extLst>
              <a:ext uri="{FF2B5EF4-FFF2-40B4-BE49-F238E27FC236}">
                <a16:creationId xmlns:a16="http://schemas.microsoft.com/office/drawing/2014/main" id="{94DCEB46-F448-4BA2-96D4-46E70681B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065"/>
          <a:stretch/>
        </p:blipFill>
        <p:spPr>
          <a:xfrm>
            <a:off x="6662166" y="657369"/>
            <a:ext cx="5011957" cy="2647807"/>
          </a:xfrm>
          <a:prstGeom prst="rect">
            <a:avLst/>
          </a:prstGeom>
        </p:spPr>
      </p:pic>
      <p:pic>
        <p:nvPicPr>
          <p:cNvPr id="5" name="Content Placeholder 4" descr="A crowd of people holding signs&#10;&#10;Description automatically generated with medium confidence">
            <a:extLst>
              <a:ext uri="{FF2B5EF4-FFF2-40B4-BE49-F238E27FC236}">
                <a16:creationId xmlns:a16="http://schemas.microsoft.com/office/drawing/2014/main" id="{A10645CA-6AB6-46B6-8B38-5AC62EF20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0" r="1" b="1"/>
          <a:stretch/>
        </p:blipFill>
        <p:spPr>
          <a:xfrm>
            <a:off x="527103" y="3428997"/>
            <a:ext cx="5011957" cy="264780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1A59FC6-29E7-4618-829A-36CC011E5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3616882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9813B9A-F560-4077-A679-CBBFCEF3F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0" y="3947342"/>
            <a:ext cx="5011957" cy="2378041"/>
          </a:xfrm>
        </p:spPr>
        <p:txBody>
          <a:bodyPr>
            <a:normAutofit/>
          </a:bodyPr>
          <a:lstStyle/>
          <a:p>
            <a:r>
              <a:rPr lang="en-GB" sz="2400" dirty="0"/>
              <a:t>Unemployment increased rapidly at the end of the 1970s</a:t>
            </a:r>
            <a:r>
              <a:rPr lang="tr-TR" sz="2400" dirty="0"/>
              <a:t>.</a:t>
            </a:r>
          </a:p>
          <a:p>
            <a:r>
              <a:rPr lang="en-US" sz="2400" dirty="0"/>
              <a:t>Women</a:t>
            </a:r>
            <a:r>
              <a:rPr lang="tr-TR" sz="2400" dirty="0"/>
              <a:t> </a:t>
            </a:r>
            <a:r>
              <a:rPr lang="en-GB" sz="2400" dirty="0"/>
              <a:t>protested about violence against women 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BE8A40-6454-47FF-A71E-73D5BDE0AC13}"/>
              </a:ext>
            </a:extLst>
          </p:cNvPr>
          <p:cNvSpPr txBox="1"/>
          <p:nvPr/>
        </p:nvSpPr>
        <p:spPr>
          <a:xfrm>
            <a:off x="3704897" y="6174290"/>
            <a:ext cx="12923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BBC</a:t>
            </a:r>
            <a:endParaRPr lang="en-GB" sz="9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33F8A-BBC4-4EF7-BD44-9E0F08EFC025}"/>
              </a:ext>
            </a:extLst>
          </p:cNvPr>
          <p:cNvSpPr txBox="1"/>
          <p:nvPr/>
        </p:nvSpPr>
        <p:spPr>
          <a:xfrm>
            <a:off x="9913853" y="3332130"/>
            <a:ext cx="17027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Google </a:t>
            </a:r>
            <a:r>
              <a:rPr lang="tr-TR" sz="900" i="1" dirty="0" err="1"/>
              <a:t>Sites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710919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6B4FE6A-2857-45D0-9F0A-86EF3D388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009" y="1891797"/>
            <a:ext cx="6139862" cy="3074406"/>
          </a:xfrm>
        </p:spPr>
      </p:pic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211F17C5-1340-4DE0-AA93-FBC80DBF6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23" y="861967"/>
            <a:ext cx="4397914" cy="58563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EA92D-874A-4CA5-8ABB-F8484B754834}"/>
              </a:ext>
            </a:extLst>
          </p:cNvPr>
          <p:cNvSpPr txBox="1"/>
          <p:nvPr/>
        </p:nvSpPr>
        <p:spPr>
          <a:xfrm>
            <a:off x="2997418" y="6627168"/>
            <a:ext cx="20810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British </a:t>
            </a:r>
            <a:r>
              <a:rPr lang="tr-TR" sz="900" dirty="0" err="1"/>
              <a:t>Royal</a:t>
            </a:r>
            <a:r>
              <a:rPr lang="tr-TR" sz="900" dirty="0"/>
              <a:t> </a:t>
            </a:r>
            <a:r>
              <a:rPr lang="tr-TR" sz="900" dirty="0" err="1"/>
              <a:t>History</a:t>
            </a:r>
            <a:endParaRPr lang="en-GB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286EE9-7B50-4236-BD0F-D1CBDF168273}"/>
              </a:ext>
            </a:extLst>
          </p:cNvPr>
          <p:cNvSpPr txBox="1"/>
          <p:nvPr/>
        </p:nvSpPr>
        <p:spPr>
          <a:xfrm>
            <a:off x="9976844" y="4966203"/>
            <a:ext cx="18982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the</a:t>
            </a:r>
            <a:r>
              <a:rPr lang="tr-TR" sz="900" i="1" dirty="0"/>
              <a:t> </a:t>
            </a:r>
            <a:r>
              <a:rPr lang="tr-TR" sz="900" i="1" dirty="0" err="1"/>
              <a:t>Royal</a:t>
            </a:r>
            <a:r>
              <a:rPr lang="tr-TR" sz="900" i="1" dirty="0"/>
              <a:t> </a:t>
            </a:r>
            <a:r>
              <a:rPr lang="tr-TR" sz="900" i="1" dirty="0" err="1"/>
              <a:t>Family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92076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C800-E2DE-4279-82BC-D60B06003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Bibliography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7C18A-B00E-49DA-92B1-AA74773C8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424320"/>
            <a:ext cx="10768950" cy="3229871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Burns, William E. </a:t>
            </a:r>
            <a:r>
              <a:rPr lang="en-GB" sz="2400" i="1" dirty="0"/>
              <a:t>A Brief History of Great Britain</a:t>
            </a:r>
            <a:r>
              <a:rPr lang="en-GB" sz="2400" dirty="0"/>
              <a:t>. Facts on File, 2010.</a:t>
            </a:r>
          </a:p>
          <a:p>
            <a:r>
              <a:rPr lang="en-GB" sz="2400" dirty="0"/>
              <a:t>McDowall, David. </a:t>
            </a:r>
            <a:r>
              <a:rPr lang="en-GB" sz="2400" i="1" dirty="0"/>
              <a:t>An Illustrated History of Britain</a:t>
            </a:r>
            <a:r>
              <a:rPr lang="en-GB" sz="2400" dirty="0"/>
              <a:t>. Longman, 1989.</a:t>
            </a:r>
          </a:p>
          <a:p>
            <a:r>
              <a:rPr lang="en-GB" sz="2400" dirty="0"/>
              <a:t>Morgan, Kenneth O. </a:t>
            </a:r>
            <a:r>
              <a:rPr lang="en-GB" sz="2400" i="1" dirty="0"/>
              <a:t>Twentieth-Century Britain: A Very Short Introduction</a:t>
            </a:r>
            <a:r>
              <a:rPr lang="en-GB" sz="2400" dirty="0"/>
              <a:t>. Oxford UP, 2000.</a:t>
            </a:r>
            <a:endParaRPr lang="tr-TR" sz="2400" dirty="0"/>
          </a:p>
          <a:p>
            <a:r>
              <a:rPr lang="en-GB" sz="2400" dirty="0" err="1"/>
              <a:t>Varal</a:t>
            </a:r>
            <a:r>
              <a:rPr lang="en-GB" sz="2400" dirty="0"/>
              <a:t>, </a:t>
            </a:r>
            <a:r>
              <a:rPr lang="en-GB" sz="2400" dirty="0" err="1"/>
              <a:t>Seçil</a:t>
            </a:r>
            <a:r>
              <a:rPr lang="en-GB" sz="2400" dirty="0"/>
              <a:t>. </a:t>
            </a:r>
            <a:r>
              <a:rPr lang="en-GB" sz="2400" i="1" dirty="0"/>
              <a:t>‘</a:t>
            </a:r>
            <a:r>
              <a:rPr lang="en-GB" sz="2400" i="1" dirty="0" err="1"/>
              <a:t>Everendum</a:t>
            </a:r>
            <a:r>
              <a:rPr lang="en-GB" sz="2400" i="1" dirty="0"/>
              <a:t>’: National Identity and Scottish Independence in Contemporary Scottish Drama</a:t>
            </a:r>
            <a:r>
              <a:rPr lang="en-GB" sz="2400" dirty="0"/>
              <a:t>. Ankara University, 2019. PhD Dissertation. The </a:t>
            </a:r>
            <a:r>
              <a:rPr lang="en-GB" sz="2400" dirty="0" err="1"/>
              <a:t>CoHE</a:t>
            </a:r>
            <a:r>
              <a:rPr lang="en-GB" sz="2400" dirty="0"/>
              <a:t> Thesis </a:t>
            </a:r>
            <a:r>
              <a:rPr lang="en-GB" sz="2400" dirty="0" err="1"/>
              <a:t>Center</a:t>
            </a:r>
            <a:r>
              <a:rPr lang="en-GB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26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450C084C-2967-474A-B5F9-270F1FB43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03DE67-6C5F-48F8-ACCF-F9C2F6D53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6160"/>
            <a:ext cx="5021183" cy="1934172"/>
          </a:xfrm>
        </p:spPr>
        <p:txBody>
          <a:bodyPr>
            <a:normAutofit/>
          </a:bodyPr>
          <a:lstStyle/>
          <a:p>
            <a:r>
              <a:rPr lang="en-GB"/>
              <a:t>Northern Ireland</a:t>
            </a:r>
            <a:endParaRPr lang="en-GB" dirty="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DCD31E3-5F8C-4C46-8942-C0FCC20DE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70" y="2910332"/>
            <a:ext cx="5254280" cy="2971508"/>
          </a:xfrm>
        </p:spPr>
        <p:txBody>
          <a:bodyPr>
            <a:noAutofit/>
          </a:bodyPr>
          <a:lstStyle/>
          <a:p>
            <a:r>
              <a:rPr lang="tr-TR" sz="2400" dirty="0"/>
              <a:t>I</a:t>
            </a:r>
            <a:r>
              <a:rPr lang="en-GB" sz="2400" dirty="0"/>
              <a:t>n 1969, both Catholics and Protestants, began to gather on the streets and demand a fairer system.</a:t>
            </a:r>
            <a:endParaRPr lang="tr-TR" sz="2400" dirty="0"/>
          </a:p>
          <a:p>
            <a:r>
              <a:rPr lang="en-GB" sz="2400" dirty="0"/>
              <a:t>In 1972 the Northern Ireland government was removed and was replaced with direct rule from London.</a:t>
            </a:r>
            <a:endParaRPr lang="en-US" sz="2400" dirty="0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25B27D66-844C-40CB-BB97-5AE200982A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 r="13271" b="-1"/>
          <a:stretch/>
        </p:blipFill>
        <p:spPr>
          <a:xfrm>
            <a:off x="6662167" y="508090"/>
            <a:ext cx="5113539" cy="58165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9BADF8-3732-4DF2-AE2C-662722BF41BF}"/>
              </a:ext>
            </a:extLst>
          </p:cNvPr>
          <p:cNvSpPr txBox="1"/>
          <p:nvPr/>
        </p:nvSpPr>
        <p:spPr>
          <a:xfrm>
            <a:off x="9829339" y="6349910"/>
            <a:ext cx="1946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Every</a:t>
            </a:r>
            <a:r>
              <a:rPr lang="tr-TR" sz="900" i="1" dirty="0"/>
              <a:t> CRS Report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9575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A1221-8328-4053-B360-EF2CD635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947" y="976160"/>
            <a:ext cx="5021183" cy="1934172"/>
          </a:xfrm>
        </p:spPr>
        <p:txBody>
          <a:bodyPr>
            <a:normAutofit/>
          </a:bodyPr>
          <a:lstStyle/>
          <a:p>
            <a:r>
              <a:rPr lang="tr-TR" dirty="0" err="1"/>
              <a:t>Wales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9BE0C670-3958-43E5-ADD7-51252C364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1" y="934783"/>
            <a:ext cx="5028041" cy="5156965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F35DEC9-6AFB-46B3-A80B-CA176721F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2947" y="2439522"/>
            <a:ext cx="5367603" cy="2780178"/>
          </a:xfrm>
        </p:spPr>
        <p:txBody>
          <a:bodyPr>
            <a:normAutofit/>
          </a:bodyPr>
          <a:lstStyle/>
          <a:p>
            <a:r>
              <a:rPr lang="en-GB" sz="2400" dirty="0"/>
              <a:t>In Wales, a nationalist party, Plaid Cymru, the parry of "fellow countrymen," became </a:t>
            </a:r>
            <a:r>
              <a:rPr lang="tr-TR" sz="2400" dirty="0"/>
              <a:t>an </a:t>
            </a:r>
            <a:r>
              <a:rPr lang="tr-TR" sz="2400" dirty="0" err="1"/>
              <a:t>important</a:t>
            </a:r>
            <a:r>
              <a:rPr lang="tr-TR" sz="2400" dirty="0"/>
              <a:t> </a:t>
            </a:r>
            <a:r>
              <a:rPr lang="tr-TR" sz="2400" dirty="0" err="1"/>
              <a:t>political</a:t>
            </a:r>
            <a:r>
              <a:rPr lang="tr-TR" sz="2400" dirty="0"/>
              <a:t> </a:t>
            </a:r>
            <a:r>
              <a:rPr lang="tr-TR" sz="2400" dirty="0" err="1"/>
              <a:t>figure</a:t>
            </a:r>
            <a:r>
              <a:rPr lang="tr-TR" sz="2400" dirty="0"/>
              <a:t> in </a:t>
            </a:r>
            <a:r>
              <a:rPr lang="tr-TR" sz="2400" dirty="0" err="1"/>
              <a:t>Welsh</a:t>
            </a:r>
            <a:r>
              <a:rPr lang="tr-TR" sz="2400" dirty="0"/>
              <a:t> </a:t>
            </a:r>
            <a:r>
              <a:rPr lang="tr-TR" sz="2400" dirty="0" err="1"/>
              <a:t>nationalism</a:t>
            </a:r>
            <a:r>
              <a:rPr lang="tr-TR" sz="2400" dirty="0"/>
              <a:t>, but </a:t>
            </a:r>
            <a:r>
              <a:rPr lang="tr-TR" sz="2400" dirty="0" err="1"/>
              <a:t>they</a:t>
            </a:r>
            <a:r>
              <a:rPr lang="tr-TR" sz="2400" dirty="0"/>
              <a:t> </a:t>
            </a:r>
            <a:r>
              <a:rPr lang="tr-TR" sz="2400" dirty="0" err="1"/>
              <a:t>could</a:t>
            </a:r>
            <a:r>
              <a:rPr lang="tr-TR" sz="2400" dirty="0"/>
              <a:t> not be </a:t>
            </a:r>
            <a:r>
              <a:rPr lang="tr-TR" sz="2400" dirty="0" err="1"/>
              <a:t>successful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4291A9-C75D-48E6-BE34-FBC9A0165DED}"/>
              </a:ext>
            </a:extLst>
          </p:cNvPr>
          <p:cNvSpPr txBox="1"/>
          <p:nvPr/>
        </p:nvSpPr>
        <p:spPr>
          <a:xfrm>
            <a:off x="511011" y="6334282"/>
            <a:ext cx="1582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Britannica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7451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ACAA80-438B-47EE-A71B-6A7005CCB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121" y="976160"/>
            <a:ext cx="6144230" cy="1934172"/>
          </a:xfrm>
        </p:spPr>
        <p:txBody>
          <a:bodyPr>
            <a:normAutofit/>
          </a:bodyPr>
          <a:lstStyle/>
          <a:p>
            <a:r>
              <a:rPr lang="en-GB" dirty="0"/>
              <a:t>Scotland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871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Map&#10;&#10;Description automatically generated">
            <a:extLst>
              <a:ext uri="{FF2B5EF4-FFF2-40B4-BE49-F238E27FC236}">
                <a16:creationId xmlns:a16="http://schemas.microsoft.com/office/drawing/2014/main" id="{B3926A45-334B-4F2F-B372-73E6DF30F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07" y="1068043"/>
            <a:ext cx="4721913" cy="472191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D1DBB2-4731-4776-9028-6D556E3A1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9121" y="2378345"/>
            <a:ext cx="6341272" cy="301629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</a:t>
            </a:r>
            <a:r>
              <a:rPr lang="en-GB" sz="2400" dirty="0"/>
              <a:t>he Scottish Nationalist Patty (SNP) showed its growing popularity</a:t>
            </a:r>
            <a:r>
              <a:rPr lang="tr-TR" sz="2400" dirty="0"/>
              <a:t> in 1970s.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</a:t>
            </a:r>
            <a:r>
              <a:rPr lang="en-US" sz="2400" dirty="0"/>
              <a:t>he </a:t>
            </a:r>
            <a:r>
              <a:rPr lang="tr-TR" sz="2400" dirty="0"/>
              <a:t>English </a:t>
            </a:r>
            <a:r>
              <a:rPr lang="en-US" sz="2400" dirty="0"/>
              <a:t>government decided </a:t>
            </a:r>
            <a:r>
              <a:rPr lang="en-GB" sz="2400" dirty="0"/>
              <a:t>that 54 per cent of those who voted was not a big enough majority, and to the anger of the SNP it abandoned the self-government offer. 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AF664E-956D-40D1-9B64-72A78570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73FA84-BFB2-47F9-88A5-EC2F61B965DE}"/>
              </a:ext>
            </a:extLst>
          </p:cNvPr>
          <p:cNvSpPr txBox="1"/>
          <p:nvPr/>
        </p:nvSpPr>
        <p:spPr>
          <a:xfrm>
            <a:off x="311607" y="5789956"/>
            <a:ext cx="13853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dirty="0" err="1"/>
              <a:t>iStock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5790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and white hat&#10;&#10;Description automatically generated with low confidence">
            <a:extLst>
              <a:ext uri="{FF2B5EF4-FFF2-40B4-BE49-F238E27FC236}">
                <a16:creationId xmlns:a16="http://schemas.microsoft.com/office/drawing/2014/main" id="{4703FED7-72CB-43B6-9B8E-6CD2F5822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5" y="1548441"/>
            <a:ext cx="6024025" cy="301629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CE70C1-16E1-46B1-AD8A-44FE9BF38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092" y="1684325"/>
            <a:ext cx="5181328" cy="3489350"/>
          </a:xfrm>
        </p:spPr>
        <p:txBody>
          <a:bodyPr>
            <a:noAutofit/>
          </a:bodyPr>
          <a:lstStyle/>
          <a:p>
            <a:r>
              <a:rPr lang="tr-TR" sz="2400" dirty="0"/>
              <a:t>I</a:t>
            </a:r>
            <a:r>
              <a:rPr lang="en-GB" sz="2400" dirty="0"/>
              <a:t>n 2014 they voted in a referendum on their independence; yet 55% of the population voted for “No.” </a:t>
            </a:r>
            <a:endParaRPr lang="tr-TR" sz="2400" dirty="0"/>
          </a:p>
          <a:p>
            <a:r>
              <a:rPr lang="en-GB" sz="2400" dirty="0"/>
              <a:t>After this referendum Scottish nationalist asked another round; Scotland’s independence either in Autumn 2018 or Spring 2019 was declined by Westminster. 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77C543-FD82-430B-B2B6-9BEF6362AB3F}"/>
              </a:ext>
            </a:extLst>
          </p:cNvPr>
          <p:cNvSpPr txBox="1"/>
          <p:nvPr/>
        </p:nvSpPr>
        <p:spPr>
          <a:xfrm>
            <a:off x="357725" y="4635078"/>
            <a:ext cx="1566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dirty="0" err="1"/>
              <a:t>Metapolis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3774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E9E3206-F13F-4072-AEE9-A702B7D78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" y="1488026"/>
            <a:ext cx="6465381" cy="3830738"/>
          </a:xfrm>
          <a:prstGeom prst="rect">
            <a:avLst/>
          </a:prstGeom>
        </p:spPr>
      </p:pic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DB1AAD68-66E6-4DD6-90A7-56283F43F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150" y="1199044"/>
            <a:ext cx="4629150" cy="515086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According to a poll published on August 5, 2019, 46 per cent of Scots indicated that they would support Scottish independence in a second referendum while 43 per cent stated otherwise. 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T</a:t>
            </a:r>
            <a:r>
              <a:rPr lang="en-GB" sz="2400" dirty="0"/>
              <a:t>he UK left the EU on 31 January 2020. Now SNP again asks another referendum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39F6A6-04B0-492F-9D6D-6865ABB5839D}"/>
              </a:ext>
            </a:extLst>
          </p:cNvPr>
          <p:cNvSpPr txBox="1"/>
          <p:nvPr/>
        </p:nvSpPr>
        <p:spPr>
          <a:xfrm>
            <a:off x="517869" y="5533512"/>
            <a:ext cx="18036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Londra Gazete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02798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F447FC5-81F5-498F-B253-3D2BBDD2E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390D7A-B375-4BE2-82A9-33DED1C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33121-54E4-4058-8540-46A95B684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8" y="976159"/>
            <a:ext cx="6144231" cy="2441074"/>
          </a:xfrm>
        </p:spPr>
        <p:txBody>
          <a:bodyPr anchor="t">
            <a:normAutofit/>
          </a:bodyPr>
          <a:lstStyle/>
          <a:p>
            <a:r>
              <a:rPr lang="en-GB" dirty="0"/>
              <a:t>Social Life &amp; Immigration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8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2099E-6DE2-44DE-A7A8-C63B7A24E0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6" r="-1" b="2245"/>
          <a:stretch/>
        </p:blipFill>
        <p:spPr>
          <a:xfrm>
            <a:off x="7624146" y="657369"/>
            <a:ext cx="4061644" cy="277163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133035C-46AF-4B6B-A264-C0D48C50B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4146" y="3612975"/>
            <a:ext cx="4068081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people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96F21BA0-562B-4B2D-BF3F-A88BF1827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2" r="-1" b="20717"/>
          <a:stretch/>
        </p:blipFill>
        <p:spPr>
          <a:xfrm>
            <a:off x="517868" y="3658694"/>
            <a:ext cx="6126480" cy="25301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D84799-A9A9-44E8-843A-D9D8049EDDFE}"/>
              </a:ext>
            </a:extLst>
          </p:cNvPr>
          <p:cNvSpPr txBox="1"/>
          <p:nvPr/>
        </p:nvSpPr>
        <p:spPr>
          <a:xfrm>
            <a:off x="9989862" y="3382143"/>
            <a:ext cx="163378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Historic</a:t>
            </a:r>
            <a:r>
              <a:rPr lang="tr-TR" sz="900" i="1" dirty="0"/>
              <a:t> UK</a:t>
            </a:r>
            <a:endParaRPr lang="en-GB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CD278-2F5F-400A-B874-AD8F1876F75B}"/>
              </a:ext>
            </a:extLst>
          </p:cNvPr>
          <p:cNvSpPr txBox="1"/>
          <p:nvPr/>
        </p:nvSpPr>
        <p:spPr>
          <a:xfrm>
            <a:off x="517868" y="6321191"/>
            <a:ext cx="15087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Newsela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81483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75ECF42F-3AC9-4B66-B39E-72483428F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7" y="731725"/>
            <a:ext cx="5410200" cy="3604960"/>
          </a:xfrm>
          <a:prstGeom prst="rect">
            <a:avLst/>
          </a:prstGeom>
        </p:spPr>
      </p:pic>
      <p:pic>
        <p:nvPicPr>
          <p:cNvPr id="7" name="Picture 6" descr="A group of men posing for a photo&#10;&#10;Description automatically generated">
            <a:extLst>
              <a:ext uri="{FF2B5EF4-FFF2-40B4-BE49-F238E27FC236}">
                <a16:creationId xmlns:a16="http://schemas.microsoft.com/office/drawing/2014/main" id="{C08F83AE-C819-445D-A809-31921D92F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317082"/>
            <a:ext cx="4867275" cy="40392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C1501F-BAD5-4929-A396-F51CA4300D1C}"/>
              </a:ext>
            </a:extLst>
          </p:cNvPr>
          <p:cNvSpPr txBox="1"/>
          <p:nvPr/>
        </p:nvSpPr>
        <p:spPr>
          <a:xfrm>
            <a:off x="4113073" y="1972424"/>
            <a:ext cx="1473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/>
              <a:t>Hürriyet</a:t>
            </a:r>
            <a:endParaRPr lang="en-GB" sz="9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17B85-B8EE-4202-99C3-9BA22A8FC1AB}"/>
              </a:ext>
            </a:extLst>
          </p:cNvPr>
          <p:cNvSpPr txBox="1"/>
          <p:nvPr/>
        </p:nvSpPr>
        <p:spPr>
          <a:xfrm>
            <a:off x="10602017" y="4437316"/>
            <a:ext cx="14654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</a:t>
            </a:r>
            <a:r>
              <a:rPr lang="tr-TR" sz="900" i="1" dirty="0" err="1"/>
              <a:t>Diffuser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55838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F1676C-F2A4-4F2A-95E0-0AAB69957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2947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BD5E285F-F17F-4DD6-B6A4-8CD2E82D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55" y="1182475"/>
            <a:ext cx="6395792" cy="449304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A2B0817-75DE-4667-AD64-1BB1F7247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9662" y="1222210"/>
            <a:ext cx="4945183" cy="464519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Britain also experienced new social problems, particularly after the arrival of immigrants in Britain. 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In the fifties, however, the first black immigrants starred to arrive from the West Indies, looking for work.</a:t>
            </a:r>
            <a:endParaRPr lang="tr-T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By 1985 there were about five million recent immigrants</a:t>
            </a:r>
            <a:r>
              <a:rPr lang="tr-TR" sz="2400" dirty="0"/>
              <a:t>.</a:t>
            </a:r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22A652-16AB-4D19-AA9B-F65C11236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C3D14-3C34-4647-84EF-8081F92F356D}"/>
              </a:ext>
            </a:extLst>
          </p:cNvPr>
          <p:cNvSpPr txBox="1"/>
          <p:nvPr/>
        </p:nvSpPr>
        <p:spPr>
          <a:xfrm>
            <a:off x="4628705" y="5711890"/>
            <a:ext cx="20617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err="1"/>
              <a:t>From</a:t>
            </a:r>
            <a:r>
              <a:rPr lang="tr-TR" sz="900" dirty="0"/>
              <a:t> </a:t>
            </a:r>
            <a:r>
              <a:rPr lang="tr-TR" sz="900" dirty="0" err="1"/>
              <a:t>the</a:t>
            </a:r>
            <a:r>
              <a:rPr lang="tr-TR" sz="900" dirty="0"/>
              <a:t> </a:t>
            </a:r>
            <a:r>
              <a:rPr lang="tr-TR" sz="900" dirty="0" err="1"/>
              <a:t>website</a:t>
            </a:r>
            <a:r>
              <a:rPr lang="tr-TR" sz="900" dirty="0"/>
              <a:t> Migration Watch UK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95489453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AnalogousFromLightSeed_2SEEDS">
      <a:dk1>
        <a:srgbClr val="000000"/>
      </a:dk1>
      <a:lt1>
        <a:srgbClr val="FFFFFF"/>
      </a:lt1>
      <a:dk2>
        <a:srgbClr val="412426"/>
      </a:dk2>
      <a:lt2>
        <a:srgbClr val="E2E8E8"/>
      </a:lt2>
      <a:accent1>
        <a:srgbClr val="CC6C70"/>
      </a:accent1>
      <a:accent2>
        <a:srgbClr val="D687AB"/>
      </a:accent2>
      <a:accent3>
        <a:srgbClr val="CF9774"/>
      </a:accent3>
      <a:accent4>
        <a:srgbClr val="61B1B7"/>
      </a:accent4>
      <a:accent5>
        <a:srgbClr val="7BA6D1"/>
      </a:accent5>
      <a:accent6>
        <a:srgbClr val="6C75CC"/>
      </a:accent6>
      <a:hlink>
        <a:srgbClr val="568E8C"/>
      </a:hlink>
      <a:folHlink>
        <a:srgbClr val="7F7F7F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459</Words>
  <Application>Microsoft Office PowerPoint</Application>
  <PresentationFormat>Widescreen</PresentationFormat>
  <Paragraphs>45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Bierstadt</vt:lpstr>
      <vt:lpstr>Calibri</vt:lpstr>
      <vt:lpstr>Times New Roman</vt:lpstr>
      <vt:lpstr>GestaltVTI</vt:lpstr>
      <vt:lpstr>POST-WAR PERIOD</vt:lpstr>
      <vt:lpstr>Northern Ireland</vt:lpstr>
      <vt:lpstr>Wales</vt:lpstr>
      <vt:lpstr>Scotland</vt:lpstr>
      <vt:lpstr>PowerPoint Presentation</vt:lpstr>
      <vt:lpstr>PowerPoint Presentation</vt:lpstr>
      <vt:lpstr>Social Life &amp; Immigration</vt:lpstr>
      <vt:lpstr>PowerPoint Presentation</vt:lpstr>
      <vt:lpstr>PowerPoint Presentation</vt:lpstr>
      <vt:lpstr>PowerPoint Presentation</vt:lpstr>
      <vt:lpstr>PowerPoint Presentation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and POST-WAR PERIOD</dc:title>
  <dc:creator>Author</dc:creator>
  <cp:lastModifiedBy>Author</cp:lastModifiedBy>
  <cp:revision>25</cp:revision>
  <dcterms:created xsi:type="dcterms:W3CDTF">2021-05-26T06:57:31Z</dcterms:created>
  <dcterms:modified xsi:type="dcterms:W3CDTF">2022-06-28T22:24:31Z</dcterms:modified>
</cp:coreProperties>
</file>