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305" r:id="rId6"/>
    <p:sldId id="306" r:id="rId7"/>
    <p:sldId id="314" r:id="rId8"/>
    <p:sldId id="317" r:id="rId9"/>
    <p:sldId id="315" r:id="rId10"/>
    <p:sldId id="316" r:id="rId11"/>
    <p:sldId id="329" r:id="rId12"/>
    <p:sldId id="270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74" autoAdjust="0"/>
    <p:restoredTop sz="94660"/>
  </p:normalViewPr>
  <p:slideViewPr>
    <p:cSldViewPr>
      <p:cViewPr varScale="1">
        <p:scale>
          <a:sx n="68" d="100"/>
          <a:sy n="68" d="100"/>
        </p:scale>
        <p:origin x="146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BB5BA9-F822-480E-A741-DE7B02C6A854}" type="datetimeFigureOut">
              <a:rPr lang="tr-TR" smtClean="0"/>
              <a:t>19.05.2018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F74F6-DB2C-49B1-9516-FF73EF2FE0F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77706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DF74F6-DB2C-49B1-9516-FF73EF2FE0F3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1394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0982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253865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84486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02516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73678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3824589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2665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138855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091587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190BCC4-D5CD-45D1-9814-15E435DEE3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333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63778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447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59788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39466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05385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83807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1133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505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9F75050-0E15-4C5B-92B0-66D068882F1F}" type="datetimeFigureOut">
              <a:rPr lang="tr-TR" smtClean="0"/>
              <a:pPr/>
              <a:t>19.05.2018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92682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285720" y="1857364"/>
            <a:ext cx="7958166" cy="2357453"/>
          </a:xfrm>
        </p:spPr>
        <p:txBody>
          <a:bodyPr>
            <a:noAutofit/>
          </a:bodyPr>
          <a:lstStyle/>
          <a:p>
            <a:r>
              <a:rPr lang="tr-TR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ROMATOİD </a:t>
            </a:r>
            <a:br>
              <a:rPr lang="tr-TR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r-TR" sz="60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ARTRİT</a:t>
            </a:r>
          </a:p>
        </p:txBody>
      </p:sp>
      <p:sp>
        <p:nvSpPr>
          <p:cNvPr id="5" name="4 Metin kutusu"/>
          <p:cNvSpPr txBox="1"/>
          <p:nvPr/>
        </p:nvSpPr>
        <p:spPr>
          <a:xfrm>
            <a:off x="3635896" y="4509120"/>
            <a:ext cx="51201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Öğretim Görevlisi.</a:t>
            </a:r>
          </a:p>
          <a:p>
            <a:r>
              <a:rPr lang="tr-TR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Dr.AYŞE</a:t>
            </a:r>
            <a:r>
              <a:rPr lang="tr-TR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GÖKTAŞ</a:t>
            </a:r>
          </a:p>
        </p:txBody>
      </p:sp>
      <p:pic>
        <p:nvPicPr>
          <p:cNvPr id="44036" name="Picture 4" descr="romatoid artrit ile ilgili görsel sonucu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29706">
            <a:off x="213590" y="4310977"/>
            <a:ext cx="3468105" cy="2146923"/>
          </a:xfrm>
          <a:prstGeom prst="rect">
            <a:avLst/>
          </a:prstGeom>
          <a:noFill/>
        </p:spPr>
      </p:pic>
      <p:pic>
        <p:nvPicPr>
          <p:cNvPr id="44038" name="Picture 6" descr="romatoid artrit ile ilgili görsel sonucu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581198">
            <a:off x="6268316" y="217044"/>
            <a:ext cx="2738100" cy="18673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 rot="10800000" flipV="1">
            <a:off x="428596" y="188640"/>
            <a:ext cx="6659671" cy="2160240"/>
          </a:xfrm>
        </p:spPr>
        <p:txBody>
          <a:bodyPr/>
          <a:lstStyle/>
          <a:p>
            <a:r>
              <a:rPr lang="tr-T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EKLEM DIŞI BULGULAR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sz="half" idx="13"/>
          </p:nvPr>
        </p:nvSpPr>
        <p:spPr>
          <a:xfrm>
            <a:off x="4714876" y="1785926"/>
            <a:ext cx="4038600" cy="4525963"/>
          </a:xfrm>
        </p:spPr>
        <p:txBody>
          <a:bodyPr/>
          <a:lstStyle/>
          <a:p>
            <a:endParaRPr lang="tr-TR" b="1" dirty="0">
              <a:latin typeface="Comic Sans MS" pitchFamily="66" charset="0"/>
            </a:endParaRP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Böbrek bulguları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Karaciğer bulguları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Kas grupları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Radyolojik bulgular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Nörolojik bulgular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sz="quarter" idx="4"/>
          </p:nvPr>
        </p:nvSpPr>
        <p:spPr>
          <a:xfrm>
            <a:off x="428596" y="1785927"/>
            <a:ext cx="4038600" cy="3299258"/>
          </a:xfrm>
        </p:spPr>
        <p:txBody>
          <a:bodyPr/>
          <a:lstStyle/>
          <a:p>
            <a:endParaRPr lang="tr-TR" b="1" dirty="0">
              <a:latin typeface="Comic Sans MS" pitchFamily="66" charset="0"/>
            </a:endParaRP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Laboratuar bulguları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Nodüller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Akciğer bulguları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Kardiyak bulgular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Göz bulguları</a:t>
            </a:r>
          </a:p>
          <a:p>
            <a:endParaRPr lang="tr-TR" b="1" dirty="0">
              <a:latin typeface="Comic Sans MS" pitchFamily="66" charset="0"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642918"/>
            <a:ext cx="7215238" cy="518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285728"/>
            <a:ext cx="7715200" cy="2495200"/>
          </a:xfrm>
        </p:spPr>
        <p:txBody>
          <a:bodyPr>
            <a:normAutofit/>
          </a:bodyPr>
          <a:lstStyle/>
          <a:p>
            <a:endParaRPr lang="tr-TR" b="1" dirty="0">
              <a:latin typeface="Comic Sans MS" pitchFamily="66" charset="0"/>
            </a:endParaRP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bileği eklemi tutulduğunda, elin ilk üç parmağında ve 4. parmağın iç yüzeyinde uyuşma ve karıncalanma (</a:t>
            </a:r>
            <a:r>
              <a:rPr lang="tr-TR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median sinir sıkışması ile karpal tünel sendromu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</a:p>
        </p:txBody>
      </p:sp>
      <p:pic>
        <p:nvPicPr>
          <p:cNvPr id="36866" name="Picture 2" descr="median sinir sıkışması ile ilgili görsel sonucu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500438"/>
            <a:ext cx="5715000" cy="29718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158" y="188641"/>
            <a:ext cx="8786842" cy="4176464"/>
          </a:xfrm>
        </p:spPr>
        <p:txBody>
          <a:bodyPr>
            <a:norm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Periferik sinovyal eklemleri tutan, diğer doku ve organlarda da lezyon yapabilen, kronik, hızlı ilerleyen, enflamatuvar ve sistemik bir romatizmal hastalıktır.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785795"/>
            <a:ext cx="8229600" cy="3579309"/>
          </a:xfrm>
        </p:spPr>
        <p:txBody>
          <a:bodyPr/>
          <a:lstStyle/>
          <a:p>
            <a:endParaRPr lang="tr-TR" dirty="0"/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Nedeni bilinmeyen, 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Kronik seyirli, 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Sistemik iltihaplı bir hastalıktır. 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 çok eklemi etkiler. 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Multisistem tutulumu vardır. 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Önemli mortalite ve morbitite nedeni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11560" y="533400"/>
            <a:ext cx="6476707" cy="951384"/>
          </a:xfrm>
        </p:spPr>
        <p:txBody>
          <a:bodyPr/>
          <a:lstStyle/>
          <a:p>
            <a:r>
              <a:rPr lang="tr-T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EPİDEMİYOLOJİ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Her yaşta görülebilir. 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çok 30 – 50 yaşlarında sıktır. 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Kadınlarda erkeklere oranla daha fazla görülür.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34" y="214290"/>
            <a:ext cx="8229600" cy="1739900"/>
          </a:xfrm>
        </p:spPr>
        <p:txBody>
          <a:bodyPr/>
          <a:lstStyle/>
          <a:p>
            <a:r>
              <a:rPr lang="tr-T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ETYOLOJİSİ</a:t>
            </a:r>
            <a:br>
              <a:rPr lang="tr-TR" sz="3600" dirty="0">
                <a:solidFill>
                  <a:srgbClr val="7030A0"/>
                </a:solidFill>
              </a:rPr>
            </a:br>
            <a:endParaRPr lang="tr-TR" sz="3600" dirty="0">
              <a:solidFill>
                <a:srgbClr val="7030A0"/>
              </a:solidFill>
            </a:endParaRP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84784"/>
            <a:ext cx="6554867" cy="2816286"/>
          </a:xfrm>
        </p:spPr>
        <p:txBody>
          <a:bodyPr>
            <a:normAutofit fontScale="85000" lnSpcReduction="10000"/>
          </a:bodyPr>
          <a:lstStyle/>
          <a:p>
            <a:r>
              <a:rPr lang="tr-T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 nedeni bilinmemektedir.  </a:t>
            </a:r>
          </a:p>
          <a:p>
            <a:pPr lvl="1"/>
            <a:r>
              <a:rPr lang="tr-T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Genetik olarak yatkın bir bireyde, </a:t>
            </a:r>
          </a:p>
          <a:p>
            <a:pPr lvl="1"/>
            <a:r>
              <a:rPr lang="tr-T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Bilinmeyen bir patojen/antijen ile karşılaşma sonucunda, </a:t>
            </a:r>
          </a:p>
          <a:p>
            <a:pPr lvl="1"/>
            <a:r>
              <a:rPr lang="tr-TR" sz="3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Devam eden bir immünolojik cevaba bağlı olarak oluştuğu düşünülmektedir.</a:t>
            </a:r>
          </a:p>
          <a:p>
            <a:pPr>
              <a:buFontTx/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23" name="Rectangle 1027"/>
          <p:cNvSpPr>
            <a:spLocks noGrp="1" noChangeArrowheads="1"/>
          </p:cNvSpPr>
          <p:nvPr>
            <p:ph idx="1"/>
          </p:nvPr>
        </p:nvSpPr>
        <p:spPr>
          <a:xfrm>
            <a:off x="467544" y="634398"/>
            <a:ext cx="8229600" cy="3874722"/>
          </a:xfrm>
        </p:spPr>
        <p:txBody>
          <a:bodyPr>
            <a:normAutofit/>
          </a:bodyPr>
          <a:lstStyle/>
          <a:p>
            <a:pPr>
              <a:buFontTx/>
              <a:buNone/>
            </a:pPr>
            <a:r>
              <a:rPr lang="tr-TR" b="1" dirty="0">
                <a:solidFill>
                  <a:srgbClr val="7030A0"/>
                </a:solidFill>
                <a:latin typeface="Comic Sans MS" pitchFamily="66" charset="0"/>
              </a:rPr>
              <a:t>1-</a:t>
            </a:r>
            <a:r>
              <a:rPr lang="tr-TR" b="1" dirty="0">
                <a:latin typeface="Comic Sans MS" pitchFamily="66" charset="0"/>
              </a:rPr>
              <a:t> 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Genetik faktörler </a:t>
            </a:r>
          </a:p>
          <a:p>
            <a:pPr>
              <a:buFontTx/>
              <a:buNone/>
            </a:pPr>
            <a:r>
              <a:rPr lang="tr-TR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Cinsiyet ve Hormonal faktörler</a:t>
            </a:r>
          </a:p>
          <a:p>
            <a:pPr>
              <a:buFontTx/>
              <a:buNone/>
            </a:pPr>
            <a:r>
              <a:rPr lang="tr-TR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3-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Enfeksiyöz ajanlar</a:t>
            </a:r>
          </a:p>
          <a:p>
            <a:pPr>
              <a:buFontTx/>
              <a:buNone/>
            </a:pPr>
            <a:r>
              <a:rPr lang="tr-TR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4-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Çevresel Faktörler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Beslenme alışkanlıkları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Sigara</a:t>
            </a:r>
          </a:p>
          <a:p>
            <a:pPr>
              <a:buFontTx/>
              <a:buNone/>
            </a:pPr>
            <a:r>
              <a:rPr lang="tr-TR" sz="2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5-</a:t>
            </a: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İmmünolojik faktörler</a:t>
            </a:r>
          </a:p>
        </p:txBody>
      </p:sp>
      <p:sp>
        <p:nvSpPr>
          <p:cNvPr id="542725" name="Rectangle 1029"/>
          <p:cNvSpPr>
            <a:spLocks noChangeArrowheads="1"/>
          </p:cNvSpPr>
          <p:nvPr/>
        </p:nvSpPr>
        <p:spPr bwMode="auto">
          <a:xfrm>
            <a:off x="250825" y="5876925"/>
            <a:ext cx="73025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endParaRPr lang="tr-TR" sz="2800">
              <a:latin typeface="Arial" charset="0"/>
            </a:endParaRPr>
          </a:p>
          <a:p>
            <a:pPr algn="ctr"/>
            <a:endParaRPr lang="tr-TR" sz="1800">
              <a:latin typeface="Arial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71600" y="692696"/>
            <a:ext cx="6116667" cy="288032"/>
          </a:xfrm>
        </p:spPr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KLİNİK ÖZELLİKLERİ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611560" y="1412776"/>
            <a:ext cx="6476707" cy="288829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Şikayetler sinsi başlar ve zamanla artar</a:t>
            </a:r>
          </a:p>
          <a:p>
            <a:pPr>
              <a:lnSpc>
                <a:spcPct val="80000"/>
              </a:lnSpc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Periferik eklemlerde şişlik, ağrı ve sabah tutukluğu</a:t>
            </a:r>
          </a:p>
          <a:p>
            <a:pPr>
              <a:lnSpc>
                <a:spcPct val="80000"/>
              </a:lnSpc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Ellerde yumruk yapmada, kavramada güçlük</a:t>
            </a:r>
          </a:p>
          <a:p>
            <a:pPr>
              <a:lnSpc>
                <a:spcPct val="80000"/>
              </a:lnSpc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Birkaç saat sürer ve kaybolur</a:t>
            </a:r>
          </a:p>
          <a:p>
            <a:pPr>
              <a:lnSpc>
                <a:spcPct val="80000"/>
              </a:lnSpc>
            </a:pPr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Sürekli veya zaman zaman, kısmi düzelmeler-alevlenmelerle dalgalı bir seyir izler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0"/>
            <a:ext cx="6404699" cy="908720"/>
          </a:xfrm>
        </p:spPr>
        <p:txBody>
          <a:bodyPr>
            <a:normAutofit/>
          </a:bodyPr>
          <a:lstStyle/>
          <a:p>
            <a:r>
              <a:rPr lang="tr-T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RA’NIN TANISI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Sabah tutukluğu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 az 3 eklemde artrit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Simetrik artrit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 eklemlerinde artrit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Romatoid nodül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Romatoid faktör (RF)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Radyolojik değişiklikler</a:t>
            </a: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EKLEM BULGULARI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Eller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Dirsekler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Omuzlar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Kalça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Diz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 bileği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Ayak</a:t>
            </a:r>
          </a:p>
          <a:p>
            <a:r>
              <a:rPr lang="tr-TR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Vertebralar</a:t>
            </a:r>
          </a:p>
        </p:txBody>
      </p:sp>
      <p:pic>
        <p:nvPicPr>
          <p:cNvPr id="20485" name="Picture 5" descr="romatoid2t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284663" y="2336800"/>
            <a:ext cx="3671887" cy="2605088"/>
          </a:xfrm>
          <a:noFill/>
          <a:ln/>
        </p:spPr>
      </p:pic>
    </p:spTree>
  </p:cSld>
  <p:clrMapOvr>
    <a:masterClrMapping/>
  </p:clrMapOvr>
  <p:transition/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310</TotalTime>
  <Words>253</Words>
  <Application>Microsoft Office PowerPoint</Application>
  <PresentationFormat>Ekran Gösterisi (4:3)</PresentationFormat>
  <Paragraphs>66</Paragraphs>
  <Slides>12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Comic Sans MS</vt:lpstr>
      <vt:lpstr>Times New Roman</vt:lpstr>
      <vt:lpstr>Wingdings 3</vt:lpstr>
      <vt:lpstr>Dilim</vt:lpstr>
      <vt:lpstr>ROMATOİD  ARTRİT</vt:lpstr>
      <vt:lpstr>PowerPoint Sunusu</vt:lpstr>
      <vt:lpstr>PowerPoint Sunusu</vt:lpstr>
      <vt:lpstr>EPİDEMİYOLOJİ</vt:lpstr>
      <vt:lpstr>ETYOLOJİSİ </vt:lpstr>
      <vt:lpstr>PowerPoint Sunusu</vt:lpstr>
      <vt:lpstr>KLİNİK ÖZELLİKLERİ</vt:lpstr>
      <vt:lpstr>RA’NIN TANISI</vt:lpstr>
      <vt:lpstr>EKLEM BULGULARI</vt:lpstr>
      <vt:lpstr>EKLEM DIŞI BULGULAR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ROMATOİD  ARTRİT</dc:title>
  <dc:creator>BETÜL</dc:creator>
  <cp:lastModifiedBy>Ergun GOKTAS</cp:lastModifiedBy>
  <cp:revision>40</cp:revision>
  <dcterms:created xsi:type="dcterms:W3CDTF">2017-10-24T18:31:26Z</dcterms:created>
  <dcterms:modified xsi:type="dcterms:W3CDTF">2018-05-19T09:28:09Z</dcterms:modified>
</cp:coreProperties>
</file>