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305" r:id="rId6"/>
    <p:sldId id="306" r:id="rId7"/>
    <p:sldId id="314" r:id="rId8"/>
    <p:sldId id="317" r:id="rId9"/>
    <p:sldId id="315" r:id="rId10"/>
    <p:sldId id="316" r:id="rId11"/>
    <p:sldId id="32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B5BA9-F822-480E-A741-DE7B02C6A854}" type="datetimeFigureOut">
              <a:rPr lang="tr-TR" smtClean="0"/>
              <a:t>19.05.2018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F74F6-DB2C-49B1-9516-FF73EF2FE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77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DF74F6-DB2C-49B1-9516-FF73EF2FE0F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39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98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38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486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2516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367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8245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665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388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158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0BCC4-D5CD-45D1-9814-15E435DE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3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77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44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97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46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38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80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1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50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F75050-0E15-4C5B-92B0-66D068882F1F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268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  <p:sldLayoutId id="214748388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1857364"/>
            <a:ext cx="7958166" cy="2357453"/>
          </a:xfrm>
        </p:spPr>
        <p:txBody>
          <a:bodyPr>
            <a:noAutofit/>
          </a:bodyPr>
          <a:lstStyle/>
          <a:p>
            <a:r>
              <a:rPr lang="tr-TR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ROMATOİD </a:t>
            </a:r>
            <a:br>
              <a:rPr lang="tr-TR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ARTRİT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3635896" y="4509120"/>
            <a:ext cx="5120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Görevlisi.</a:t>
            </a:r>
          </a:p>
          <a:p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Dr.AYŞE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GÖKTAŞ</a:t>
            </a:r>
          </a:p>
        </p:txBody>
      </p:sp>
      <p:pic>
        <p:nvPicPr>
          <p:cNvPr id="44036" name="Picture 4" descr="romatoid artrit ile ilgili g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29706">
            <a:off x="213590" y="4310977"/>
            <a:ext cx="3468105" cy="2146923"/>
          </a:xfrm>
          <a:prstGeom prst="rect">
            <a:avLst/>
          </a:prstGeom>
          <a:noFill/>
        </p:spPr>
      </p:pic>
      <p:pic>
        <p:nvPicPr>
          <p:cNvPr id="44038" name="Picture 6" descr="romatoid artrit ile ilgili g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81198">
            <a:off x="6268316" y="217044"/>
            <a:ext cx="2738100" cy="18673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 rot="10800000" flipV="1">
            <a:off x="428596" y="188640"/>
            <a:ext cx="6659671" cy="2160240"/>
          </a:xfrm>
        </p:spPr>
        <p:txBody>
          <a:bodyPr/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EKLEM DIŞI BULGULAR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13"/>
          </p:nvPr>
        </p:nvSpPr>
        <p:spPr>
          <a:xfrm>
            <a:off x="4714876" y="1785926"/>
            <a:ext cx="4038600" cy="4525963"/>
          </a:xfrm>
        </p:spPr>
        <p:txBody>
          <a:bodyPr/>
          <a:lstStyle/>
          <a:p>
            <a:endParaRPr lang="tr-TR" b="1" dirty="0">
              <a:latin typeface="Comic Sans MS" pitchFamily="66" charset="0"/>
            </a:endParaRP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Böbrek bulguları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Karaciğer bulguları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 grupları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Radyolojik bulgular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Nörolojik bulgular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4"/>
          </p:nvPr>
        </p:nvSpPr>
        <p:spPr>
          <a:xfrm>
            <a:off x="428596" y="1785927"/>
            <a:ext cx="4038600" cy="3299258"/>
          </a:xfrm>
        </p:spPr>
        <p:txBody>
          <a:bodyPr/>
          <a:lstStyle/>
          <a:p>
            <a:endParaRPr lang="tr-TR" b="1" dirty="0">
              <a:latin typeface="Comic Sans MS" pitchFamily="66" charset="0"/>
            </a:endParaRP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Laboratuar bulguları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Nodüller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Akciğer bulguları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Kardiyak bulgular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bulguları</a:t>
            </a:r>
          </a:p>
          <a:p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642918"/>
            <a:ext cx="7215238" cy="518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7715200" cy="2495200"/>
          </a:xfrm>
        </p:spPr>
        <p:txBody>
          <a:bodyPr>
            <a:normAutofit/>
          </a:bodyPr>
          <a:lstStyle/>
          <a:p>
            <a:endParaRPr lang="tr-TR" b="1" dirty="0">
              <a:latin typeface="Comic Sans MS" pitchFamily="66" charset="0"/>
            </a:endParaRP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bileği eklemi tutulduğunda, elin ilk üç parmağında ve 4. parmağın iç yüzeyinde uyuşma ve karıncalanma (</a:t>
            </a:r>
            <a:r>
              <a:rPr lang="tr-T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median sinir sıkışması ile karpal tünel sendromu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pic>
        <p:nvPicPr>
          <p:cNvPr id="36866" name="Picture 2" descr="median sinir sıkışması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00438"/>
            <a:ext cx="5715000" cy="2971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88641"/>
            <a:ext cx="8786842" cy="4176464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Periferik sinovyal eklemleri tutan, diğer doku ve organlarda da lezyon yapabilen, kronik, hızlı ilerleyen, enflamatuvar ve sistemik bir romatizmal hastalıktır.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5"/>
            <a:ext cx="8229600" cy="3579309"/>
          </a:xfrm>
        </p:spPr>
        <p:txBody>
          <a:bodyPr/>
          <a:lstStyle/>
          <a:p>
            <a:endParaRPr lang="tr-TR" dirty="0"/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 bilinmeyen,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Kronik seyirli,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Sistemik iltihaplı bir hastalıktır.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çok eklemi etkiler.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Multisistem tutulumu vardır.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mortalite ve morbitite nedeni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533400"/>
            <a:ext cx="6476707" cy="951384"/>
          </a:xfrm>
        </p:spPr>
        <p:txBody>
          <a:bodyPr/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EPİDEMİYOLOJİ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yaşta görülebilir.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çok 30 – 50 yaşlarında sıktır. 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Kadınlarda erkeklere oranla daha fazla görülür.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739900"/>
          </a:xfrm>
        </p:spPr>
        <p:txBody>
          <a:bodyPr/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ETYOLOJİSİ</a:t>
            </a:r>
            <a:br>
              <a:rPr lang="tr-TR" sz="3600" dirty="0">
                <a:solidFill>
                  <a:srgbClr val="7030A0"/>
                </a:solidFill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84784"/>
            <a:ext cx="6554867" cy="2816286"/>
          </a:xfrm>
        </p:spPr>
        <p:txBody>
          <a:bodyPr>
            <a:normAutofit fontScale="85000" lnSpcReduction="10000"/>
          </a:bodyPr>
          <a:lstStyle/>
          <a:p>
            <a:r>
              <a:rPr lang="tr-T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 nedeni bilinmemektedir.  </a:t>
            </a:r>
          </a:p>
          <a:p>
            <a:pPr lvl="1"/>
            <a:r>
              <a:rPr lang="tr-T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Genetik olarak yatkın bir bireyde, </a:t>
            </a:r>
          </a:p>
          <a:p>
            <a:pPr lvl="1"/>
            <a:r>
              <a:rPr lang="tr-T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Bilinmeyen bir patojen/antijen ile karşılaşma sonucunda, </a:t>
            </a:r>
          </a:p>
          <a:p>
            <a:pPr lvl="1"/>
            <a:r>
              <a:rPr lang="tr-T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eden bir immünolojik cevaba bağlı olarak oluştuğu düşünülmektedir.</a:t>
            </a:r>
          </a:p>
          <a:p>
            <a:pPr>
              <a:buFontTx/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3" name="Rectangle 1027"/>
          <p:cNvSpPr>
            <a:spLocks noGrp="1" noChangeArrowheads="1"/>
          </p:cNvSpPr>
          <p:nvPr>
            <p:ph idx="1"/>
          </p:nvPr>
        </p:nvSpPr>
        <p:spPr>
          <a:xfrm>
            <a:off x="467544" y="634398"/>
            <a:ext cx="8229600" cy="387472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r-TR" b="1" dirty="0">
                <a:solidFill>
                  <a:srgbClr val="7030A0"/>
                </a:solidFill>
                <a:latin typeface="Comic Sans MS" pitchFamily="66" charset="0"/>
              </a:rPr>
              <a:t>1-</a:t>
            </a:r>
            <a:r>
              <a:rPr lang="tr-TR" b="1" dirty="0">
                <a:latin typeface="Comic Sans MS" pitchFamily="66" charset="0"/>
              </a:rPr>
              <a:t>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Genetik faktörler </a:t>
            </a:r>
          </a:p>
          <a:p>
            <a:pPr>
              <a:buFontTx/>
              <a:buNone/>
            </a:pPr>
            <a:r>
              <a:rPr lang="tr-T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Cinsiyet ve Hormonal faktörler</a:t>
            </a:r>
          </a:p>
          <a:p>
            <a:pPr>
              <a:buFontTx/>
              <a:buNone/>
            </a:pPr>
            <a:r>
              <a:rPr lang="tr-T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Enfeksiyöz ajanlar</a:t>
            </a:r>
          </a:p>
          <a:p>
            <a:pPr>
              <a:buFontTx/>
              <a:buNone/>
            </a:pPr>
            <a:r>
              <a:rPr lang="tr-T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Çevresel Faktörler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Beslenme alışkanlıkları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Sigara</a:t>
            </a:r>
          </a:p>
          <a:p>
            <a:pPr>
              <a:buFontTx/>
              <a:buNone/>
            </a:pPr>
            <a:r>
              <a:rPr lang="tr-TR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İmmünolojik faktörler</a:t>
            </a:r>
          </a:p>
        </p:txBody>
      </p:sp>
      <p:sp>
        <p:nvSpPr>
          <p:cNvPr id="542725" name="Rectangle 1029"/>
          <p:cNvSpPr>
            <a:spLocks noChangeArrowheads="1"/>
          </p:cNvSpPr>
          <p:nvPr/>
        </p:nvSpPr>
        <p:spPr bwMode="auto">
          <a:xfrm>
            <a:off x="250825" y="5876925"/>
            <a:ext cx="730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tr-TR" sz="2800">
              <a:latin typeface="Arial" charset="0"/>
            </a:endParaRPr>
          </a:p>
          <a:p>
            <a:pPr algn="ctr"/>
            <a:endParaRPr lang="tr-TR" sz="180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692696"/>
            <a:ext cx="6116667" cy="288032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KLİNİK ÖZELLİKLERİ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412776"/>
            <a:ext cx="6476707" cy="288829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Şikayetler sinsi başlar ve zamanla artar</a:t>
            </a:r>
          </a:p>
          <a:p>
            <a:pPr>
              <a:lnSpc>
                <a:spcPct val="80000"/>
              </a:lnSpc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Periferik eklemlerde şişlik, ağrı ve sabah tutukluğu</a:t>
            </a:r>
          </a:p>
          <a:p>
            <a:pPr>
              <a:lnSpc>
                <a:spcPct val="80000"/>
              </a:lnSpc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Ellerde yumruk yapmada, kavramada güçlük</a:t>
            </a:r>
          </a:p>
          <a:p>
            <a:pPr>
              <a:lnSpc>
                <a:spcPct val="80000"/>
              </a:lnSpc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Birkaç saat sürer ve kaybolur</a:t>
            </a:r>
          </a:p>
          <a:p>
            <a:pPr>
              <a:lnSpc>
                <a:spcPct val="80000"/>
              </a:lnSpc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veya zaman zaman, kısmi düzelmeler-alevlenmelerle dalgalı bir seyir izler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6404699" cy="90872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RA’NIN TANISI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Sabah tutukluğu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 3 eklemde artrit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Simetrik artrit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eklemlerinde artrit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Romatoid nodül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Romatoid faktör (RF)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Radyolojik değişiklikler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EKLEM BULGULARI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Dirsekler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Omuzlar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Kalça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 bileği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Ayak</a:t>
            </a:r>
          </a:p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Vertebralar</a:t>
            </a:r>
          </a:p>
        </p:txBody>
      </p:sp>
      <p:pic>
        <p:nvPicPr>
          <p:cNvPr id="20485" name="Picture 5" descr="romatoid2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284663" y="2336800"/>
            <a:ext cx="3671887" cy="2605088"/>
          </a:xfrm>
          <a:noFill/>
          <a:ln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310</TotalTime>
  <Words>253</Words>
  <Application>Microsoft Office PowerPoint</Application>
  <PresentationFormat>Ekran Gösterisi (4:3)</PresentationFormat>
  <Paragraphs>66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Comic Sans MS</vt:lpstr>
      <vt:lpstr>Times New Roman</vt:lpstr>
      <vt:lpstr>Wingdings 3</vt:lpstr>
      <vt:lpstr>Dilim</vt:lpstr>
      <vt:lpstr>ROMATOİD  ARTRİT</vt:lpstr>
      <vt:lpstr>PowerPoint Sunusu</vt:lpstr>
      <vt:lpstr>PowerPoint Sunusu</vt:lpstr>
      <vt:lpstr>EPİDEMİYOLOJİ</vt:lpstr>
      <vt:lpstr>ETYOLOJİSİ </vt:lpstr>
      <vt:lpstr>PowerPoint Sunusu</vt:lpstr>
      <vt:lpstr>KLİNİK ÖZELLİKLERİ</vt:lpstr>
      <vt:lpstr>RA’NIN TANISI</vt:lpstr>
      <vt:lpstr>EKLEM BULGULARI</vt:lpstr>
      <vt:lpstr>EKLEM DIŞI BULGULAR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ROMATOİD  ARTRİT</dc:title>
  <dc:creator>BETÜL</dc:creator>
  <cp:lastModifiedBy>Ergun GOKTAS</cp:lastModifiedBy>
  <cp:revision>40</cp:revision>
  <dcterms:created xsi:type="dcterms:W3CDTF">2017-10-24T18:31:26Z</dcterms:created>
  <dcterms:modified xsi:type="dcterms:W3CDTF">2018-05-19T09:28:09Z</dcterms:modified>
</cp:coreProperties>
</file>