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9" r:id="rId5"/>
    <p:sldId id="260" r:id="rId6"/>
    <p:sldId id="266" r:id="rId7"/>
    <p:sldId id="263" r:id="rId8"/>
    <p:sldId id="264" r:id="rId9"/>
    <p:sldId id="265" r:id="rId10"/>
    <p:sldId id="269"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6DBEA399-B78E-4C3D-957E-41656CFF62EF}" type="datetimeFigureOut">
              <a:rPr lang="tr-TR" smtClean="0"/>
              <a:pPr/>
              <a:t>18.12.2018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F0C8D68-3EB0-4E55-94E2-3FDD7C91BD6B}"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DBEA399-B78E-4C3D-957E-41656CFF62EF}" type="datetimeFigureOut">
              <a:rPr lang="tr-TR" smtClean="0"/>
              <a:pPr/>
              <a:t>18.12.2018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F0C8D68-3EB0-4E55-94E2-3FDD7C91BD6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DBEA399-B78E-4C3D-957E-41656CFF62EF}" type="datetimeFigureOut">
              <a:rPr lang="tr-TR" smtClean="0"/>
              <a:pPr/>
              <a:t>18.12.2018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F0C8D68-3EB0-4E55-94E2-3FDD7C91BD6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DBEA399-B78E-4C3D-957E-41656CFF62EF}" type="datetimeFigureOut">
              <a:rPr lang="tr-TR" smtClean="0"/>
              <a:pPr/>
              <a:t>18.12.2018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F0C8D68-3EB0-4E55-94E2-3FDD7C91BD6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6DBEA399-B78E-4C3D-957E-41656CFF62EF}" type="datetimeFigureOut">
              <a:rPr lang="tr-TR" smtClean="0"/>
              <a:pPr/>
              <a:t>18.12.2018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F0C8D68-3EB0-4E55-94E2-3FDD7C91BD6B}"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6DBEA399-B78E-4C3D-957E-41656CFF62EF}" type="datetimeFigureOut">
              <a:rPr lang="tr-TR" smtClean="0"/>
              <a:pPr/>
              <a:t>18.12.2018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F0C8D68-3EB0-4E55-94E2-3FDD7C91BD6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6DBEA399-B78E-4C3D-957E-41656CFF62EF}" type="datetimeFigureOut">
              <a:rPr lang="tr-TR" smtClean="0"/>
              <a:pPr/>
              <a:t>18.12.2018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F0C8D68-3EB0-4E55-94E2-3FDD7C91BD6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6DBEA399-B78E-4C3D-957E-41656CFF62EF}" type="datetimeFigureOut">
              <a:rPr lang="tr-TR" smtClean="0"/>
              <a:pPr/>
              <a:t>18.12.2018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F0C8D68-3EB0-4E55-94E2-3FDD7C91BD6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DBEA399-B78E-4C3D-957E-41656CFF62EF}" type="datetimeFigureOut">
              <a:rPr lang="tr-TR" smtClean="0"/>
              <a:pPr/>
              <a:t>18.12.2018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F0C8D68-3EB0-4E55-94E2-3FDD7C91BD6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DBEA399-B78E-4C3D-957E-41656CFF62EF}" type="datetimeFigureOut">
              <a:rPr lang="tr-TR" smtClean="0"/>
              <a:pPr/>
              <a:t>18.12.2018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F0C8D68-3EB0-4E55-94E2-3FDD7C91BD6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DBEA399-B78E-4C3D-957E-41656CFF62EF}" type="datetimeFigureOut">
              <a:rPr lang="tr-TR" smtClean="0"/>
              <a:pPr/>
              <a:t>18.12.2018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F0C8D68-3EB0-4E55-94E2-3FDD7C91BD6B}"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BEA399-B78E-4C3D-957E-41656CFF62EF}" type="datetimeFigureOut">
              <a:rPr lang="tr-TR" smtClean="0"/>
              <a:pPr/>
              <a:t>18.12.2018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0C8D68-3EB0-4E55-94E2-3FDD7C91BD6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4.wmf"/><Relationship Id="rId5" Type="http://schemas.openxmlformats.org/officeDocument/2006/relationships/oleObject" Target="../embeddings/oleObject4.bin"/><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smtClean="0"/>
              <a:t>DERS 11</a:t>
            </a:r>
            <a:endParaRPr lang="tr-TR" dirty="0"/>
          </a:p>
        </p:txBody>
      </p:sp>
      <p:sp>
        <p:nvSpPr>
          <p:cNvPr id="3" name="2 Alt Başlık"/>
          <p:cNvSpPr>
            <a:spLocks noGrp="1"/>
          </p:cNvSpPr>
          <p:nvPr>
            <p:ph type="subTitle" idx="1"/>
          </p:nvPr>
        </p:nvSpPr>
        <p:spPr/>
        <p:txBody>
          <a:bodyPr/>
          <a:lstStyle/>
          <a:p>
            <a:r>
              <a:rPr lang="tr-TR" dirty="0" smtClean="0"/>
              <a:t>Ruhsat alışverişi</a:t>
            </a:r>
          </a:p>
          <a:p>
            <a:endParaRPr lang="tr-TR" dirty="0"/>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28604"/>
            <a:ext cx="8229600" cy="5697559"/>
          </a:xfrm>
        </p:spPr>
        <p:txBody>
          <a:bodyPr>
            <a:normAutofit lnSpcReduction="10000"/>
          </a:bodyPr>
          <a:lstStyle/>
          <a:p>
            <a:r>
              <a:rPr lang="tr-TR" sz="2500" dirty="0" smtClean="0"/>
              <a:t>Üçüncü firma ise kirliliği 40 yerine 12 ton azaltınca maliyeti yaklaşık 20757 lira azalır.  Yani üçüncü firma 28 birim ruhsatı satın almak için ödemek isteyeceği en yüksek miktar 20757 liradır. </a:t>
            </a:r>
          </a:p>
          <a:p>
            <a:endParaRPr lang="tr-TR" sz="2500" dirty="0" smtClean="0"/>
          </a:p>
          <a:p>
            <a:endParaRPr lang="tr-TR" sz="2500" dirty="0" smtClean="0"/>
          </a:p>
          <a:p>
            <a:endParaRPr lang="tr-TR" sz="2500" dirty="0" smtClean="0"/>
          </a:p>
          <a:p>
            <a:r>
              <a:rPr lang="tr-TR" sz="2500" dirty="0" smtClean="0"/>
              <a:t>Sonuç itibariyle birinci firma ikinci firmaya 4 ton ve üçüncü firmaya 28 ton olmak üzere toplamda 32 tonluk ruhsatını satar. </a:t>
            </a:r>
          </a:p>
          <a:p>
            <a:r>
              <a:rPr lang="tr-TR" sz="2500" dirty="0" smtClean="0"/>
              <a:t>Bu alışverişte birinci firma en az 3584 lira alır, ikinci firma en çok 608 lira ve üçüncü firma en çok 20757 lira verir. Alışverişin tam olarak hangi fiyattan gerçekleşeceği firmaların pazarlık gücüne bağlıdır.</a:t>
            </a:r>
          </a:p>
          <a:p>
            <a:endParaRPr lang="tr-TR" sz="2500" dirty="0" smtClean="0"/>
          </a:p>
          <a:p>
            <a:endParaRPr lang="tr-TR" sz="2500" dirty="0" smtClean="0"/>
          </a:p>
          <a:p>
            <a:endParaRPr lang="tr-TR" sz="2500" dirty="0" smtClean="0"/>
          </a:p>
          <a:p>
            <a:endParaRPr lang="tr-TR" sz="2500" dirty="0"/>
          </a:p>
        </p:txBody>
      </p:sp>
      <p:graphicFrame>
        <p:nvGraphicFramePr>
          <p:cNvPr id="6148" name="Object 4"/>
          <p:cNvGraphicFramePr>
            <a:graphicFrameLocks noChangeAspect="1"/>
          </p:cNvGraphicFramePr>
          <p:nvPr/>
        </p:nvGraphicFramePr>
        <p:xfrm>
          <a:off x="857224" y="2000239"/>
          <a:ext cx="7358114" cy="901491"/>
        </p:xfrm>
        <a:graphic>
          <a:graphicData uri="http://schemas.openxmlformats.org/presentationml/2006/ole">
            <mc:AlternateContent xmlns:mc="http://schemas.openxmlformats.org/markup-compatibility/2006">
              <mc:Choice xmlns:v="urn:schemas-microsoft-com:vml" Requires="v">
                <p:oleObj spid="_x0000_s6151" name="Equation" r:id="rId3" imgW="3835080" imgH="469800" progId="Equation.DSMT4">
                  <p:embed/>
                </p:oleObj>
              </mc:Choice>
              <mc:Fallback>
                <p:oleObj name="Equation" r:id="rId3" imgW="383508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7224" y="2000239"/>
                        <a:ext cx="7358114" cy="901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0112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505475"/>
          </a:xfrm>
        </p:spPr>
        <p:txBody>
          <a:bodyPr>
            <a:normAutofit lnSpcReduction="10000"/>
          </a:bodyPr>
          <a:lstStyle/>
          <a:p>
            <a:r>
              <a:rPr lang="tr-TR" dirty="0" smtClean="0"/>
              <a:t>Kirliliği istenilen seviyeye indirgemenin bir diğer yolu ise istenilen kirlilik seviyesi kadar kirletme hakkı tanıyan ruhsat </a:t>
            </a:r>
            <a:r>
              <a:rPr lang="tr-TR" i="1" dirty="0" smtClean="0"/>
              <a:t>(alışverişi yapılabilen </a:t>
            </a:r>
            <a:r>
              <a:rPr lang="tr-TR" i="1" dirty="0" smtClean="0"/>
              <a:t>ruhsat- </a:t>
            </a:r>
            <a:r>
              <a:rPr lang="tr-TR" i="1" dirty="0" err="1" smtClean="0"/>
              <a:t>tradable</a:t>
            </a:r>
            <a:r>
              <a:rPr lang="tr-TR" i="1" dirty="0" smtClean="0"/>
              <a:t> </a:t>
            </a:r>
            <a:r>
              <a:rPr lang="tr-TR" i="1" dirty="0" err="1" smtClean="0"/>
              <a:t>permit</a:t>
            </a:r>
            <a:r>
              <a:rPr lang="tr-TR" i="1" dirty="0" smtClean="0"/>
              <a:t>) </a:t>
            </a:r>
            <a:r>
              <a:rPr lang="tr-TR" dirty="0" smtClean="0"/>
              <a:t>düzenleyip bunları kirliği ortaya çıkaran birimlere dağıtmaktır.</a:t>
            </a:r>
          </a:p>
          <a:p>
            <a:r>
              <a:rPr lang="tr-TR" dirty="0" smtClean="0"/>
              <a:t>Ruhsatların birimlere dağılımı onların nihai </a:t>
            </a:r>
            <a:r>
              <a:rPr lang="tr-TR" dirty="0" smtClean="0"/>
              <a:t>getirilerini etkilerken, birimlerin ortaya çıkaracağı kirlilik seviyelerini etkilemez. Çünkü birimler kendi aralarında ruhsat alışverişi yapabilirler.  </a:t>
            </a:r>
            <a:endParaRPr lang="tr-TR" dirty="0"/>
          </a:p>
        </p:txBody>
      </p:sp>
    </p:spTree>
    <p:extLst>
      <p:ext uri="{BB962C8B-B14F-4D97-AF65-F5344CB8AC3E}">
        <p14:creationId xmlns:p14="http://schemas.microsoft.com/office/powerpoint/2010/main" val="2950654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Dikdörtgen 4"/>
          <p:cNvSpPr/>
          <p:nvPr/>
        </p:nvSpPr>
        <p:spPr>
          <a:xfrm>
            <a:off x="323528" y="-79653"/>
            <a:ext cx="8640960" cy="369332"/>
          </a:xfrm>
          <a:prstGeom prst="rect">
            <a:avLst/>
          </a:prstGeom>
        </p:spPr>
        <p:txBody>
          <a:bodyPr wrap="square">
            <a:spAutoFit/>
          </a:bodyPr>
          <a:lstStyle/>
          <a:p>
            <a:pPr>
              <a:spcAft>
                <a:spcPts val="0"/>
              </a:spcAft>
            </a:pPr>
            <a:r>
              <a:rPr lang="tr-TR" dirty="0">
                <a:latin typeface="Times New Roman" panose="02020603050405020304" pitchFamily="18" charset="0"/>
                <a:ea typeface="Times New Roman" panose="02020603050405020304" pitchFamily="18" charset="0"/>
              </a:rPr>
              <a:t> </a:t>
            </a:r>
          </a:p>
        </p:txBody>
      </p:sp>
      <p:sp>
        <p:nvSpPr>
          <p:cNvPr id="6" name="İçerik Yer Tutucusu 2"/>
          <p:cNvSpPr>
            <a:spLocks noGrp="1"/>
          </p:cNvSpPr>
          <p:nvPr>
            <p:ph idx="1"/>
          </p:nvPr>
        </p:nvSpPr>
        <p:spPr>
          <a:xfrm>
            <a:off x="529208" y="620688"/>
            <a:ext cx="8229600" cy="5505475"/>
          </a:xfrm>
        </p:spPr>
        <p:txBody>
          <a:bodyPr>
            <a:normAutofit fontScale="85000" lnSpcReduction="10000"/>
          </a:bodyPr>
          <a:lstStyle/>
          <a:p>
            <a:pPr marL="0" indent="0">
              <a:spcAft>
                <a:spcPts val="0"/>
              </a:spcAft>
              <a:buNone/>
            </a:pPr>
            <a:r>
              <a:rPr lang="tr-TR" b="1" dirty="0" smtClean="0">
                <a:ea typeface="Times New Roman" panose="02020603050405020304" pitchFamily="18" charset="0"/>
              </a:rPr>
              <a:t>Örnek 1:</a:t>
            </a:r>
            <a:r>
              <a:rPr lang="tr-TR" dirty="0" smtClean="0">
                <a:ea typeface="Times New Roman" panose="02020603050405020304" pitchFamily="18" charset="0"/>
              </a:rPr>
              <a:t> İki </a:t>
            </a:r>
            <a:r>
              <a:rPr lang="tr-TR" dirty="0">
                <a:ea typeface="Times New Roman" panose="02020603050405020304" pitchFamily="18" charset="0"/>
              </a:rPr>
              <a:t>firma (A ve B firmaları) atıklarını bir göle salarak kirliliğe yol açmaktadırlar. Şu anda iki firma da ayda 24’er ton atık salmakta, yani toplamda ayda 48 tonluk bir kirlilik ortaya çıkmaktadır. A firması için kirliliği q</a:t>
            </a:r>
            <a:r>
              <a:rPr lang="tr-TR" baseline="-25000" dirty="0">
                <a:ea typeface="Times New Roman" panose="02020603050405020304" pitchFamily="18" charset="0"/>
              </a:rPr>
              <a:t>1</a:t>
            </a:r>
            <a:r>
              <a:rPr lang="tr-TR" dirty="0">
                <a:ea typeface="Times New Roman" panose="02020603050405020304" pitchFamily="18" charset="0"/>
              </a:rPr>
              <a:t> miktarda azaltmanın marjinal maliyetinin, </a:t>
            </a:r>
            <a:r>
              <a:rPr lang="tr-TR" b="1" dirty="0">
                <a:ea typeface="Times New Roman" panose="02020603050405020304" pitchFamily="18" charset="0"/>
              </a:rPr>
              <a:t>MC</a:t>
            </a:r>
            <a:r>
              <a:rPr lang="tr-TR" b="1" baseline="-25000" dirty="0">
                <a:ea typeface="Times New Roman" panose="02020603050405020304" pitchFamily="18" charset="0"/>
              </a:rPr>
              <a:t>1</a:t>
            </a:r>
            <a:r>
              <a:rPr lang="tr-TR" b="1" dirty="0">
                <a:ea typeface="Times New Roman" panose="02020603050405020304" pitchFamily="18" charset="0"/>
              </a:rPr>
              <a:t>(q</a:t>
            </a:r>
            <a:r>
              <a:rPr lang="tr-TR" b="1" baseline="-25000" dirty="0">
                <a:ea typeface="Times New Roman" panose="02020603050405020304" pitchFamily="18" charset="0"/>
              </a:rPr>
              <a:t>1</a:t>
            </a:r>
            <a:r>
              <a:rPr lang="tr-TR" b="1" dirty="0" smtClean="0">
                <a:ea typeface="Times New Roman" panose="02020603050405020304" pitchFamily="18" charset="0"/>
              </a:rPr>
              <a:t>)=4q</a:t>
            </a:r>
            <a:r>
              <a:rPr lang="tr-TR" b="1" baseline="-25000" dirty="0" smtClean="0">
                <a:ea typeface="Times New Roman" panose="02020603050405020304" pitchFamily="18" charset="0"/>
              </a:rPr>
              <a:t>1</a:t>
            </a:r>
            <a:r>
              <a:rPr lang="tr-TR" dirty="0" smtClean="0">
                <a:ea typeface="Times New Roman" panose="02020603050405020304" pitchFamily="18" charset="0"/>
              </a:rPr>
              <a:t> </a:t>
            </a:r>
            <a:r>
              <a:rPr lang="tr-TR" dirty="0">
                <a:ea typeface="Times New Roman" panose="02020603050405020304" pitchFamily="18" charset="0"/>
              </a:rPr>
              <a:t>ve B firması için kirliliği q</a:t>
            </a:r>
            <a:r>
              <a:rPr lang="tr-TR" baseline="-25000" dirty="0">
                <a:ea typeface="Times New Roman" panose="02020603050405020304" pitchFamily="18" charset="0"/>
              </a:rPr>
              <a:t>2</a:t>
            </a:r>
            <a:r>
              <a:rPr lang="tr-TR" dirty="0">
                <a:ea typeface="Times New Roman" panose="02020603050405020304" pitchFamily="18" charset="0"/>
              </a:rPr>
              <a:t> miktarda azaltmanın marjinal maliyetinin, </a:t>
            </a:r>
            <a:r>
              <a:rPr lang="tr-TR" b="1" dirty="0">
                <a:ea typeface="Times New Roman" panose="02020603050405020304" pitchFamily="18" charset="0"/>
              </a:rPr>
              <a:t>MC</a:t>
            </a:r>
            <a:r>
              <a:rPr lang="tr-TR" b="1" baseline="-25000" dirty="0">
                <a:ea typeface="Times New Roman" panose="02020603050405020304" pitchFamily="18" charset="0"/>
              </a:rPr>
              <a:t>2</a:t>
            </a:r>
            <a:r>
              <a:rPr lang="tr-TR" b="1" dirty="0">
                <a:ea typeface="Times New Roman" panose="02020603050405020304" pitchFamily="18" charset="0"/>
              </a:rPr>
              <a:t>(q</a:t>
            </a:r>
            <a:r>
              <a:rPr lang="tr-TR" b="1" baseline="-25000" dirty="0">
                <a:ea typeface="Times New Roman" panose="02020603050405020304" pitchFamily="18" charset="0"/>
              </a:rPr>
              <a:t>2</a:t>
            </a:r>
            <a:r>
              <a:rPr lang="tr-TR" b="1" dirty="0">
                <a:ea typeface="Times New Roman" panose="02020603050405020304" pitchFamily="18" charset="0"/>
              </a:rPr>
              <a:t>)=(q</a:t>
            </a:r>
            <a:r>
              <a:rPr lang="tr-TR" b="1" baseline="-25000" dirty="0">
                <a:ea typeface="Times New Roman" panose="02020603050405020304" pitchFamily="18" charset="0"/>
              </a:rPr>
              <a:t>2</a:t>
            </a:r>
            <a:r>
              <a:rPr lang="tr-TR" b="1" dirty="0">
                <a:ea typeface="Times New Roman" panose="02020603050405020304" pitchFamily="18" charset="0"/>
              </a:rPr>
              <a:t>)</a:t>
            </a:r>
            <a:r>
              <a:rPr lang="tr-TR" b="1" baseline="30000" dirty="0">
                <a:ea typeface="Times New Roman" panose="02020603050405020304" pitchFamily="18" charset="0"/>
              </a:rPr>
              <a:t>2</a:t>
            </a:r>
            <a:r>
              <a:rPr lang="tr-TR" baseline="30000" dirty="0">
                <a:ea typeface="Times New Roman" panose="02020603050405020304" pitchFamily="18" charset="0"/>
              </a:rPr>
              <a:t> </a:t>
            </a:r>
            <a:r>
              <a:rPr lang="tr-TR" dirty="0">
                <a:ea typeface="Times New Roman" panose="02020603050405020304" pitchFamily="18" charset="0"/>
              </a:rPr>
              <a:t> olduğu bilinmektedir.</a:t>
            </a:r>
          </a:p>
          <a:p>
            <a:pPr marL="0" lvl="0" indent="0">
              <a:buNone/>
              <a:tabLst>
                <a:tab pos="457200" algn="l"/>
              </a:tabLst>
            </a:pPr>
            <a:r>
              <a:rPr lang="tr-TR" dirty="0" smtClean="0">
                <a:ea typeface="Times New Roman" panose="02020603050405020304" pitchFamily="18" charset="0"/>
              </a:rPr>
              <a:t>Varsayalım </a:t>
            </a:r>
            <a:r>
              <a:rPr lang="tr-TR" dirty="0">
                <a:ea typeface="Times New Roman" panose="02020603050405020304" pitchFamily="18" charset="0"/>
              </a:rPr>
              <a:t>ki hükümet kirliği yarıya düşürmek için her iki firmaya da 12’şer ton atık salma izni (alışverişi yapılabilen ruhsat- </a:t>
            </a:r>
            <a:r>
              <a:rPr lang="tr-TR" i="1" dirty="0" err="1">
                <a:ea typeface="Times New Roman" panose="02020603050405020304" pitchFamily="18" charset="0"/>
              </a:rPr>
              <a:t>tradable</a:t>
            </a:r>
            <a:r>
              <a:rPr lang="tr-TR" i="1" dirty="0">
                <a:ea typeface="Times New Roman" panose="02020603050405020304" pitchFamily="18" charset="0"/>
              </a:rPr>
              <a:t> </a:t>
            </a:r>
            <a:r>
              <a:rPr lang="tr-TR" i="1" dirty="0" err="1">
                <a:ea typeface="Times New Roman" panose="02020603050405020304" pitchFamily="18" charset="0"/>
              </a:rPr>
              <a:t>permits</a:t>
            </a:r>
            <a:r>
              <a:rPr lang="tr-TR" dirty="0">
                <a:ea typeface="Times New Roman" panose="02020603050405020304" pitchFamily="18" charset="0"/>
              </a:rPr>
              <a:t>) versin. </a:t>
            </a:r>
            <a:endParaRPr lang="tr-TR" dirty="0" smtClean="0">
              <a:ea typeface="Times New Roman" panose="02020603050405020304" pitchFamily="18" charset="0"/>
            </a:endParaRPr>
          </a:p>
          <a:p>
            <a:pPr marL="0" lvl="0" indent="0">
              <a:buNone/>
              <a:tabLst>
                <a:tab pos="457200" algn="l"/>
              </a:tabLst>
            </a:pPr>
            <a:r>
              <a:rPr lang="tr-TR" dirty="0" smtClean="0">
                <a:ea typeface="Times New Roman" panose="02020603050405020304" pitchFamily="18" charset="0"/>
              </a:rPr>
              <a:t>Bu </a:t>
            </a:r>
            <a:r>
              <a:rPr lang="tr-TR" dirty="0">
                <a:ea typeface="Times New Roman" panose="02020603050405020304" pitchFamily="18" charset="0"/>
              </a:rPr>
              <a:t>durumda alışveriş olur mu? </a:t>
            </a:r>
            <a:endParaRPr lang="tr-TR" dirty="0" smtClean="0">
              <a:ea typeface="Times New Roman" panose="02020603050405020304" pitchFamily="18" charset="0"/>
            </a:endParaRPr>
          </a:p>
          <a:p>
            <a:pPr marL="0" lvl="0" indent="0">
              <a:buNone/>
              <a:tabLst>
                <a:tab pos="457200" algn="l"/>
              </a:tabLst>
            </a:pPr>
            <a:r>
              <a:rPr lang="tr-TR" dirty="0" smtClean="0">
                <a:ea typeface="Times New Roman" panose="02020603050405020304" pitchFamily="18" charset="0"/>
              </a:rPr>
              <a:t>Firmalar </a:t>
            </a:r>
            <a:r>
              <a:rPr lang="tr-TR" dirty="0">
                <a:ea typeface="Times New Roman" panose="02020603050405020304" pitchFamily="18" charset="0"/>
              </a:rPr>
              <a:t>ne kadar atık salarlar</a:t>
            </a:r>
            <a:r>
              <a:rPr lang="tr-TR" dirty="0" smtClean="0">
                <a:ea typeface="Times New Roman" panose="02020603050405020304" pitchFamily="18" charset="0"/>
              </a:rPr>
              <a:t>?</a:t>
            </a:r>
          </a:p>
          <a:p>
            <a:pPr marL="0" lvl="0" indent="0">
              <a:buNone/>
              <a:tabLst>
                <a:tab pos="457200" algn="l"/>
              </a:tabLst>
            </a:pPr>
            <a:r>
              <a:rPr lang="tr-TR" dirty="0" smtClean="0">
                <a:ea typeface="Times New Roman" panose="02020603050405020304" pitchFamily="18" charset="0"/>
              </a:rPr>
              <a:t>Bu </a:t>
            </a:r>
            <a:r>
              <a:rPr lang="tr-TR" dirty="0">
                <a:ea typeface="Times New Roman" panose="02020603050405020304" pitchFamily="18" charset="0"/>
              </a:rPr>
              <a:t>alışverişte hangi firma diğerine ne kadar ödeyebilir? </a:t>
            </a:r>
            <a:endParaRPr lang="tr-TR" dirty="0" smtClean="0">
              <a:ea typeface="Times New Roman" panose="02020603050405020304" pitchFamily="18" charset="0"/>
            </a:endParaRPr>
          </a:p>
        </p:txBody>
      </p:sp>
    </p:spTree>
    <p:extLst>
      <p:ext uri="{BB962C8B-B14F-4D97-AF65-F5344CB8AC3E}">
        <p14:creationId xmlns:p14="http://schemas.microsoft.com/office/powerpoint/2010/main" val="1665687146"/>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00042"/>
            <a:ext cx="8229600" cy="5626121"/>
          </a:xfrm>
        </p:spPr>
        <p:txBody>
          <a:bodyPr>
            <a:normAutofit fontScale="92500"/>
          </a:bodyPr>
          <a:lstStyle/>
          <a:p>
            <a:r>
              <a:rPr lang="tr-TR" dirty="0" smtClean="0"/>
              <a:t>Birinci firmanın azaltma miktarını a</a:t>
            </a:r>
            <a:r>
              <a:rPr lang="tr-TR" baseline="-25000" dirty="0" smtClean="0"/>
              <a:t>1</a:t>
            </a:r>
            <a:r>
              <a:rPr lang="tr-TR" dirty="0" smtClean="0"/>
              <a:t> ve ikinci firmanın azaltma miktarını a</a:t>
            </a:r>
            <a:r>
              <a:rPr lang="tr-TR" baseline="-25000" dirty="0" smtClean="0"/>
              <a:t>2</a:t>
            </a:r>
            <a:r>
              <a:rPr lang="tr-TR" dirty="0" smtClean="0"/>
              <a:t> gösterirse etkin azaltma miktarları şu iki denklemi çözmelidir.</a:t>
            </a:r>
          </a:p>
          <a:p>
            <a:pPr algn="ctr">
              <a:buNone/>
            </a:pPr>
            <a:r>
              <a:rPr lang="tr-TR" b="1" dirty="0" smtClean="0">
                <a:ea typeface="Times New Roman" panose="02020603050405020304" pitchFamily="18" charset="0"/>
              </a:rPr>
              <a:t>4a</a:t>
            </a:r>
            <a:r>
              <a:rPr lang="tr-TR" b="1" baseline="-25000" dirty="0" smtClean="0">
                <a:ea typeface="Times New Roman" panose="02020603050405020304" pitchFamily="18" charset="0"/>
              </a:rPr>
              <a:t>1</a:t>
            </a:r>
            <a:r>
              <a:rPr lang="tr-TR" b="1" dirty="0" smtClean="0">
                <a:ea typeface="Times New Roman" panose="02020603050405020304" pitchFamily="18" charset="0"/>
              </a:rPr>
              <a:t> =</a:t>
            </a:r>
            <a:r>
              <a:rPr lang="tr-TR" dirty="0" smtClean="0"/>
              <a:t> </a:t>
            </a:r>
            <a:r>
              <a:rPr lang="tr-TR" b="1" dirty="0" smtClean="0"/>
              <a:t>(a</a:t>
            </a:r>
            <a:r>
              <a:rPr lang="tr-TR" b="1" baseline="-25000" dirty="0" smtClean="0"/>
              <a:t>2</a:t>
            </a:r>
            <a:r>
              <a:rPr lang="tr-TR" b="1" dirty="0" smtClean="0"/>
              <a:t>)</a:t>
            </a:r>
            <a:r>
              <a:rPr lang="tr-TR" b="1" baseline="30000" dirty="0" smtClean="0"/>
              <a:t>2  </a:t>
            </a:r>
            <a:r>
              <a:rPr lang="tr-TR" b="1" dirty="0" smtClean="0"/>
              <a:t>  ve  </a:t>
            </a:r>
            <a:r>
              <a:rPr lang="tr-TR" b="1" dirty="0" smtClean="0">
                <a:ea typeface="Times New Roman" panose="02020603050405020304" pitchFamily="18" charset="0"/>
              </a:rPr>
              <a:t>a</a:t>
            </a:r>
            <a:r>
              <a:rPr lang="tr-TR" b="1" baseline="-25000" dirty="0" smtClean="0">
                <a:ea typeface="Times New Roman" panose="02020603050405020304" pitchFamily="18" charset="0"/>
              </a:rPr>
              <a:t>1</a:t>
            </a:r>
            <a:r>
              <a:rPr lang="tr-TR" b="1" dirty="0" smtClean="0">
                <a:ea typeface="Times New Roman" panose="02020603050405020304" pitchFamily="18" charset="0"/>
              </a:rPr>
              <a:t>+</a:t>
            </a:r>
            <a:r>
              <a:rPr lang="tr-TR" b="1" dirty="0" smtClean="0"/>
              <a:t>a</a:t>
            </a:r>
            <a:r>
              <a:rPr lang="tr-TR" b="1" baseline="-25000" dirty="0" smtClean="0"/>
              <a:t>2</a:t>
            </a:r>
            <a:r>
              <a:rPr lang="tr-TR" b="1" dirty="0" smtClean="0"/>
              <a:t>=24</a:t>
            </a:r>
            <a:endParaRPr lang="tr-TR" dirty="0" smtClean="0"/>
          </a:p>
          <a:p>
            <a:r>
              <a:rPr lang="tr-TR" dirty="0" smtClean="0"/>
              <a:t>Bu iki denklemi çözdüğümüzde </a:t>
            </a:r>
          </a:p>
          <a:p>
            <a:pPr algn="ctr">
              <a:buNone/>
            </a:pPr>
            <a:r>
              <a:rPr lang="tr-TR" b="1" dirty="0" smtClean="0">
                <a:ea typeface="Times New Roman" panose="02020603050405020304" pitchFamily="18" charset="0"/>
              </a:rPr>
              <a:t>a</a:t>
            </a:r>
            <a:r>
              <a:rPr lang="tr-TR" b="1" baseline="-25000" dirty="0" smtClean="0">
                <a:ea typeface="Times New Roman" panose="02020603050405020304" pitchFamily="18" charset="0"/>
              </a:rPr>
              <a:t>1</a:t>
            </a:r>
            <a:r>
              <a:rPr lang="tr-TR" b="1" dirty="0" smtClean="0">
                <a:ea typeface="Times New Roman" panose="02020603050405020304" pitchFamily="18" charset="0"/>
              </a:rPr>
              <a:t> =16 ve </a:t>
            </a:r>
            <a:r>
              <a:rPr lang="tr-TR" dirty="0" smtClean="0"/>
              <a:t> </a:t>
            </a:r>
            <a:r>
              <a:rPr lang="tr-TR" b="1" dirty="0" smtClean="0"/>
              <a:t>a</a:t>
            </a:r>
            <a:r>
              <a:rPr lang="tr-TR" b="1" baseline="-25000" dirty="0" smtClean="0"/>
              <a:t>2</a:t>
            </a:r>
            <a:r>
              <a:rPr lang="tr-TR" b="1" dirty="0" smtClean="0"/>
              <a:t>=8 </a:t>
            </a:r>
            <a:r>
              <a:rPr lang="tr-TR" dirty="0" smtClean="0"/>
              <a:t>bulunur.</a:t>
            </a:r>
          </a:p>
          <a:p>
            <a:r>
              <a:rPr lang="tr-TR" dirty="0" smtClean="0"/>
              <a:t>Yani kirliliği birinci firma 16 ton azaltırken ikinci firma 8 ton azaltmalıdır. </a:t>
            </a:r>
          </a:p>
          <a:p>
            <a:r>
              <a:rPr lang="tr-TR" dirty="0" smtClean="0"/>
              <a:t>Sonuç itibariyle ruhsat alışverişi olur. Her ikisinin de 12’şer birim ruhsatı olduğuna göre ikinci firma birinci firmadan 4 tonluk ruhsat satın alır.</a:t>
            </a:r>
          </a:p>
          <a:p>
            <a:pPr algn="ctr">
              <a:buNone/>
            </a:pPr>
            <a:endParaRPr lang="tr-TR" dirty="0" smtClean="0"/>
          </a:p>
          <a:p>
            <a:pPr algn="ctr">
              <a:buNone/>
            </a:pPr>
            <a:endParaRPr lang="tr-TR" baseline="30000" dirty="0" smtClean="0"/>
          </a:p>
        </p:txBody>
      </p:sp>
    </p:spTree>
    <p:extLst>
      <p:ext uri="{BB962C8B-B14F-4D97-AF65-F5344CB8AC3E}">
        <p14:creationId xmlns:p14="http://schemas.microsoft.com/office/powerpoint/2010/main" val="4229765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28604"/>
            <a:ext cx="8229600" cy="5697559"/>
          </a:xfrm>
        </p:spPr>
        <p:txBody>
          <a:bodyPr/>
          <a:lstStyle/>
          <a:p>
            <a:r>
              <a:rPr lang="tr-TR" dirty="0" smtClean="0"/>
              <a:t>Birinci firma 4 tonluk ruhsat satar ve kirliliği 16 ton azaltır ve 8 ton kirletir.</a:t>
            </a:r>
          </a:p>
          <a:p>
            <a:r>
              <a:rPr lang="tr-TR" dirty="0" smtClean="0"/>
              <a:t>İkinci  firma 4 ton ruhsat satın alır ve kirliliği 8 ton azaltır ve 16 ton kirletir.</a:t>
            </a:r>
          </a:p>
          <a:p>
            <a:r>
              <a:rPr lang="tr-TR" dirty="0" smtClean="0"/>
              <a:t>Birinci firma kirliliği 12 yerine 16 ton azaltınca maliyeti 224 lira artar. Yani birinci firma 4 tonluk ruhsatı satmak için razı olacağı en düşük miktar 224 liradır. </a:t>
            </a:r>
            <a:endParaRPr lang="tr-TR" dirty="0"/>
          </a:p>
        </p:txBody>
      </p:sp>
      <p:graphicFrame>
        <p:nvGraphicFramePr>
          <p:cNvPr id="1027" name="Object 3"/>
          <p:cNvGraphicFramePr>
            <a:graphicFrameLocks noChangeAspect="1"/>
          </p:cNvGraphicFramePr>
          <p:nvPr/>
        </p:nvGraphicFramePr>
        <p:xfrm>
          <a:off x="411163" y="4714875"/>
          <a:ext cx="7894637" cy="1028700"/>
        </p:xfrm>
        <a:graphic>
          <a:graphicData uri="http://schemas.openxmlformats.org/presentationml/2006/ole">
            <mc:AlternateContent xmlns:mc="http://schemas.openxmlformats.org/markup-compatibility/2006">
              <mc:Choice xmlns:v="urn:schemas-microsoft-com:vml" Requires="v">
                <p:oleObj spid="_x0000_s1030" name="Equation" r:id="rId3" imgW="3606480" imgH="469800" progId="Equation.DSMT4">
                  <p:embed/>
                </p:oleObj>
              </mc:Choice>
              <mc:Fallback>
                <p:oleObj name="Equation" r:id="rId3" imgW="360648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163" y="4714875"/>
                        <a:ext cx="7894637"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612962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idx="1"/>
          </p:nvPr>
        </p:nvSpPr>
        <p:spPr>
          <a:xfrm>
            <a:off x="457200" y="642938"/>
            <a:ext cx="8229600" cy="5483225"/>
          </a:xfrm>
        </p:spPr>
        <p:txBody>
          <a:bodyPr>
            <a:normAutofit fontScale="92500" lnSpcReduction="20000"/>
          </a:bodyPr>
          <a:lstStyle/>
          <a:p>
            <a:r>
              <a:rPr lang="tr-TR" dirty="0" smtClean="0"/>
              <a:t>İkinci firma ise kirliliği 12 yerine 8 ton azaltınca maliyeti 405.3 lira azalır.  Yani ikinci firma 4 birim ruhsatı satın almak için ödemek isteyeceği en yüksek miktar 405.3 liradır. </a:t>
            </a:r>
          </a:p>
          <a:p>
            <a:endParaRPr lang="tr-TR" dirty="0" smtClean="0"/>
          </a:p>
          <a:p>
            <a:endParaRPr lang="tr-TR" dirty="0" smtClean="0"/>
          </a:p>
          <a:p>
            <a:pPr>
              <a:buNone/>
            </a:pPr>
            <a:endParaRPr lang="tr-TR" dirty="0" smtClean="0"/>
          </a:p>
          <a:p>
            <a:r>
              <a:rPr lang="tr-TR" dirty="0" smtClean="0"/>
              <a:t>Sonuç olarak 4 tonluk </a:t>
            </a:r>
            <a:r>
              <a:rPr lang="tr-TR" smtClean="0"/>
              <a:t>ruhsat </a:t>
            </a:r>
            <a:r>
              <a:rPr lang="tr-TR" smtClean="0"/>
              <a:t>alışverişi             [224</a:t>
            </a:r>
            <a:r>
              <a:rPr lang="tr-TR" dirty="0" smtClean="0"/>
              <a:t>, 405.3] lira arasında bir fiyattan gerçekleşir. Fiyatın tam olarak ne olacağı firmaların pazarlık gücüne bağlıdır. Birinci firmanın pazarlık gücü yükseldikçe alışveriş fiyatı artarken, ikinci firmanın pazarlık gücü artıkça fiyat azalır.</a:t>
            </a:r>
          </a:p>
          <a:p>
            <a:endParaRPr lang="tr-TR" dirty="0"/>
          </a:p>
        </p:txBody>
      </p:sp>
      <p:graphicFrame>
        <p:nvGraphicFramePr>
          <p:cNvPr id="2050" name="Object 2"/>
          <p:cNvGraphicFramePr>
            <a:graphicFrameLocks noChangeAspect="1"/>
          </p:cNvGraphicFramePr>
          <p:nvPr/>
        </p:nvGraphicFramePr>
        <p:xfrm>
          <a:off x="500034" y="2214554"/>
          <a:ext cx="7980377" cy="1071570"/>
        </p:xfrm>
        <a:graphic>
          <a:graphicData uri="http://schemas.openxmlformats.org/presentationml/2006/ole">
            <mc:AlternateContent xmlns:mc="http://schemas.openxmlformats.org/markup-compatibility/2006">
              <mc:Choice xmlns:v="urn:schemas-microsoft-com:vml" Requires="v">
                <p:oleObj spid="_x0000_s2053" name="Equation" r:id="rId3" imgW="3593880" imgH="482400" progId="Equation.DSMT4">
                  <p:embed/>
                </p:oleObj>
              </mc:Choice>
              <mc:Fallback>
                <p:oleObj name="Equation" r:id="rId3" imgW="3593880" imgH="482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034" y="2214554"/>
                        <a:ext cx="7980377" cy="1071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457200" y="404664"/>
                <a:ext cx="8229600" cy="5721499"/>
              </a:xfrm>
            </p:spPr>
            <p:txBody>
              <a:bodyPr>
                <a:normAutofit fontScale="70000" lnSpcReduction="20000"/>
              </a:bodyPr>
              <a:lstStyle/>
              <a:p>
                <a:r>
                  <a:rPr lang="tr-TR" b="1" dirty="0" smtClean="0"/>
                  <a:t>Örnek 2:</a:t>
                </a:r>
                <a:r>
                  <a:rPr lang="tr-TR" dirty="0" smtClean="0"/>
                  <a:t> Üç </a:t>
                </a:r>
                <a:r>
                  <a:rPr lang="tr-TR" dirty="0"/>
                  <a:t>firma atıklarını çevreye salarak kirliliğe yol açmaktadırlar. Şu anda her bir firma ayda </a:t>
                </a:r>
                <a:r>
                  <a:rPr lang="tr-TR" b="1" dirty="0"/>
                  <a:t>80</a:t>
                </a:r>
                <a:r>
                  <a:rPr lang="tr-TR" dirty="0"/>
                  <a:t>’er ton atık salmakta, yani toplamda ayda </a:t>
                </a:r>
                <a:r>
                  <a:rPr lang="tr-TR" b="1" dirty="0"/>
                  <a:t>240</a:t>
                </a:r>
                <a:r>
                  <a:rPr lang="tr-TR" dirty="0"/>
                  <a:t> tonluk bir kirlilik ortaya çıkmaktadır. </a:t>
                </a:r>
              </a:p>
              <a:p>
                <a:r>
                  <a:rPr lang="tr-TR" dirty="0"/>
                  <a:t>Birinci firma için kirliliği </a:t>
                </a:r>
                <a:r>
                  <a:rPr lang="tr-TR" b="1" dirty="0"/>
                  <a:t>q</a:t>
                </a:r>
                <a:r>
                  <a:rPr lang="tr-TR" b="1" baseline="-25000" dirty="0"/>
                  <a:t>1</a:t>
                </a:r>
                <a:r>
                  <a:rPr lang="tr-TR" dirty="0"/>
                  <a:t> miktarda azaltmanın marjinal maliyetinin, </a:t>
                </a:r>
                <a:r>
                  <a:rPr lang="tr-TR" b="1" i="1" dirty="0"/>
                  <a:t>MC</a:t>
                </a:r>
                <a:r>
                  <a:rPr lang="tr-TR" b="1" i="1" baseline="-25000" dirty="0"/>
                  <a:t>1</a:t>
                </a:r>
                <a:r>
                  <a:rPr lang="tr-TR" b="1" i="1" dirty="0"/>
                  <a:t>(q</a:t>
                </a:r>
                <a:r>
                  <a:rPr lang="tr-TR" b="1" i="1" baseline="-25000" dirty="0"/>
                  <a:t>1</a:t>
                </a:r>
                <a:r>
                  <a:rPr lang="tr-TR" b="1" i="1" dirty="0"/>
                  <a:t>)=2q</a:t>
                </a:r>
                <a:r>
                  <a:rPr lang="tr-TR" b="1" i="1" baseline="-25000" dirty="0"/>
                  <a:t>1</a:t>
                </a:r>
                <a:r>
                  <a:rPr lang="tr-TR" dirty="0"/>
                  <a:t> ;</a:t>
                </a:r>
              </a:p>
              <a:p>
                <a:r>
                  <a:rPr lang="tr-TR" dirty="0"/>
                  <a:t>İkinci firma için kirliliği </a:t>
                </a:r>
                <a:r>
                  <a:rPr lang="tr-TR" b="1" dirty="0"/>
                  <a:t>q</a:t>
                </a:r>
                <a:r>
                  <a:rPr lang="tr-TR" b="1" baseline="-25000" dirty="0"/>
                  <a:t>2</a:t>
                </a:r>
                <a:r>
                  <a:rPr lang="tr-TR" dirty="0"/>
                  <a:t> miktarda azaltmanın marjinal maliyetinin, </a:t>
                </a:r>
                <a:r>
                  <a:rPr lang="tr-TR" b="1" i="1" dirty="0"/>
                  <a:t>MC</a:t>
                </a:r>
                <a:r>
                  <a:rPr lang="tr-TR" b="1" i="1" baseline="-25000" dirty="0"/>
                  <a:t>2</a:t>
                </a:r>
                <a:r>
                  <a:rPr lang="tr-TR" b="1" i="1" dirty="0"/>
                  <a:t>(q</a:t>
                </a:r>
                <a:r>
                  <a:rPr lang="tr-TR" b="1" i="1" baseline="-25000" dirty="0"/>
                  <a:t>2</a:t>
                </a:r>
                <a:r>
                  <a:rPr lang="tr-TR" b="1" i="1" dirty="0"/>
                  <a:t>)=4q</a:t>
                </a:r>
                <a:r>
                  <a:rPr lang="tr-TR" b="1" i="1" baseline="-25000" dirty="0"/>
                  <a:t>2</a:t>
                </a:r>
                <a:r>
                  <a:rPr lang="tr-TR" dirty="0"/>
                  <a:t> ;</a:t>
                </a:r>
              </a:p>
              <a:p>
                <a:r>
                  <a:rPr lang="tr-TR" dirty="0"/>
                  <a:t>Üçüncü firma için kirliliği </a:t>
                </a:r>
                <a:r>
                  <a:rPr lang="tr-TR" b="1" dirty="0"/>
                  <a:t>q</a:t>
                </a:r>
                <a:r>
                  <a:rPr lang="tr-TR" b="1" baseline="-25000" dirty="0"/>
                  <a:t>3</a:t>
                </a:r>
                <a:r>
                  <a:rPr lang="tr-TR" dirty="0"/>
                  <a:t>miktarda azaltmanın marjinal maliyetinin, </a:t>
                </a:r>
                <a14:m>
                  <m:oMath xmlns:m="http://schemas.openxmlformats.org/officeDocument/2006/math">
                    <m:sSub>
                      <m:sSubPr>
                        <m:ctrlPr>
                          <a:rPr lang="tr-TR" b="1" i="1">
                            <a:latin typeface="Cambria Math" panose="02040503050406030204" pitchFamily="18" charset="0"/>
                          </a:rPr>
                        </m:ctrlPr>
                      </m:sSubPr>
                      <m:e>
                        <m:r>
                          <a:rPr lang="tr-TR" b="1" i="1">
                            <a:latin typeface="Cambria Math" panose="02040503050406030204" pitchFamily="18" charset="0"/>
                          </a:rPr>
                          <m:t>𝑴𝑪</m:t>
                        </m:r>
                      </m:e>
                      <m:sub>
                        <m:r>
                          <a:rPr lang="tr-TR" b="1" i="1">
                            <a:latin typeface="Cambria Math" panose="02040503050406030204" pitchFamily="18" charset="0"/>
                          </a:rPr>
                          <m:t>𝟑</m:t>
                        </m:r>
                      </m:sub>
                    </m:sSub>
                    <m:d>
                      <m:dPr>
                        <m:ctrlPr>
                          <a:rPr lang="tr-TR" b="1" i="1">
                            <a:latin typeface="Cambria Math" panose="02040503050406030204" pitchFamily="18" charset="0"/>
                          </a:rPr>
                        </m:ctrlPr>
                      </m:dPr>
                      <m:e>
                        <m:sSub>
                          <m:sSubPr>
                            <m:ctrlPr>
                              <a:rPr lang="tr-TR" b="1" i="1">
                                <a:latin typeface="Cambria Math" panose="02040503050406030204" pitchFamily="18" charset="0"/>
                              </a:rPr>
                            </m:ctrlPr>
                          </m:sSubPr>
                          <m:e>
                            <m:r>
                              <a:rPr lang="tr-TR" b="1" i="1">
                                <a:latin typeface="Cambria Math" panose="02040503050406030204" pitchFamily="18" charset="0"/>
                              </a:rPr>
                              <m:t>𝒒</m:t>
                            </m:r>
                          </m:e>
                          <m:sub>
                            <m:r>
                              <a:rPr lang="tr-TR" b="1" i="1">
                                <a:latin typeface="Cambria Math" panose="02040503050406030204" pitchFamily="18" charset="0"/>
                              </a:rPr>
                              <m:t>𝟑</m:t>
                            </m:r>
                          </m:sub>
                        </m:sSub>
                      </m:e>
                    </m:d>
                    <m:r>
                      <a:rPr lang="tr-TR" b="1" i="1">
                        <a:latin typeface="Cambria Math" panose="02040503050406030204" pitchFamily="18" charset="0"/>
                      </a:rPr>
                      <m:t>=</m:t>
                    </m:r>
                    <m:sSup>
                      <m:sSupPr>
                        <m:ctrlPr>
                          <a:rPr lang="tr-TR" b="1" i="1">
                            <a:latin typeface="Cambria Math" panose="02040503050406030204" pitchFamily="18" charset="0"/>
                          </a:rPr>
                        </m:ctrlPr>
                      </m:sSupPr>
                      <m:e>
                        <m:d>
                          <m:dPr>
                            <m:ctrlPr>
                              <a:rPr lang="tr-TR" b="1" i="1">
                                <a:latin typeface="Cambria Math" panose="02040503050406030204" pitchFamily="18" charset="0"/>
                              </a:rPr>
                            </m:ctrlPr>
                          </m:dPr>
                          <m:e>
                            <m:sSub>
                              <m:sSubPr>
                                <m:ctrlPr>
                                  <a:rPr lang="tr-TR" b="1" i="1">
                                    <a:latin typeface="Cambria Math" panose="02040503050406030204" pitchFamily="18" charset="0"/>
                                  </a:rPr>
                                </m:ctrlPr>
                              </m:sSubPr>
                              <m:e>
                                <m:r>
                                  <a:rPr lang="tr-TR" b="1" i="1">
                                    <a:latin typeface="Cambria Math" panose="02040503050406030204" pitchFamily="18" charset="0"/>
                                  </a:rPr>
                                  <m:t>𝒒</m:t>
                                </m:r>
                              </m:e>
                              <m:sub>
                                <m:r>
                                  <a:rPr lang="tr-TR" b="1" i="1">
                                    <a:latin typeface="Cambria Math" panose="02040503050406030204" pitchFamily="18" charset="0"/>
                                  </a:rPr>
                                  <m:t>𝟑</m:t>
                                </m:r>
                              </m:sub>
                            </m:sSub>
                          </m:e>
                        </m:d>
                      </m:e>
                      <m:sup>
                        <m:r>
                          <a:rPr lang="tr-TR" b="1" i="1">
                            <a:latin typeface="Cambria Math" panose="02040503050406030204" pitchFamily="18" charset="0"/>
                          </a:rPr>
                          <m:t>𝟐</m:t>
                        </m:r>
                      </m:sup>
                    </m:sSup>
                  </m:oMath>
                </a14:m>
                <a:r>
                  <a:rPr lang="tr-TR" dirty="0"/>
                  <a:t>;</a:t>
                </a:r>
              </a:p>
              <a:p>
                <a:r>
                  <a:rPr lang="tr-TR" dirty="0"/>
                  <a:t>olduğu bilinmektedir. </a:t>
                </a:r>
              </a:p>
              <a:p>
                <a:pPr marL="0" lvl="0" indent="0">
                  <a:buNone/>
                </a:pPr>
                <a:r>
                  <a:rPr lang="tr-TR" dirty="0" smtClean="0"/>
                  <a:t>Varsayalım </a:t>
                </a:r>
                <a:r>
                  <a:rPr lang="tr-TR" dirty="0"/>
                  <a:t>ki hükümet kirliği ayda </a:t>
                </a:r>
                <a:r>
                  <a:rPr lang="tr-TR" b="1" dirty="0"/>
                  <a:t>120</a:t>
                </a:r>
                <a:r>
                  <a:rPr lang="tr-TR" dirty="0"/>
                  <a:t> tona düşürmek için her üç firmaya da ayda </a:t>
                </a:r>
                <a:r>
                  <a:rPr lang="tr-TR" b="1" dirty="0"/>
                  <a:t>40</a:t>
                </a:r>
                <a:r>
                  <a:rPr lang="tr-TR" dirty="0"/>
                  <a:t>’ar ton atık salma izni (alışverişi yapılabilen ruhsat- </a:t>
                </a:r>
                <a:r>
                  <a:rPr lang="tr-TR" i="1" dirty="0" err="1"/>
                  <a:t>tradablepermits</a:t>
                </a:r>
                <a:r>
                  <a:rPr lang="tr-TR" dirty="0"/>
                  <a:t>) versin. </a:t>
                </a:r>
              </a:p>
              <a:p>
                <a:r>
                  <a:rPr lang="tr-TR" dirty="0"/>
                  <a:t>Bu durumda alışveriş olur mu? Olursa firmalar ne kadar ruhsat alır ve satarlar?</a:t>
                </a:r>
              </a:p>
              <a:p>
                <a:r>
                  <a:rPr lang="tr-TR" dirty="0"/>
                  <a:t>Alışveriş sonrası firmalar ne kadar atık salarlar? </a:t>
                </a:r>
              </a:p>
              <a:p>
                <a:r>
                  <a:rPr lang="tr-TR" dirty="0"/>
                  <a:t>Bu alışverişte hangi firma diğerine ne kadar ödeyebilir? </a:t>
                </a:r>
              </a:p>
              <a:p>
                <a:pPr marL="0" indent="0">
                  <a:buNone/>
                </a:pPr>
                <a:endParaRPr lang="tr-TR" dirty="0"/>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457200" y="404664"/>
                <a:ext cx="8229600" cy="5721499"/>
              </a:xfrm>
              <a:blipFill>
                <a:blip r:embed="rId2"/>
                <a:stretch>
                  <a:fillRect l="-963" t="-1704" r="-1556"/>
                </a:stretch>
              </a:blipFill>
            </p:spPr>
            <p:txBody>
              <a:bodyPr/>
              <a:lstStyle/>
              <a:p>
                <a:r>
                  <a:rPr lang="tr-TR">
                    <a:noFill/>
                  </a:rPr>
                  <a:t> </a:t>
                </a:r>
              </a:p>
            </p:txBody>
          </p:sp>
        </mc:Fallback>
      </mc:AlternateContent>
    </p:spTree>
    <p:extLst>
      <p:ext uri="{BB962C8B-B14F-4D97-AF65-F5344CB8AC3E}">
        <p14:creationId xmlns:p14="http://schemas.microsoft.com/office/powerpoint/2010/main" val="996764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71480"/>
            <a:ext cx="8229600" cy="5554683"/>
          </a:xfrm>
        </p:spPr>
        <p:txBody>
          <a:bodyPr>
            <a:normAutofit fontScale="62500" lnSpcReduction="20000"/>
          </a:bodyPr>
          <a:lstStyle/>
          <a:p>
            <a:r>
              <a:rPr lang="tr-TR" dirty="0" smtClean="0"/>
              <a:t>1. firmanın azaltma miktarını a</a:t>
            </a:r>
            <a:r>
              <a:rPr lang="tr-TR" baseline="-25000" dirty="0" smtClean="0"/>
              <a:t>1</a:t>
            </a:r>
            <a:r>
              <a:rPr lang="tr-TR" dirty="0" smtClean="0"/>
              <a:t>, 2. firmanın azaltma miktarını a</a:t>
            </a:r>
            <a:r>
              <a:rPr lang="tr-TR" baseline="-25000" dirty="0" smtClean="0"/>
              <a:t>2</a:t>
            </a:r>
            <a:r>
              <a:rPr lang="tr-TR" dirty="0" smtClean="0"/>
              <a:t> ve 3. firmanın azaltma miktarını a</a:t>
            </a:r>
            <a:r>
              <a:rPr lang="tr-TR" baseline="-25000" dirty="0" smtClean="0"/>
              <a:t>3 </a:t>
            </a:r>
            <a:r>
              <a:rPr lang="tr-TR" dirty="0" smtClean="0"/>
              <a:t>gösterirse etkin azaltma miktarları şu denklemler çözmelidir.</a:t>
            </a:r>
          </a:p>
          <a:p>
            <a:pPr algn="ctr">
              <a:buNone/>
            </a:pPr>
            <a:r>
              <a:rPr lang="tr-TR" b="1" dirty="0" smtClean="0">
                <a:ea typeface="Times New Roman" panose="02020603050405020304" pitchFamily="18" charset="0"/>
              </a:rPr>
              <a:t>2a</a:t>
            </a:r>
            <a:r>
              <a:rPr lang="tr-TR" b="1" baseline="-25000" dirty="0" smtClean="0">
                <a:ea typeface="Times New Roman" panose="02020603050405020304" pitchFamily="18" charset="0"/>
              </a:rPr>
              <a:t>1</a:t>
            </a:r>
            <a:r>
              <a:rPr lang="tr-TR" b="1" dirty="0" smtClean="0">
                <a:ea typeface="Times New Roman" panose="02020603050405020304" pitchFamily="18" charset="0"/>
              </a:rPr>
              <a:t> =</a:t>
            </a:r>
            <a:r>
              <a:rPr lang="tr-TR" dirty="0" smtClean="0"/>
              <a:t> </a:t>
            </a:r>
            <a:r>
              <a:rPr lang="tr-TR" b="1" dirty="0" smtClean="0"/>
              <a:t>4a</a:t>
            </a:r>
            <a:r>
              <a:rPr lang="tr-TR" b="1" baseline="-25000" dirty="0" smtClean="0"/>
              <a:t>2 </a:t>
            </a:r>
            <a:r>
              <a:rPr lang="tr-TR" b="1" dirty="0" smtClean="0"/>
              <a:t>=(a</a:t>
            </a:r>
            <a:r>
              <a:rPr lang="tr-TR" b="1" baseline="-25000" dirty="0" smtClean="0"/>
              <a:t>3</a:t>
            </a:r>
            <a:r>
              <a:rPr lang="tr-TR" b="1" dirty="0" smtClean="0"/>
              <a:t>)</a:t>
            </a:r>
            <a:r>
              <a:rPr lang="tr-TR" b="1" baseline="30000" dirty="0" smtClean="0"/>
              <a:t>2  </a:t>
            </a:r>
            <a:r>
              <a:rPr lang="tr-TR" b="1" dirty="0" smtClean="0"/>
              <a:t>  ve  </a:t>
            </a:r>
            <a:r>
              <a:rPr lang="tr-TR" b="1" dirty="0" smtClean="0">
                <a:ea typeface="Times New Roman" panose="02020603050405020304" pitchFamily="18" charset="0"/>
              </a:rPr>
              <a:t>a</a:t>
            </a:r>
            <a:r>
              <a:rPr lang="tr-TR" b="1" baseline="-25000" dirty="0" smtClean="0">
                <a:ea typeface="Times New Roman" panose="02020603050405020304" pitchFamily="18" charset="0"/>
              </a:rPr>
              <a:t>1</a:t>
            </a:r>
            <a:r>
              <a:rPr lang="tr-TR" b="1" dirty="0" smtClean="0">
                <a:ea typeface="Times New Roman" panose="02020603050405020304" pitchFamily="18" charset="0"/>
              </a:rPr>
              <a:t> +</a:t>
            </a:r>
            <a:r>
              <a:rPr lang="tr-TR" b="1" dirty="0" smtClean="0"/>
              <a:t>a</a:t>
            </a:r>
            <a:r>
              <a:rPr lang="tr-TR" b="1" baseline="-25000" dirty="0" smtClean="0"/>
              <a:t>2</a:t>
            </a:r>
            <a:r>
              <a:rPr lang="tr-TR" b="1" dirty="0" smtClean="0"/>
              <a:t>+a</a:t>
            </a:r>
            <a:r>
              <a:rPr lang="tr-TR" b="1" baseline="-25000" dirty="0" smtClean="0"/>
              <a:t>3</a:t>
            </a:r>
            <a:r>
              <a:rPr lang="tr-TR" b="1" dirty="0" smtClean="0"/>
              <a:t>=120</a:t>
            </a:r>
            <a:endParaRPr lang="tr-TR" dirty="0" smtClean="0"/>
          </a:p>
          <a:p>
            <a:r>
              <a:rPr lang="tr-TR" dirty="0" smtClean="0"/>
              <a:t>Bu denklemleri çözdüğümüzde </a:t>
            </a:r>
          </a:p>
          <a:p>
            <a:pPr algn="ctr">
              <a:buNone/>
            </a:pPr>
            <a:r>
              <a:rPr lang="tr-TR" b="1" dirty="0" smtClean="0">
                <a:ea typeface="Times New Roman" panose="02020603050405020304" pitchFamily="18" charset="0"/>
              </a:rPr>
              <a:t>a</a:t>
            </a:r>
            <a:r>
              <a:rPr lang="tr-TR" b="1" baseline="-25000" dirty="0" smtClean="0">
                <a:ea typeface="Times New Roman" panose="02020603050405020304" pitchFamily="18" charset="0"/>
              </a:rPr>
              <a:t>1</a:t>
            </a:r>
            <a:r>
              <a:rPr lang="tr-TR" b="1" dirty="0" smtClean="0">
                <a:ea typeface="Times New Roman" panose="02020603050405020304" pitchFamily="18" charset="0"/>
              </a:rPr>
              <a:t> =72 , </a:t>
            </a:r>
            <a:r>
              <a:rPr lang="tr-TR" dirty="0" smtClean="0"/>
              <a:t> </a:t>
            </a:r>
            <a:r>
              <a:rPr lang="tr-TR" b="1" dirty="0" smtClean="0"/>
              <a:t>a</a:t>
            </a:r>
            <a:r>
              <a:rPr lang="tr-TR" b="1" baseline="-25000" dirty="0" smtClean="0"/>
              <a:t>2</a:t>
            </a:r>
            <a:r>
              <a:rPr lang="tr-TR" b="1" dirty="0" smtClean="0"/>
              <a:t>=36 ve a</a:t>
            </a:r>
            <a:r>
              <a:rPr lang="tr-TR" b="1" baseline="-25000" dirty="0" smtClean="0"/>
              <a:t>2</a:t>
            </a:r>
            <a:r>
              <a:rPr lang="tr-TR" b="1" dirty="0" smtClean="0"/>
              <a:t>=12  </a:t>
            </a:r>
            <a:r>
              <a:rPr lang="tr-TR" dirty="0" smtClean="0"/>
              <a:t>bulunur.</a:t>
            </a:r>
          </a:p>
          <a:p>
            <a:r>
              <a:rPr lang="tr-TR" dirty="0" smtClean="0"/>
              <a:t>Yani kirliliği birinci firma 72, ikinci firma 36 ve üçüncü firma 12 ton azaltmalıdır. </a:t>
            </a:r>
          </a:p>
          <a:p>
            <a:r>
              <a:rPr lang="tr-TR" dirty="0" smtClean="0"/>
              <a:t>1. firma 80 ton atık salarken 72 ton azaltacağına göre 8 ton kirletmelidir. 40 tonluk ruhsatı olduğuna göre 32 tonluk ruhsatını satmalıdır.</a:t>
            </a:r>
          </a:p>
          <a:p>
            <a:r>
              <a:rPr lang="tr-TR" dirty="0" smtClean="0"/>
              <a:t>2. firma 80 ton atık salarken 36 birim azaltacağına göre 44 birim kirletmelidir. 40 tonluk ruhsatı olduğuna göre 4 tonluk ruhsat satın almalıdır.</a:t>
            </a:r>
          </a:p>
          <a:p>
            <a:r>
              <a:rPr lang="tr-TR" dirty="0" smtClean="0"/>
              <a:t>3. firma 80 ton atık salarken 12 birim azaltacağına göre 68 birim kirletmelidir. 40 tonluk ruhsatı olduğuna göre 28 tonluk ruhsat satın almalıdır.</a:t>
            </a:r>
          </a:p>
          <a:p>
            <a:r>
              <a:rPr lang="tr-TR" dirty="0" smtClean="0"/>
              <a:t>Sonuç itibariyle 1 . firma 2. firmaya 4 tonluk, üçüncü firmaya ise 28 tonluk ruhsat satar.</a:t>
            </a:r>
          </a:p>
        </p:txBody>
      </p:sp>
    </p:spTree>
    <p:extLst>
      <p:ext uri="{BB962C8B-B14F-4D97-AF65-F5344CB8AC3E}">
        <p14:creationId xmlns:p14="http://schemas.microsoft.com/office/powerpoint/2010/main" val="1437842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28604"/>
            <a:ext cx="8229600" cy="5697559"/>
          </a:xfrm>
        </p:spPr>
        <p:txBody>
          <a:bodyPr>
            <a:normAutofit/>
          </a:bodyPr>
          <a:lstStyle/>
          <a:p>
            <a:r>
              <a:rPr lang="tr-TR" sz="2500" dirty="0" smtClean="0"/>
              <a:t>Birinci firma kirliliği 40 yerine 72 ton azaltınca maliyeti 3584 lira artar. Yani birinci firma 32 birim ruhsatı satmak için razı olacağı en düşük miktar 3584 liradır. </a:t>
            </a:r>
          </a:p>
          <a:p>
            <a:endParaRPr lang="tr-TR" sz="2500" dirty="0" smtClean="0"/>
          </a:p>
          <a:p>
            <a:endParaRPr lang="tr-TR" sz="2500" dirty="0" smtClean="0"/>
          </a:p>
          <a:p>
            <a:endParaRPr lang="tr-TR" sz="2500" dirty="0" smtClean="0"/>
          </a:p>
          <a:p>
            <a:r>
              <a:rPr lang="tr-TR" sz="2500" dirty="0" smtClean="0"/>
              <a:t>İkinci firma ise kirliliği 40 yerine 36 azaltınca maliyeti 608 lira azalır.  Yani ikinci firma 4 birim ruhsatı satın almak için ödemek isteyeceği en yüksek miktar 608 liradır. </a:t>
            </a:r>
          </a:p>
          <a:p>
            <a:endParaRPr lang="tr-TR" sz="2500" dirty="0" smtClean="0"/>
          </a:p>
          <a:p>
            <a:endParaRPr lang="tr-TR" sz="2500" dirty="0" smtClean="0"/>
          </a:p>
          <a:p>
            <a:endParaRPr lang="tr-TR" sz="2500" dirty="0" smtClean="0"/>
          </a:p>
          <a:p>
            <a:endParaRPr lang="tr-TR" sz="2500" dirty="0" smtClean="0"/>
          </a:p>
          <a:p>
            <a:endParaRPr lang="tr-TR" sz="2500" dirty="0" smtClean="0"/>
          </a:p>
          <a:p>
            <a:endParaRPr lang="tr-TR" sz="2500" dirty="0" smtClean="0"/>
          </a:p>
          <a:p>
            <a:endParaRPr lang="tr-TR" sz="2500" dirty="0" smtClean="0"/>
          </a:p>
          <a:p>
            <a:endParaRPr lang="tr-TR" sz="2500" dirty="0"/>
          </a:p>
        </p:txBody>
      </p:sp>
      <p:graphicFrame>
        <p:nvGraphicFramePr>
          <p:cNvPr id="3075" name="Object 3"/>
          <p:cNvGraphicFramePr>
            <a:graphicFrameLocks noChangeAspect="1"/>
          </p:cNvGraphicFramePr>
          <p:nvPr/>
        </p:nvGraphicFramePr>
        <p:xfrm>
          <a:off x="785786" y="1857364"/>
          <a:ext cx="7500990" cy="1010772"/>
        </p:xfrm>
        <a:graphic>
          <a:graphicData uri="http://schemas.openxmlformats.org/presentationml/2006/ole">
            <mc:AlternateContent xmlns:mc="http://schemas.openxmlformats.org/markup-compatibility/2006">
              <mc:Choice xmlns:v="urn:schemas-microsoft-com:vml" Requires="v">
                <p:oleObj spid="_x0000_s3087" name="Equation" r:id="rId3" imgW="3581280" imgH="482400" progId="Equation.DSMT4">
                  <p:embed/>
                </p:oleObj>
              </mc:Choice>
              <mc:Fallback>
                <p:oleObj name="Equation" r:id="rId3" imgW="3581280" imgH="482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5786" y="1857364"/>
                        <a:ext cx="7500990" cy="1010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393700" y="4714875"/>
          <a:ext cx="8215313" cy="1017588"/>
        </p:xfrm>
        <a:graphic>
          <a:graphicData uri="http://schemas.openxmlformats.org/presentationml/2006/ole">
            <mc:AlternateContent xmlns:mc="http://schemas.openxmlformats.org/markup-compatibility/2006">
              <mc:Choice xmlns:v="urn:schemas-microsoft-com:vml" Requires="v">
                <p:oleObj spid="_x0000_s3088" name="Equation" r:id="rId5" imgW="3898800" imgH="482400" progId="Equation.DSMT4">
                  <p:embed/>
                </p:oleObj>
              </mc:Choice>
              <mc:Fallback>
                <p:oleObj name="Equation" r:id="rId5" imgW="3898800" imgH="4824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700" y="4714875"/>
                        <a:ext cx="8215313" cy="1017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0112449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257</TotalTime>
  <Words>764</Words>
  <Application>Microsoft Office PowerPoint</Application>
  <PresentationFormat>Ekran Gösterisi (4:3)</PresentationFormat>
  <Paragraphs>61</Paragraphs>
  <Slides>10</Slides>
  <Notes>0</Notes>
  <HiddenSlides>0</HiddenSlides>
  <MMClips>0</MMClips>
  <ScaleCrop>false</ScaleCrop>
  <HeadingPairs>
    <vt:vector size="8" baseType="variant">
      <vt:variant>
        <vt:lpstr>Kullanılan Yazı Tipleri</vt:lpstr>
      </vt:variant>
      <vt:variant>
        <vt:i4>4</vt:i4>
      </vt:variant>
      <vt:variant>
        <vt:lpstr>Tema</vt:lpstr>
      </vt:variant>
      <vt:variant>
        <vt:i4>1</vt:i4>
      </vt:variant>
      <vt:variant>
        <vt:lpstr>Eklenmiş OLE Hizmet Programları</vt:lpstr>
      </vt:variant>
      <vt:variant>
        <vt:i4>1</vt:i4>
      </vt:variant>
      <vt:variant>
        <vt:lpstr>Slayt Başlıkları</vt:lpstr>
      </vt:variant>
      <vt:variant>
        <vt:i4>10</vt:i4>
      </vt:variant>
    </vt:vector>
  </HeadingPairs>
  <TitlesOfParts>
    <vt:vector size="16" baseType="lpstr">
      <vt:lpstr>Arial</vt:lpstr>
      <vt:lpstr>Calibri</vt:lpstr>
      <vt:lpstr>Cambria Math</vt:lpstr>
      <vt:lpstr>Times New Roman</vt:lpstr>
      <vt:lpstr>Ofis Teması</vt:lpstr>
      <vt:lpstr>Equation</vt:lpstr>
      <vt:lpstr>DERS 11</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DERS 10</dc:title>
  <dc:creator>Kadir</dc:creator>
  <cp:lastModifiedBy>kadir dogan</cp:lastModifiedBy>
  <cp:revision>25</cp:revision>
  <dcterms:created xsi:type="dcterms:W3CDTF">2018-12-11T09:22:25Z</dcterms:created>
  <dcterms:modified xsi:type="dcterms:W3CDTF">2018-12-18T11:06:12Z</dcterms:modified>
</cp:coreProperties>
</file>