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notesMasterIdLst>
    <p:notesMasterId r:id="rId27"/>
  </p:notesMasterIdLst>
  <p:sldIdLst>
    <p:sldId id="256" r:id="rId2"/>
    <p:sldId id="299" r:id="rId3"/>
    <p:sldId id="341" r:id="rId4"/>
    <p:sldId id="261" r:id="rId5"/>
    <p:sldId id="258" r:id="rId6"/>
    <p:sldId id="259" r:id="rId7"/>
    <p:sldId id="260" r:id="rId8"/>
    <p:sldId id="278" r:id="rId9"/>
    <p:sldId id="281" r:id="rId10"/>
    <p:sldId id="282" r:id="rId11"/>
    <p:sldId id="283" r:id="rId12"/>
    <p:sldId id="296" r:id="rId13"/>
    <p:sldId id="289" r:id="rId14"/>
    <p:sldId id="290" r:id="rId15"/>
    <p:sldId id="292" r:id="rId16"/>
    <p:sldId id="297" r:id="rId17"/>
    <p:sldId id="304" r:id="rId18"/>
    <p:sldId id="306" r:id="rId19"/>
    <p:sldId id="308" r:id="rId20"/>
    <p:sldId id="309" r:id="rId21"/>
    <p:sldId id="311" r:id="rId22"/>
    <p:sldId id="318" r:id="rId23"/>
    <p:sldId id="319" r:id="rId24"/>
    <p:sldId id="326" r:id="rId25"/>
    <p:sldId id="328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100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 snapToObjects="1" showGuides="1">
      <p:cViewPr varScale="1">
        <p:scale>
          <a:sx n="82" d="100"/>
          <a:sy n="82" d="100"/>
        </p:scale>
        <p:origin x="-205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A1C183-7A3B-49BB-9929-A68B41A99D64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AF477-67CB-4060-8F5B-287B4994F23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9773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7699" name="2 Not Yer Tutucusu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34033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E7183-751E-9D4E-9A8B-6F6D307D2D92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2C5BE-AA95-224A-AF15-37917F9AF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E7183-751E-9D4E-9A8B-6F6D307D2D92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2C5BE-AA95-224A-AF15-37917F9AF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E7183-751E-9D4E-9A8B-6F6D307D2D92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2C5BE-AA95-224A-AF15-37917F9AF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E7183-751E-9D4E-9A8B-6F6D307D2D92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2C5BE-AA95-224A-AF15-37917F9AF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E7183-751E-9D4E-9A8B-6F6D307D2D92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2C5BE-AA95-224A-AF15-37917F9AF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E7183-751E-9D4E-9A8B-6F6D307D2D92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2C5BE-AA95-224A-AF15-37917F9AF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E7183-751E-9D4E-9A8B-6F6D307D2D92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2C5BE-AA95-224A-AF15-37917F9AF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E7183-751E-9D4E-9A8B-6F6D307D2D92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2C5BE-AA95-224A-AF15-37917F9AF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E7183-751E-9D4E-9A8B-6F6D307D2D92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2C5BE-AA95-224A-AF15-37917F9AF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E7183-751E-9D4E-9A8B-6F6D307D2D92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2C5BE-AA95-224A-AF15-37917F9AF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E7183-751E-9D4E-9A8B-6F6D307D2D92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392C5BE-AA95-224A-AF15-37917F9AFA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CE7183-751E-9D4E-9A8B-6F6D307D2D92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392C5BE-AA95-224A-AF15-37917F9AFAB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855975"/>
            <a:ext cx="7851648" cy="18288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protezlerde</a:t>
            </a:r>
            <a:r>
              <a:rPr lang="en-US" dirty="0"/>
              <a:t> </a:t>
            </a:r>
            <a:r>
              <a:rPr lang="tr-TR" dirty="0" err="1"/>
              <a:t>anamnez</a:t>
            </a:r>
            <a:r>
              <a:rPr lang="tr-TR" dirty="0"/>
              <a:t>, ağız muayenesi, tanı modelleri ve tedavi </a:t>
            </a:r>
            <a:br>
              <a:rPr lang="tr-TR" dirty="0"/>
            </a:br>
            <a:r>
              <a:rPr lang="tr-TR" dirty="0"/>
              <a:t>  planlaması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17029" y="4992254"/>
            <a:ext cx="3111335" cy="812800"/>
          </a:xfrm>
        </p:spPr>
        <p:txBody>
          <a:bodyPr>
            <a:normAutofit/>
          </a:bodyPr>
          <a:lstStyle/>
          <a:p>
            <a:pPr algn="l"/>
            <a:endParaRPr lang="tr-TR" sz="2000" dirty="0"/>
          </a:p>
          <a:p>
            <a:pPr algn="l"/>
            <a:r>
              <a:rPr lang="en-US" sz="2000" dirty="0"/>
              <a:t>Prof. Dr. Semih </a:t>
            </a:r>
            <a:r>
              <a:rPr lang="en-US" sz="2000" dirty="0" err="1"/>
              <a:t>Berksun</a:t>
            </a:r>
            <a:endParaRPr lang="en-US" sz="2000" dirty="0"/>
          </a:p>
        </p:txBody>
      </p:sp>
      <p:pic>
        <p:nvPicPr>
          <p:cNvPr id="4" name="3 Resim" descr="ağız res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175" y="4311728"/>
            <a:ext cx="2771336" cy="155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90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041" y="1804855"/>
            <a:ext cx="8389917" cy="4389120"/>
          </a:xfrm>
        </p:spPr>
        <p:txBody>
          <a:bodyPr>
            <a:normAutofit/>
          </a:bodyPr>
          <a:lstStyle/>
          <a:p>
            <a:r>
              <a:rPr lang="en-US" dirty="0" err="1"/>
              <a:t>Çoğu</a:t>
            </a:r>
            <a:r>
              <a:rPr lang="en-US" dirty="0"/>
              <a:t> hasta, </a:t>
            </a:r>
            <a:r>
              <a:rPr lang="en-US" dirty="0" err="1"/>
              <a:t>stres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okluzyonlarındaki</a:t>
            </a:r>
            <a:r>
              <a:rPr lang="en-US" dirty="0"/>
              <a:t> </a:t>
            </a:r>
            <a:r>
              <a:rPr lang="en-US" dirty="0" err="1"/>
              <a:t>düzensizlikler</a:t>
            </a:r>
            <a:r>
              <a:rPr lang="en-US" dirty="0"/>
              <a:t> </a:t>
            </a:r>
            <a:r>
              <a:rPr lang="en-US" dirty="0" err="1"/>
              <a:t>nedeni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parafonksiyonel</a:t>
            </a:r>
            <a:r>
              <a:rPr lang="en-US" dirty="0"/>
              <a:t> </a:t>
            </a:r>
            <a:r>
              <a:rPr lang="en-US" dirty="0" err="1"/>
              <a:t>çene</a:t>
            </a:r>
            <a:r>
              <a:rPr lang="en-US" dirty="0"/>
              <a:t> </a:t>
            </a:r>
            <a:r>
              <a:rPr lang="en-US" dirty="0" err="1"/>
              <a:t>hareketi</a:t>
            </a:r>
            <a:r>
              <a:rPr lang="en-US" dirty="0"/>
              <a:t> </a:t>
            </a:r>
            <a:r>
              <a:rPr lang="en-US" dirty="0" err="1"/>
              <a:t>yapar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buna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kas</a:t>
            </a:r>
            <a:r>
              <a:rPr lang="en-US" dirty="0"/>
              <a:t> </a:t>
            </a:r>
            <a:r>
              <a:rPr lang="en-US" dirty="0" err="1"/>
              <a:t>ağrısından</a:t>
            </a:r>
            <a:r>
              <a:rPr lang="en-US" dirty="0"/>
              <a:t> </a:t>
            </a:r>
            <a:r>
              <a:rPr lang="en-US" dirty="0" err="1"/>
              <a:t>şikayet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/>
              <a:t>Dişlerin</a:t>
            </a:r>
            <a:r>
              <a:rPr lang="en-US" dirty="0"/>
              <a:t> </a:t>
            </a:r>
            <a:r>
              <a:rPr lang="en-US" dirty="0" err="1"/>
              <a:t>sıkılması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günlük</a:t>
            </a:r>
            <a:r>
              <a:rPr lang="en-US" dirty="0"/>
              <a:t> </a:t>
            </a:r>
            <a:r>
              <a:rPr lang="en-US" dirty="0" err="1"/>
              <a:t>hayat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/>
              <a:t>gıcırdatılması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alışkanlıklar</a:t>
            </a:r>
            <a:r>
              <a:rPr lang="en-US" dirty="0"/>
              <a:t> </a:t>
            </a:r>
            <a:r>
              <a:rPr lang="en-US" dirty="0" err="1"/>
              <a:t>yorgunluk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kas</a:t>
            </a:r>
            <a:r>
              <a:rPr lang="en-US" dirty="0"/>
              <a:t> </a:t>
            </a:r>
            <a:r>
              <a:rPr lang="en-US" dirty="0" err="1"/>
              <a:t>spazmı</a:t>
            </a:r>
            <a:r>
              <a:rPr lang="en-US" dirty="0"/>
              <a:t> </a:t>
            </a:r>
            <a:r>
              <a:rPr lang="en-US" dirty="0" err="1"/>
              <a:t>iIe</a:t>
            </a:r>
            <a:r>
              <a:rPr lang="en-US" dirty="0"/>
              <a:t> </a:t>
            </a:r>
            <a:r>
              <a:rPr lang="en-US" dirty="0" err="1"/>
              <a:t>sonuçlanabilir</a:t>
            </a:r>
            <a:r>
              <a:rPr lang="en-US" dirty="0"/>
              <a:t>. 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473" y="4148920"/>
            <a:ext cx="1917510" cy="191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15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67240"/>
            <a:ext cx="8229600" cy="2691111"/>
          </a:xfrm>
        </p:spPr>
        <p:txBody>
          <a:bodyPr>
            <a:normAutofit/>
          </a:bodyPr>
          <a:lstStyle/>
          <a:p>
            <a:r>
              <a:rPr lang="en-US" dirty="0" err="1"/>
              <a:t>Böyle</a:t>
            </a:r>
            <a:r>
              <a:rPr lang="en-US" dirty="0"/>
              <a:t> </a:t>
            </a:r>
            <a:r>
              <a:rPr lang="en-US" dirty="0" err="1"/>
              <a:t>hastaların</a:t>
            </a:r>
            <a:r>
              <a:rPr lang="en-US" dirty="0"/>
              <a:t> </a:t>
            </a:r>
            <a:r>
              <a:rPr lang="en-US" dirty="0" err="1"/>
              <a:t>fiziksel</a:t>
            </a:r>
            <a:r>
              <a:rPr lang="en-US" dirty="0"/>
              <a:t> </a:t>
            </a:r>
            <a:r>
              <a:rPr lang="en-US" dirty="0" err="1"/>
              <a:t>görünümü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hareketleri</a:t>
            </a:r>
            <a:r>
              <a:rPr lang="en-US" dirty="0"/>
              <a:t> </a:t>
            </a:r>
            <a:r>
              <a:rPr lang="en-US" dirty="0" err="1"/>
              <a:t>gözlenmelidir</a:t>
            </a:r>
            <a:r>
              <a:rPr lang="en-US" dirty="0"/>
              <a:t>. </a:t>
            </a:r>
            <a:r>
              <a:rPr lang="en-US" dirty="0" err="1"/>
              <a:t>Çoğunda</a:t>
            </a:r>
            <a:r>
              <a:rPr lang="en-US" dirty="0"/>
              <a:t>, Masseter </a:t>
            </a:r>
            <a:r>
              <a:rPr lang="en-US" dirty="0" err="1"/>
              <a:t>kasın</a:t>
            </a:r>
            <a:r>
              <a:rPr lang="en-US" dirty="0"/>
              <a:t> </a:t>
            </a:r>
            <a:r>
              <a:rPr lang="en-US" dirty="0" err="1"/>
              <a:t>hiperaktivitesinden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 </a:t>
            </a:r>
            <a:r>
              <a:rPr lang="en-US" dirty="0" err="1"/>
              <a:t>köşeli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yüz</a:t>
            </a:r>
            <a:r>
              <a:rPr lang="en-US" dirty="0"/>
              <a:t> </a:t>
            </a:r>
            <a:r>
              <a:rPr lang="en-US" dirty="0" err="1"/>
              <a:t>görünümü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  <a:r>
              <a:rPr lang="en-US" dirty="0" err="1"/>
              <a:t>Sizinle</a:t>
            </a:r>
            <a:r>
              <a:rPr lang="en-US" dirty="0"/>
              <a:t> </a:t>
            </a:r>
            <a:r>
              <a:rPr lang="en-US" dirty="0" err="1"/>
              <a:t>konuşurken</a:t>
            </a:r>
            <a:r>
              <a:rPr lang="en-US" dirty="0"/>
              <a:t> bile </a:t>
            </a:r>
            <a:r>
              <a:rPr lang="en-US" dirty="0" err="1"/>
              <a:t>dişlerini</a:t>
            </a:r>
            <a:r>
              <a:rPr lang="en-US" dirty="0"/>
              <a:t> </a:t>
            </a:r>
            <a:r>
              <a:rPr lang="en-US" dirty="0" err="1"/>
              <a:t>gıcırdatırlar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sıkarlar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62" y="3971498"/>
            <a:ext cx="3295365" cy="219691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305" y="4463433"/>
            <a:ext cx="2743200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93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img015_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3" y="428625"/>
            <a:ext cx="8004175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937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305" y="1040984"/>
            <a:ext cx="7808495" cy="1143000"/>
          </a:xfrm>
        </p:spPr>
        <p:txBody>
          <a:bodyPr>
            <a:normAutofit/>
          </a:bodyPr>
          <a:lstStyle/>
          <a:p>
            <a:r>
              <a:rPr lang="en-US" dirty="0" err="1"/>
              <a:t>Ağız</a:t>
            </a:r>
            <a:r>
              <a:rPr lang="en-US" dirty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inceleme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2376"/>
            <a:ext cx="8229600" cy="4389120"/>
          </a:xfrm>
        </p:spPr>
        <p:txBody>
          <a:bodyPr/>
          <a:lstStyle/>
          <a:p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ağız</a:t>
            </a:r>
            <a:r>
              <a:rPr lang="en-US" dirty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muayenesinde</a:t>
            </a:r>
            <a:r>
              <a:rPr lang="en-US" dirty="0"/>
              <a:t> </a:t>
            </a:r>
            <a:r>
              <a:rPr lang="en-US" dirty="0" err="1"/>
              <a:t>gözlenecek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nokta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  <a:r>
              <a:rPr lang="en-US" dirty="0" err="1"/>
              <a:t>Bunlardan</a:t>
            </a:r>
            <a:r>
              <a:rPr lang="en-US" dirty="0"/>
              <a:t> </a:t>
            </a:r>
            <a:r>
              <a:rPr lang="en-US" dirty="0" err="1"/>
              <a:t>ilki</a:t>
            </a:r>
            <a:r>
              <a:rPr lang="en-US" dirty="0"/>
              <a:t>, </a:t>
            </a:r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ağız</a:t>
            </a:r>
            <a:r>
              <a:rPr lang="en-US" dirty="0"/>
              <a:t> </a:t>
            </a:r>
            <a:r>
              <a:rPr lang="en-US" dirty="0" err="1"/>
              <a:t>hijyenidir</a:t>
            </a:r>
            <a:r>
              <a:rPr lang="en-US" dirty="0"/>
              <a:t>. </a:t>
            </a:r>
            <a:r>
              <a:rPr lang="en-US" dirty="0" err="1"/>
              <a:t>Hangi</a:t>
            </a:r>
            <a:r>
              <a:rPr lang="en-US" dirty="0"/>
              <a:t> </a:t>
            </a:r>
            <a:r>
              <a:rPr lang="en-US" dirty="0" err="1"/>
              <a:t>dişlerde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 </a:t>
            </a:r>
            <a:r>
              <a:rPr lang="en-US" dirty="0" err="1"/>
              <a:t>hangi</a:t>
            </a:r>
            <a:r>
              <a:rPr lang="en-US" dirty="0"/>
              <a:t> </a:t>
            </a:r>
            <a:r>
              <a:rPr lang="en-US" dirty="0" err="1"/>
              <a:t>bölgelerde</a:t>
            </a:r>
            <a:r>
              <a:rPr lang="en-US" dirty="0"/>
              <a:t> </a:t>
            </a:r>
            <a:r>
              <a:rPr lang="en-US" dirty="0" err="1"/>
              <a:t>plak</a:t>
            </a:r>
            <a:r>
              <a:rPr lang="en-US" dirty="0"/>
              <a:t> </a:t>
            </a:r>
            <a:r>
              <a:rPr lang="en-US" dirty="0" err="1"/>
              <a:t>oluşumu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? </a:t>
            </a:r>
            <a:r>
              <a:rPr lang="en-US" dirty="0" err="1"/>
              <a:t>Genel</a:t>
            </a:r>
            <a:r>
              <a:rPr lang="en-US" dirty="0"/>
              <a:t> periodontal durum </a:t>
            </a:r>
            <a:r>
              <a:rPr lang="en-US" dirty="0" err="1"/>
              <a:t>nasıldır</a:t>
            </a:r>
            <a:r>
              <a:rPr lang="en-US" dirty="0"/>
              <a:t>?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716" y="4119576"/>
            <a:ext cx="2811439" cy="217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06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608" y="1665026"/>
            <a:ext cx="8229600" cy="3609021"/>
          </a:xfrm>
        </p:spPr>
        <p:txBody>
          <a:bodyPr/>
          <a:lstStyle/>
          <a:p>
            <a:r>
              <a:rPr lang="en-US" dirty="0" err="1"/>
              <a:t>Dişeti</a:t>
            </a:r>
            <a:r>
              <a:rPr lang="en-US" dirty="0"/>
              <a:t> </a:t>
            </a:r>
            <a:r>
              <a:rPr lang="en-US" dirty="0" err="1"/>
              <a:t>iltihabının</a:t>
            </a:r>
            <a:r>
              <a:rPr lang="en-US" dirty="0"/>
              <a:t> </a:t>
            </a:r>
            <a:r>
              <a:rPr lang="en-US" dirty="0" err="1"/>
              <a:t>varlığı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yokluğu</a:t>
            </a:r>
            <a:r>
              <a:rPr lang="en-US" dirty="0"/>
              <a:t> </a:t>
            </a:r>
            <a:r>
              <a:rPr lang="en-US" dirty="0" err="1"/>
              <a:t>belirlenmelidir</a:t>
            </a:r>
            <a:r>
              <a:rPr lang="en-US" dirty="0"/>
              <a:t>.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cepler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ceplerin</a:t>
            </a:r>
            <a:r>
              <a:rPr lang="en-US" dirty="0"/>
              <a:t> </a:t>
            </a:r>
            <a:r>
              <a:rPr lang="en-US" dirty="0" err="1"/>
              <a:t>yeri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derinliği</a:t>
            </a:r>
            <a:r>
              <a:rPr lang="en-US" dirty="0"/>
              <a:t> de hasta </a:t>
            </a:r>
            <a:r>
              <a:rPr lang="en-US" dirty="0" err="1"/>
              <a:t>kartına</a:t>
            </a:r>
            <a:r>
              <a:rPr lang="en-US" dirty="0"/>
              <a:t> </a:t>
            </a:r>
            <a:r>
              <a:rPr lang="en-US" dirty="0" err="1"/>
              <a:t>işlenmelidir</a:t>
            </a:r>
            <a:r>
              <a:rPr lang="en-US" dirty="0"/>
              <a:t>.</a:t>
            </a:r>
          </a:p>
          <a:p>
            <a:r>
              <a:rPr lang="en-US" dirty="0" err="1"/>
              <a:t>Mobilitenin</a:t>
            </a:r>
            <a:r>
              <a:rPr lang="en-US" dirty="0"/>
              <a:t> </a:t>
            </a:r>
            <a:r>
              <a:rPr lang="en-US" dirty="0" err="1"/>
              <a:t>varlığı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miktarı</a:t>
            </a:r>
            <a:r>
              <a:rPr lang="en-US" dirty="0"/>
              <a:t>,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okluzyondaki</a:t>
            </a:r>
            <a:r>
              <a:rPr lang="en-US" dirty="0"/>
              <a:t> </a:t>
            </a:r>
            <a:r>
              <a:rPr lang="en-US" dirty="0" err="1"/>
              <a:t>erken</a:t>
            </a:r>
            <a:r>
              <a:rPr lang="en-US" dirty="0"/>
              <a:t> </a:t>
            </a:r>
            <a:r>
              <a:rPr lang="en-US" dirty="0" err="1"/>
              <a:t>temaslar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ilişkisi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dişin</a:t>
            </a:r>
            <a:r>
              <a:rPr lang="en-US" dirty="0"/>
              <a:t> </a:t>
            </a:r>
            <a:r>
              <a:rPr lang="en-US" dirty="0" err="1"/>
              <a:t>destek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kullanılıp</a:t>
            </a:r>
            <a:r>
              <a:rPr lang="en-US" dirty="0"/>
              <a:t> </a:t>
            </a:r>
            <a:r>
              <a:rPr lang="en-US" dirty="0" err="1"/>
              <a:t>kullanılamayacağı</a:t>
            </a:r>
            <a:r>
              <a:rPr lang="en-US" dirty="0"/>
              <a:t> da </a:t>
            </a:r>
            <a:r>
              <a:rPr lang="en-US" dirty="0" err="1"/>
              <a:t>kaydedilmelidir</a:t>
            </a:r>
            <a:endParaRPr lang="en-US" dirty="0"/>
          </a:p>
          <a:p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966" y="4162322"/>
            <a:ext cx="3609833" cy="240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80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4360" cy="4525963"/>
          </a:xfrm>
        </p:spPr>
        <p:txBody>
          <a:bodyPr/>
          <a:lstStyle/>
          <a:p>
            <a:r>
              <a:rPr lang="en-US" dirty="0" err="1"/>
              <a:t>Önceden</a:t>
            </a:r>
            <a:r>
              <a:rPr lang="en-US" dirty="0"/>
              <a:t> </a:t>
            </a:r>
            <a:r>
              <a:rPr lang="en-US" dirty="0" err="1"/>
              <a:t>yapılmış</a:t>
            </a:r>
            <a:r>
              <a:rPr lang="en-US" dirty="0"/>
              <a:t> </a:t>
            </a:r>
            <a:r>
              <a:rPr lang="en-US" dirty="0" err="1"/>
              <a:t>restorasyonlar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protezler</a:t>
            </a:r>
            <a:r>
              <a:rPr lang="en-US" dirty="0"/>
              <a:t> </a:t>
            </a:r>
            <a:r>
              <a:rPr lang="en-US" dirty="0" err="1"/>
              <a:t>dikkatle</a:t>
            </a:r>
            <a:r>
              <a:rPr lang="en-US" dirty="0"/>
              <a:t> </a:t>
            </a:r>
            <a:r>
              <a:rPr lang="en-US" dirty="0" err="1"/>
              <a:t>incelenmelidir</a:t>
            </a:r>
            <a:r>
              <a:rPr lang="en-US" dirty="0"/>
              <a:t>.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bundan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uygunlukları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değiştirilip</a:t>
            </a:r>
            <a:r>
              <a:rPr lang="en-US" dirty="0"/>
              <a:t> </a:t>
            </a:r>
            <a:r>
              <a:rPr lang="en-US" dirty="0" err="1"/>
              <a:t>değiştirilmeyeceği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karar</a:t>
            </a:r>
            <a:r>
              <a:rPr lang="en-US" dirty="0"/>
              <a:t> </a:t>
            </a:r>
            <a:r>
              <a:rPr lang="en-US" dirty="0" err="1"/>
              <a:t>verilebilir</a:t>
            </a:r>
            <a:r>
              <a:rPr lang="en-US" dirty="0"/>
              <a:t>.</a:t>
            </a:r>
          </a:p>
          <a:p>
            <a:r>
              <a:rPr lang="en-US" dirty="0" err="1"/>
              <a:t>Kron</a:t>
            </a:r>
            <a:r>
              <a:rPr lang="en-US" dirty="0"/>
              <a:t>- </a:t>
            </a:r>
            <a:r>
              <a:rPr lang="en-US" dirty="0" err="1"/>
              <a:t>köprünün</a:t>
            </a:r>
            <a:r>
              <a:rPr lang="en-US" dirty="0"/>
              <a:t> </a:t>
            </a:r>
            <a:r>
              <a:rPr lang="en-US" dirty="0" err="1"/>
              <a:t>sökülmesi</a:t>
            </a:r>
            <a:r>
              <a:rPr lang="en-US" dirty="0"/>
              <a:t> ne </a:t>
            </a:r>
            <a:r>
              <a:rPr lang="en-US" dirty="0" err="1"/>
              <a:t>derece</a:t>
            </a:r>
            <a:r>
              <a:rPr lang="en-US" dirty="0"/>
              <a:t> </a:t>
            </a:r>
            <a:r>
              <a:rPr lang="en-US" dirty="0" err="1"/>
              <a:t>zorunludur</a:t>
            </a:r>
            <a:r>
              <a:rPr lang="en-US" dirty="0"/>
              <a:t>. </a:t>
            </a:r>
            <a:r>
              <a:rPr lang="en-US" dirty="0" err="1"/>
              <a:t>Olası</a:t>
            </a:r>
            <a:r>
              <a:rPr lang="en-US" dirty="0"/>
              <a:t> </a:t>
            </a:r>
            <a:r>
              <a:rPr lang="en-US" dirty="0" err="1"/>
              <a:t>travma</a:t>
            </a:r>
            <a:r>
              <a:rPr lang="en-US" dirty="0"/>
              <a:t> </a:t>
            </a:r>
            <a:r>
              <a:rPr lang="en-US" dirty="0" err="1"/>
              <a:t>durumu</a:t>
            </a:r>
            <a:r>
              <a:rPr lang="en-US" dirty="0"/>
              <a:t> </a:t>
            </a:r>
            <a:r>
              <a:rPr lang="en-US" dirty="0" err="1"/>
              <a:t>değerlendirilir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845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02368" y="704088"/>
            <a:ext cx="7784432" cy="1143000"/>
          </a:xfrm>
        </p:spPr>
        <p:txBody>
          <a:bodyPr>
            <a:normAutofit/>
          </a:bodyPr>
          <a:lstStyle/>
          <a:p>
            <a:r>
              <a:rPr lang="tr-TR" dirty="0"/>
              <a:t>Teşhis modelleri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229600" cy="4434840"/>
          </a:xfrm>
        </p:spPr>
        <p:txBody>
          <a:bodyPr>
            <a:normAutofit/>
          </a:bodyPr>
          <a:lstStyle/>
          <a:p>
            <a:r>
              <a:rPr lang="tr-TR" dirty="0"/>
              <a:t>Teşhis modelleri, diş hekiminin, hastanın dişleri ile ilgili gereksinimlerini geniş bir perspektifte değerlendirmesini sağlayan araçlardan birisidir.</a:t>
            </a:r>
          </a:p>
          <a:p>
            <a:r>
              <a:rPr lang="tr-TR" dirty="0"/>
              <a:t>Amaçlarına hizmet edebilmeleri için, modeller, alt ve üst çeneyi hassas olarak kopyalamış olmalıdır. Modeller </a:t>
            </a:r>
            <a:r>
              <a:rPr lang="tr-TR" dirty="0" err="1"/>
              <a:t>aljinat</a:t>
            </a:r>
            <a:r>
              <a:rPr lang="tr-TR" dirty="0"/>
              <a:t> ölçü maddesi kullanılarak alınmış ölçülerden elde edilebilirler.</a:t>
            </a:r>
          </a:p>
        </p:txBody>
      </p:sp>
    </p:spTree>
    <p:extLst>
      <p:ext uri="{BB962C8B-B14F-4D97-AF65-F5344CB8AC3E}">
        <p14:creationId xmlns:p14="http://schemas.microsoft.com/office/powerpoint/2010/main" val="34696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Tüm ağız röntgenleri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85007" y="1920085"/>
            <a:ext cx="8482264" cy="4434840"/>
          </a:xfrm>
        </p:spPr>
        <p:txBody>
          <a:bodyPr/>
          <a:lstStyle/>
          <a:p>
            <a:r>
              <a:rPr lang="tr-TR" dirty="0"/>
              <a:t>Teşhis işleminin son aşaması olan röntgenler, </a:t>
            </a:r>
            <a:r>
              <a:rPr lang="tr-TR" dirty="0" err="1"/>
              <a:t>dişhekiminin</a:t>
            </a:r>
            <a:r>
              <a:rPr lang="tr-TR" dirty="0"/>
              <a:t> hastayı dinleyerek, muayene ederek ve teşhis modellerini değerlendirerek topladığı tüm bilgileri bir araya getirebilmesini sağlar. </a:t>
            </a:r>
          </a:p>
          <a:p>
            <a:r>
              <a:rPr lang="tr-TR" dirty="0"/>
              <a:t>Röntgenler, ara yüzlerdeki çürüklerin ve önceden yapılmış restorasyonların çevresindeki ikincil çürüklerin saptanabilmesi için dikkatlice incelenmelidir. </a:t>
            </a:r>
            <a:r>
              <a:rPr lang="tr-TR" dirty="0" err="1"/>
              <a:t>Periapikal</a:t>
            </a:r>
            <a:r>
              <a:rPr lang="tr-TR" dirty="0"/>
              <a:t> lezyonlar ile daha önce yapılmış </a:t>
            </a:r>
            <a:r>
              <a:rPr lang="tr-TR" dirty="0" err="1"/>
              <a:t>endodontik</a:t>
            </a:r>
            <a:r>
              <a:rPr lang="tr-TR" dirty="0"/>
              <a:t> tedavilerin nitelikleri kaydedilmelidir.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960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96561"/>
            <a:ext cx="4038600" cy="2688939"/>
          </a:xfrm>
        </p:spPr>
      </p:pic>
      <p:pic>
        <p:nvPicPr>
          <p:cNvPr id="2" name="İçerik Yer Tutucusu 1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050" y="1196561"/>
            <a:ext cx="2099317" cy="2905629"/>
          </a:xfr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93" y="3988202"/>
            <a:ext cx="3295934" cy="256748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247" y="4248006"/>
            <a:ext cx="2828925" cy="204787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3" y="778321"/>
            <a:ext cx="9144000" cy="449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147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154472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 err="1"/>
              <a:t>Döküm</a:t>
            </a:r>
            <a:r>
              <a:rPr lang="en-US" sz="2800" dirty="0"/>
              <a:t> </a:t>
            </a:r>
            <a:r>
              <a:rPr lang="en-US" sz="2800" dirty="0" err="1"/>
              <a:t>ya</a:t>
            </a:r>
            <a:r>
              <a:rPr lang="en-US" sz="2800" dirty="0"/>
              <a:t> da </a:t>
            </a:r>
            <a:r>
              <a:rPr lang="en-US" sz="2800" dirty="0" err="1"/>
              <a:t>seramik</a:t>
            </a:r>
            <a:r>
              <a:rPr lang="en-US" sz="2800" dirty="0"/>
              <a:t> </a:t>
            </a:r>
            <a:r>
              <a:rPr lang="en-US" sz="2800" dirty="0" err="1"/>
              <a:t>restorasyonların</a:t>
            </a:r>
            <a:r>
              <a:rPr lang="en-US" sz="2800" dirty="0"/>
              <a:t> </a:t>
            </a:r>
            <a:r>
              <a:rPr lang="en-US" sz="2800" dirty="0" err="1"/>
              <a:t>hangi</a:t>
            </a:r>
            <a:r>
              <a:rPr lang="en-US" sz="2800" dirty="0"/>
              <a:t> </a:t>
            </a:r>
            <a:r>
              <a:rPr lang="en-US" sz="2800" dirty="0" err="1"/>
              <a:t>durumlarda</a:t>
            </a:r>
            <a:r>
              <a:rPr lang="en-US" sz="2800" dirty="0"/>
              <a:t> amalgam </a:t>
            </a:r>
            <a:r>
              <a:rPr lang="en-US" sz="2800" dirty="0" err="1"/>
              <a:t>ya</a:t>
            </a:r>
            <a:r>
              <a:rPr lang="en-US" sz="2800" dirty="0"/>
              <a:t> da </a:t>
            </a:r>
            <a:r>
              <a:rPr lang="en-US" sz="2800" dirty="0" err="1"/>
              <a:t>kompozit</a:t>
            </a:r>
            <a:r>
              <a:rPr lang="en-US" sz="2800" dirty="0"/>
              <a:t> </a:t>
            </a:r>
            <a:r>
              <a:rPr lang="en-US" sz="2800" dirty="0" err="1"/>
              <a:t>restorasyonların</a:t>
            </a:r>
            <a:r>
              <a:rPr lang="en-US" sz="2800" dirty="0"/>
              <a:t> </a:t>
            </a:r>
            <a:r>
              <a:rPr lang="en-US" sz="2800" dirty="0" err="1"/>
              <a:t>yerine</a:t>
            </a:r>
            <a:r>
              <a:rPr lang="en-US" sz="2800" dirty="0"/>
              <a:t> </a:t>
            </a:r>
            <a:r>
              <a:rPr lang="en-US" sz="2800" dirty="0" err="1"/>
              <a:t>kullanılabileceği</a:t>
            </a:r>
            <a:r>
              <a:rPr lang="en-US" sz="2800" dirty="0"/>
              <a:t> </a:t>
            </a:r>
            <a:r>
              <a:rPr lang="en-US" sz="2800" dirty="0" err="1"/>
              <a:t>kararı</a:t>
            </a:r>
            <a:r>
              <a:rPr lang="en-US" sz="2800" dirty="0"/>
              <a:t> </a:t>
            </a:r>
            <a:r>
              <a:rPr lang="en-US" sz="2800" dirty="0" err="1"/>
              <a:t>birçok</a:t>
            </a:r>
            <a:r>
              <a:rPr lang="en-US" sz="2800" dirty="0"/>
              <a:t> </a:t>
            </a:r>
            <a:r>
              <a:rPr lang="en-US" sz="2800" dirty="0" err="1"/>
              <a:t>faktöre</a:t>
            </a:r>
            <a:r>
              <a:rPr lang="en-US" sz="2800" dirty="0"/>
              <a:t> </a:t>
            </a:r>
            <a:r>
              <a:rPr lang="en-US" sz="2800" dirty="0" err="1"/>
              <a:t>bağlıdır</a:t>
            </a:r>
            <a:r>
              <a:rPr lang="en-US" sz="2800" dirty="0"/>
              <a:t>: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2657077"/>
            <a:ext cx="8229600" cy="2692858"/>
          </a:xfrm>
        </p:spPr>
        <p:txBody>
          <a:bodyPr/>
          <a:lstStyle/>
          <a:p>
            <a:pPr eaLnBrk="0"/>
            <a:r>
              <a:rPr lang="en-US" dirty="0" err="1"/>
              <a:t>Dişte</a:t>
            </a:r>
            <a:r>
              <a:rPr lang="en-US" dirty="0"/>
              <a:t> </a:t>
            </a:r>
            <a:r>
              <a:rPr lang="en-US" dirty="0" err="1"/>
              <a:t>görülen</a:t>
            </a:r>
            <a:r>
              <a:rPr lang="en-US" dirty="0"/>
              <a:t> </a:t>
            </a:r>
            <a:r>
              <a:rPr lang="en-US" dirty="0" err="1"/>
              <a:t>yıkım</a:t>
            </a:r>
            <a:r>
              <a:rPr lang="en-US" dirty="0"/>
              <a:t> </a:t>
            </a:r>
            <a:r>
              <a:rPr lang="en-US" dirty="0" err="1"/>
              <a:t>miktarı</a:t>
            </a:r>
            <a:r>
              <a:rPr lang="en-US" dirty="0"/>
              <a:t> </a:t>
            </a:r>
            <a:endParaRPr lang="tr-TR" dirty="0"/>
          </a:p>
          <a:p>
            <a:pPr eaLnBrk="0"/>
            <a:r>
              <a:rPr lang="en-US" dirty="0" err="1"/>
              <a:t>Estetik</a:t>
            </a:r>
            <a:r>
              <a:rPr lang="en-US" dirty="0"/>
              <a:t> </a:t>
            </a:r>
            <a:r>
              <a:rPr lang="en-US" dirty="0" err="1"/>
              <a:t>beklentiler</a:t>
            </a:r>
            <a:endParaRPr lang="tr-TR" dirty="0"/>
          </a:p>
          <a:p>
            <a:pPr eaLnBrk="0"/>
            <a:r>
              <a:rPr lang="en-US" dirty="0" err="1"/>
              <a:t>Plak</a:t>
            </a:r>
            <a:r>
              <a:rPr lang="en-US" dirty="0"/>
              <a:t> </a:t>
            </a:r>
            <a:r>
              <a:rPr lang="en-US" dirty="0" err="1"/>
              <a:t>kontrolu</a:t>
            </a:r>
            <a:endParaRPr lang="tr-TR" dirty="0"/>
          </a:p>
          <a:p>
            <a:pPr eaLnBrk="0"/>
            <a:r>
              <a:rPr lang="en-US" dirty="0" err="1"/>
              <a:t>Maliyet</a:t>
            </a:r>
            <a:endParaRPr lang="tr-TR" dirty="0"/>
          </a:p>
          <a:p>
            <a:pPr eaLnBrk="0"/>
            <a:r>
              <a:rPr lang="en-US" dirty="0" err="1"/>
              <a:t>Retansiyon</a:t>
            </a:r>
            <a:r>
              <a:rPr lang="en-US" dirty="0"/>
              <a:t> (</a:t>
            </a:r>
            <a:r>
              <a:rPr lang="en-US" dirty="0" err="1"/>
              <a:t>tutuculuk</a:t>
            </a:r>
            <a:r>
              <a:rPr lang="en-US" dirty="0"/>
              <a:t>)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516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083" y="1010558"/>
            <a:ext cx="3755966" cy="4408412"/>
          </a:xfrm>
        </p:spPr>
      </p:pic>
      <p:pic>
        <p:nvPicPr>
          <p:cNvPr id="3" name="Resim 2" descr="elektronik eşyalar içeren bir resim&#10;&#10;Açıklama otomatik olarak oluşturuldu">
            <a:extLst>
              <a:ext uri="{FF2B5EF4-FFF2-40B4-BE49-F238E27FC236}">
                <a16:creationId xmlns:a16="http://schemas.microsoft.com/office/drawing/2014/main" id="{2DC2CA66-61A9-4797-8D06-B6728B4C9F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951" y="1017127"/>
            <a:ext cx="3162651" cy="4505201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BF783E81-C7FD-4BB9-BAA3-7389A54D7AE1}"/>
              </a:ext>
            </a:extLst>
          </p:cNvPr>
          <p:cNvSpPr txBox="1"/>
          <p:nvPr/>
        </p:nvSpPr>
        <p:spPr>
          <a:xfrm>
            <a:off x="1496228" y="369007"/>
            <a:ext cx="1521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/>
              <a:t>Kaynaklar</a:t>
            </a:r>
          </a:p>
        </p:txBody>
      </p:sp>
    </p:spTree>
    <p:extLst>
      <p:ext uri="{BB962C8B-B14F-4D97-AF65-F5344CB8AC3E}">
        <p14:creationId xmlns:p14="http://schemas.microsoft.com/office/powerpoint/2010/main" val="27020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25696" y="472072"/>
            <a:ext cx="8229600" cy="1143000"/>
          </a:xfrm>
        </p:spPr>
        <p:txBody>
          <a:bodyPr>
            <a:normAutofit/>
          </a:bodyPr>
          <a:lstStyle/>
          <a:p>
            <a:r>
              <a:rPr lang="en-US" sz="4400" dirty="0" err="1"/>
              <a:t>Dişte</a:t>
            </a:r>
            <a:r>
              <a:rPr lang="en-US" sz="4400" dirty="0"/>
              <a:t> </a:t>
            </a:r>
            <a:r>
              <a:rPr lang="en-US" sz="4400" dirty="0" err="1"/>
              <a:t>görülen</a:t>
            </a:r>
            <a:r>
              <a:rPr lang="en-US" sz="4400" dirty="0"/>
              <a:t> </a:t>
            </a:r>
            <a:r>
              <a:rPr lang="en-US" sz="4400" dirty="0" err="1"/>
              <a:t>yıkım</a:t>
            </a:r>
            <a:r>
              <a:rPr lang="en-US" sz="4400" dirty="0"/>
              <a:t> </a:t>
            </a:r>
            <a:r>
              <a:rPr lang="en-US" sz="4400" dirty="0" err="1"/>
              <a:t>miktarı</a:t>
            </a:r>
            <a:r>
              <a:rPr lang="en-US" sz="4400" dirty="0"/>
              <a:t>:</a:t>
            </a:r>
            <a:endParaRPr lang="tr-TR" sz="44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88069"/>
            <a:ext cx="8229600" cy="1792106"/>
          </a:xfrm>
        </p:spPr>
        <p:txBody>
          <a:bodyPr/>
          <a:lstStyle/>
          <a:p>
            <a:r>
              <a:rPr lang="en-US" dirty="0" err="1"/>
              <a:t>Dişteki</a:t>
            </a:r>
            <a:r>
              <a:rPr lang="en-US" dirty="0"/>
              <a:t> </a:t>
            </a:r>
            <a:r>
              <a:rPr lang="en-US" dirty="0" err="1"/>
              <a:t>harabiyet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yapılacak</a:t>
            </a:r>
            <a:r>
              <a:rPr lang="en-US" dirty="0"/>
              <a:t> </a:t>
            </a:r>
            <a:r>
              <a:rPr lang="en-US" dirty="0" err="1"/>
              <a:t>restorasyon</a:t>
            </a:r>
            <a:r>
              <a:rPr lang="en-US" dirty="0"/>
              <a:t>, </a:t>
            </a:r>
            <a:r>
              <a:rPr lang="en-US" dirty="0" err="1"/>
              <a:t>dişe</a:t>
            </a:r>
            <a:r>
              <a:rPr lang="en-US" dirty="0"/>
              <a:t> </a:t>
            </a:r>
            <a:r>
              <a:rPr lang="en-US" dirty="0" err="1"/>
              <a:t>direnç</a:t>
            </a:r>
            <a:r>
              <a:rPr lang="en-US" dirty="0"/>
              <a:t> </a:t>
            </a:r>
            <a:r>
              <a:rPr lang="en-US" dirty="0" err="1"/>
              <a:t>kazandırmak</a:t>
            </a:r>
            <a:r>
              <a:rPr lang="en-US" dirty="0"/>
              <a:t> </a:t>
            </a:r>
            <a:r>
              <a:rPr lang="en-US" dirty="0" err="1"/>
              <a:t>zorunda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, </a:t>
            </a:r>
            <a:r>
              <a:rPr lang="en-US" dirty="0" err="1"/>
              <a:t>döküm</a:t>
            </a:r>
            <a:r>
              <a:rPr lang="en-US" dirty="0"/>
              <a:t> metal yada </a:t>
            </a:r>
            <a:r>
              <a:rPr lang="en-US" dirty="0" err="1"/>
              <a:t>seramik</a:t>
            </a:r>
            <a:r>
              <a:rPr lang="en-US" dirty="0"/>
              <a:t> </a:t>
            </a:r>
            <a:r>
              <a:rPr lang="en-US" dirty="0" err="1"/>
              <a:t>restorasyonlar</a:t>
            </a:r>
            <a:r>
              <a:rPr lang="en-US" dirty="0"/>
              <a:t> amalgam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kompozit</a:t>
            </a:r>
            <a:r>
              <a:rPr lang="en-US" dirty="0"/>
              <a:t> </a:t>
            </a:r>
            <a:r>
              <a:rPr lang="en-US" dirty="0" err="1"/>
              <a:t>rezinlere</a:t>
            </a:r>
            <a:r>
              <a:rPr lang="en-US" dirty="0"/>
              <a:t> </a:t>
            </a:r>
            <a:r>
              <a:rPr lang="en-US" dirty="0" err="1"/>
              <a:t>tercih</a:t>
            </a:r>
            <a:r>
              <a:rPr lang="en-US" dirty="0"/>
              <a:t> </a:t>
            </a:r>
            <a:r>
              <a:rPr lang="en-US" dirty="0" err="1"/>
              <a:t>edilmelidir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49" y="3807600"/>
            <a:ext cx="3716208" cy="247428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592" y="3807600"/>
            <a:ext cx="3716208" cy="2474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3291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Estetik</a:t>
            </a:r>
            <a:r>
              <a:rPr lang="en-US" dirty="0"/>
              <a:t> </a:t>
            </a:r>
            <a:r>
              <a:rPr lang="en-US" dirty="0" err="1"/>
              <a:t>beklenti</a:t>
            </a:r>
            <a:r>
              <a:rPr lang="tr-TR" dirty="0"/>
              <a:t>l</a:t>
            </a:r>
            <a:r>
              <a:rPr lang="en-US" dirty="0" err="1"/>
              <a:t>er</a:t>
            </a:r>
            <a:r>
              <a:rPr lang="en-US" dirty="0"/>
              <a:t>: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229600" cy="4434840"/>
          </a:xfrm>
        </p:spPr>
        <p:txBody>
          <a:bodyPr>
            <a:normAutofit/>
          </a:bodyPr>
          <a:lstStyle/>
          <a:p>
            <a:r>
              <a:rPr lang="en-US" dirty="0" err="1"/>
              <a:t>Yapılacak</a:t>
            </a:r>
            <a:r>
              <a:rPr lang="en-US" dirty="0"/>
              <a:t> </a:t>
            </a:r>
            <a:r>
              <a:rPr lang="en-US" dirty="0" err="1"/>
              <a:t>restorasyon</a:t>
            </a:r>
            <a:r>
              <a:rPr lang="en-US" dirty="0"/>
              <a:t> anterior </a:t>
            </a:r>
            <a:r>
              <a:rPr lang="en-US" dirty="0" err="1"/>
              <a:t>bölgede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alıyorsa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hasta</a:t>
            </a:r>
            <a:r>
              <a:rPr lang="tr-TR" dirty="0" err="1"/>
              <a:t>nın</a:t>
            </a:r>
            <a:r>
              <a:rPr lang="en-US" dirty="0"/>
              <a:t> </a:t>
            </a:r>
            <a:r>
              <a:rPr lang="en-US" dirty="0" err="1"/>
              <a:t>estetik</a:t>
            </a:r>
            <a:r>
              <a:rPr lang="en-US" dirty="0"/>
              <a:t> </a:t>
            </a:r>
            <a:r>
              <a:rPr lang="en-US" dirty="0" err="1"/>
              <a:t>beklentiler</a:t>
            </a:r>
            <a:r>
              <a:rPr lang="tr-TR" dirty="0"/>
              <a:t>i</a:t>
            </a:r>
            <a:r>
              <a:rPr lang="en-US" dirty="0"/>
              <a:t> </a:t>
            </a:r>
            <a:r>
              <a:rPr lang="tr-TR" dirty="0"/>
              <a:t>öncelikli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, </a:t>
            </a:r>
            <a:r>
              <a:rPr lang="en-US" dirty="0" err="1"/>
              <a:t>restorasyonun</a:t>
            </a:r>
            <a:r>
              <a:rPr lang="en-US" dirty="0"/>
              <a:t> </a:t>
            </a:r>
            <a:r>
              <a:rPr lang="en-US" dirty="0" err="1"/>
              <a:t>kozmetik</a:t>
            </a:r>
            <a:r>
              <a:rPr lang="en-US" dirty="0"/>
              <a:t> </a:t>
            </a:r>
            <a:r>
              <a:rPr lang="en-US" dirty="0" err="1"/>
              <a:t>etkisi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önüne</a:t>
            </a:r>
            <a:r>
              <a:rPr lang="en-US" dirty="0"/>
              <a:t> </a:t>
            </a:r>
            <a:r>
              <a:rPr lang="en-US" dirty="0" err="1"/>
              <a:t>alınmalıdır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Bu </a:t>
            </a:r>
            <a:r>
              <a:rPr lang="en-US" dirty="0" err="1"/>
              <a:t>etkiyi</a:t>
            </a:r>
            <a:r>
              <a:rPr lang="en-US" dirty="0"/>
              <a:t> </a:t>
            </a:r>
            <a:r>
              <a:rPr lang="en-US" dirty="0" err="1"/>
              <a:t>yaratmak</a:t>
            </a:r>
            <a:r>
              <a:rPr lang="en-US" dirty="0"/>
              <a:t> </a:t>
            </a:r>
            <a:r>
              <a:rPr lang="en-US" dirty="0" err="1"/>
              <a:t>bazen</a:t>
            </a:r>
            <a:r>
              <a:rPr lang="en-US" dirty="0"/>
              <a:t> </a:t>
            </a:r>
            <a:r>
              <a:rPr lang="en-US" dirty="0" err="1"/>
              <a:t>bölümlü</a:t>
            </a:r>
            <a:r>
              <a:rPr lang="en-US" dirty="0"/>
              <a:t> (</a:t>
            </a:r>
            <a:r>
              <a:rPr lang="en-US" dirty="0" err="1"/>
              <a:t>parsiyel</a:t>
            </a:r>
            <a:r>
              <a:rPr lang="en-US" dirty="0"/>
              <a:t>) </a:t>
            </a:r>
            <a:r>
              <a:rPr lang="en-US" dirty="0" err="1"/>
              <a:t>kronlar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sağlanabilir</a:t>
            </a:r>
            <a:r>
              <a:rPr lang="en-US" dirty="0"/>
              <a:t>.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kronun</a:t>
            </a:r>
            <a:r>
              <a:rPr lang="en-US" dirty="0"/>
              <a:t> </a:t>
            </a:r>
            <a:r>
              <a:rPr lang="en-US" dirty="0" err="1"/>
              <a:t>tümünün</a:t>
            </a:r>
            <a:r>
              <a:rPr lang="en-US" dirty="0"/>
              <a:t> restore </a:t>
            </a:r>
            <a:r>
              <a:rPr lang="en-US" dirty="0" err="1"/>
              <a:t>edilmesi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durumlarda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seramik</a:t>
            </a:r>
            <a:r>
              <a:rPr lang="en-US" dirty="0"/>
              <a:t> </a:t>
            </a:r>
            <a:r>
              <a:rPr lang="en-US" dirty="0" err="1"/>
              <a:t>yapılar</a:t>
            </a:r>
            <a:r>
              <a:rPr lang="en-US" dirty="0"/>
              <a:t> </a:t>
            </a:r>
            <a:r>
              <a:rPr lang="en-US" dirty="0" err="1"/>
              <a:t>kullanılmalıdır</a:t>
            </a:r>
            <a:r>
              <a:rPr lang="en-US" dirty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48342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8405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Diş</a:t>
            </a:r>
            <a:r>
              <a:rPr lang="en-US" dirty="0"/>
              <a:t> </a:t>
            </a:r>
            <a:r>
              <a:rPr lang="en-US" dirty="0" err="1"/>
              <a:t>Restorasyonlarında</a:t>
            </a:r>
            <a:r>
              <a:rPr lang="en-US" dirty="0"/>
              <a:t> </a:t>
            </a:r>
            <a:r>
              <a:rPr lang="en-US" dirty="0" err="1"/>
              <a:t>Tedavi</a:t>
            </a:r>
            <a:r>
              <a:rPr lang="en-US" dirty="0"/>
              <a:t> </a:t>
            </a:r>
            <a:r>
              <a:rPr lang="en-US" dirty="0" err="1"/>
              <a:t>Planlaması</a:t>
            </a:r>
            <a:r>
              <a:rPr lang="tr-TR" dirty="0"/>
              <a:t> (12 Seçenek)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2056565"/>
            <a:ext cx="4038600" cy="443484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err="1"/>
              <a:t>Kron</a:t>
            </a:r>
            <a:r>
              <a:rPr lang="en-US" u="sng" dirty="0"/>
              <a:t> </a:t>
            </a:r>
            <a:r>
              <a:rPr lang="en-US" u="sng" dirty="0" err="1"/>
              <a:t>içi</a:t>
            </a:r>
            <a:r>
              <a:rPr lang="en-US" u="sng" dirty="0"/>
              <a:t> </a:t>
            </a:r>
            <a:r>
              <a:rPr lang="en-US" u="sng" dirty="0" err="1"/>
              <a:t>Restorasyonlar</a:t>
            </a:r>
            <a:endParaRPr lang="tr-TR" u="sng" dirty="0"/>
          </a:p>
          <a:p>
            <a:r>
              <a:rPr lang="en-US" dirty="0"/>
              <a:t>Cam </a:t>
            </a:r>
            <a:r>
              <a:rPr lang="en-US" dirty="0" err="1"/>
              <a:t>iyonomer</a:t>
            </a:r>
            <a:endParaRPr lang="tr-TR" dirty="0"/>
          </a:p>
          <a:p>
            <a:r>
              <a:rPr lang="en-US" dirty="0" err="1"/>
              <a:t>Kompozit</a:t>
            </a:r>
            <a:r>
              <a:rPr lang="en-US" dirty="0"/>
              <a:t> </a:t>
            </a:r>
            <a:r>
              <a:rPr lang="en-US" dirty="0" err="1"/>
              <a:t>Rezin</a:t>
            </a:r>
            <a:endParaRPr lang="tr-TR" dirty="0"/>
          </a:p>
          <a:p>
            <a:r>
              <a:rPr lang="en-US" dirty="0" err="1"/>
              <a:t>Basit</a:t>
            </a:r>
            <a:r>
              <a:rPr lang="en-US" dirty="0"/>
              <a:t> amalgam</a:t>
            </a:r>
            <a:endParaRPr lang="tr-TR" dirty="0"/>
          </a:p>
          <a:p>
            <a:r>
              <a:rPr lang="en-US" dirty="0" err="1"/>
              <a:t>Karmaşık</a:t>
            </a:r>
            <a:r>
              <a:rPr lang="en-US" dirty="0"/>
              <a:t> amalgam</a:t>
            </a:r>
            <a:endParaRPr lang="tr-TR" dirty="0"/>
          </a:p>
          <a:p>
            <a:r>
              <a:rPr lang="en-US" dirty="0"/>
              <a:t>Metal </a:t>
            </a:r>
            <a:r>
              <a:rPr lang="en-US" dirty="0" err="1"/>
              <a:t>inley</a:t>
            </a:r>
            <a:endParaRPr lang="tr-TR" dirty="0"/>
          </a:p>
          <a:p>
            <a:r>
              <a:rPr lang="en-US" dirty="0" err="1"/>
              <a:t>Seramik</a:t>
            </a:r>
            <a:r>
              <a:rPr lang="en-US" dirty="0"/>
              <a:t> </a:t>
            </a:r>
            <a:r>
              <a:rPr lang="en-US" dirty="0" err="1"/>
              <a:t>inley</a:t>
            </a:r>
            <a:endParaRPr lang="tr-TR" dirty="0"/>
          </a:p>
          <a:p>
            <a:r>
              <a:rPr lang="en-US" dirty="0"/>
              <a:t>MOD </a:t>
            </a:r>
            <a:r>
              <a:rPr lang="en-US" dirty="0" err="1"/>
              <a:t>onley</a:t>
            </a:r>
            <a:endParaRPr lang="tr-TR" dirty="0"/>
          </a:p>
          <a:p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2056565"/>
            <a:ext cx="4038600" cy="443484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err="1"/>
              <a:t>Kron</a:t>
            </a:r>
            <a:r>
              <a:rPr lang="en-US" u="sng" dirty="0"/>
              <a:t> </a:t>
            </a:r>
            <a:r>
              <a:rPr lang="tr-TR" u="sng" dirty="0"/>
              <a:t>Dışı</a:t>
            </a:r>
            <a:r>
              <a:rPr lang="en-US" u="sng" dirty="0"/>
              <a:t> </a:t>
            </a:r>
            <a:r>
              <a:rPr lang="en-US" u="sng" dirty="0" err="1"/>
              <a:t>Restorasyonlar</a:t>
            </a:r>
            <a:endParaRPr lang="tr-TR" u="sng" dirty="0"/>
          </a:p>
          <a:p>
            <a:r>
              <a:rPr lang="tr-TR" dirty="0"/>
              <a:t>Bölümlü </a:t>
            </a:r>
            <a:r>
              <a:rPr lang="tr-TR" dirty="0" err="1"/>
              <a:t>Vener</a:t>
            </a:r>
            <a:r>
              <a:rPr lang="tr-TR" dirty="0"/>
              <a:t> kron</a:t>
            </a:r>
          </a:p>
          <a:p>
            <a:r>
              <a:rPr lang="tr-TR" dirty="0"/>
              <a:t>Tam metal Kron</a:t>
            </a:r>
          </a:p>
          <a:p>
            <a:r>
              <a:rPr lang="tr-TR" dirty="0"/>
              <a:t>Metal-Seramik Kron</a:t>
            </a:r>
          </a:p>
          <a:p>
            <a:r>
              <a:rPr lang="tr-TR" dirty="0"/>
              <a:t>Tam Seramik Kronlar</a:t>
            </a:r>
          </a:p>
          <a:p>
            <a:r>
              <a:rPr lang="tr-TR" dirty="0"/>
              <a:t>Seramik </a:t>
            </a:r>
            <a:r>
              <a:rPr lang="tr-TR" dirty="0" err="1"/>
              <a:t>Vener</a:t>
            </a:r>
            <a:endParaRPr lang="tr-TR" dirty="0"/>
          </a:p>
          <a:p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559558" y="6114197"/>
            <a:ext cx="55799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/>
              <a:t>*</a:t>
            </a:r>
            <a:r>
              <a:rPr lang="en-US" sz="1200" dirty="0"/>
              <a:t>Fundamentals of Fixed Prosthodontics by Herbert T. </a:t>
            </a:r>
            <a:r>
              <a:rPr lang="en-US" sz="1200" dirty="0" err="1"/>
              <a:t>Shillingburg</a:t>
            </a:r>
            <a:r>
              <a:rPr lang="en-US" sz="1200" dirty="0"/>
              <a:t> </a:t>
            </a:r>
            <a:r>
              <a:rPr lang="tr-TR" sz="1200" dirty="0"/>
              <a:t>, </a:t>
            </a:r>
            <a:r>
              <a:rPr lang="tr-TR" sz="1200" dirty="0" err="1"/>
              <a:t>Sumiya</a:t>
            </a:r>
            <a:r>
              <a:rPr lang="tr-TR" sz="1200" dirty="0"/>
              <a:t> </a:t>
            </a:r>
            <a:r>
              <a:rPr lang="tr-TR" sz="1200" dirty="0" err="1"/>
              <a:t>Hobo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26318058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83" y="1834968"/>
            <a:ext cx="8839158" cy="3924386"/>
          </a:xfr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Restorasyonların Kullanım Süresi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52483" y="1847088"/>
            <a:ext cx="307075" cy="36537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252483" y="1847088"/>
            <a:ext cx="307075" cy="3789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406020" y="5199797"/>
            <a:ext cx="5558056" cy="436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ikdörtgen 10"/>
          <p:cNvSpPr/>
          <p:nvPr/>
        </p:nvSpPr>
        <p:spPr>
          <a:xfrm>
            <a:off x="406020" y="1847088"/>
            <a:ext cx="5394279" cy="363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ikdörtgen 11"/>
          <p:cNvSpPr/>
          <p:nvPr/>
        </p:nvSpPr>
        <p:spPr>
          <a:xfrm>
            <a:off x="5513701" y="1851588"/>
            <a:ext cx="491319" cy="3471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12"/>
          <p:cNvSpPr txBox="1"/>
          <p:nvPr/>
        </p:nvSpPr>
        <p:spPr>
          <a:xfrm>
            <a:off x="559558" y="6114197"/>
            <a:ext cx="55799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/>
              <a:t>*</a:t>
            </a:r>
            <a:r>
              <a:rPr lang="en-US" sz="1200" dirty="0"/>
              <a:t>Fundamentals of Fixed Prosthodontics by Herbert T. </a:t>
            </a:r>
            <a:r>
              <a:rPr lang="en-US" sz="1200" dirty="0" err="1"/>
              <a:t>Shillingburg</a:t>
            </a:r>
            <a:r>
              <a:rPr lang="en-US" sz="1200" dirty="0"/>
              <a:t> </a:t>
            </a:r>
            <a:r>
              <a:rPr lang="tr-TR" sz="1200" dirty="0"/>
              <a:t>, </a:t>
            </a:r>
            <a:r>
              <a:rPr lang="tr-TR" sz="1200" dirty="0" err="1"/>
              <a:t>Sumiya</a:t>
            </a:r>
            <a:r>
              <a:rPr lang="tr-TR" sz="1200" dirty="0"/>
              <a:t> </a:t>
            </a:r>
            <a:r>
              <a:rPr lang="tr-TR" sz="1200" dirty="0" err="1"/>
              <a:t>Hobo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22958103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00644" y="704088"/>
            <a:ext cx="7986156" cy="1143000"/>
          </a:xfrm>
        </p:spPr>
        <p:txBody>
          <a:bodyPr/>
          <a:lstStyle/>
          <a:p>
            <a:r>
              <a:rPr lang="tr-TR" dirty="0"/>
              <a:t>Protez Tipini Seçmek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229600" cy="4434840"/>
          </a:xfrm>
        </p:spPr>
        <p:txBody>
          <a:bodyPr/>
          <a:lstStyle/>
          <a:p>
            <a:r>
              <a:rPr lang="en-US" dirty="0" err="1"/>
              <a:t>Kaybedilmiş</a:t>
            </a:r>
            <a:r>
              <a:rPr lang="en-US" dirty="0"/>
              <a:t> </a:t>
            </a:r>
            <a:r>
              <a:rPr lang="en-US" dirty="0" err="1"/>
              <a:t>dişler</a:t>
            </a:r>
            <a:r>
              <a:rPr lang="en-US" dirty="0"/>
              <a:t>,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protez</a:t>
            </a:r>
            <a:r>
              <a:rPr lang="en-US" dirty="0"/>
              <a:t> </a:t>
            </a:r>
            <a:r>
              <a:rPr lang="en-US" dirty="0" err="1"/>
              <a:t>tipinden</a:t>
            </a:r>
            <a:r>
              <a:rPr lang="en-US" dirty="0"/>
              <a:t> </a:t>
            </a:r>
            <a:r>
              <a:rPr lang="en-US" dirty="0" err="1"/>
              <a:t>birisi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restore </a:t>
            </a:r>
            <a:r>
              <a:rPr lang="en-US" dirty="0" err="1"/>
              <a:t>edilebilirler</a:t>
            </a:r>
            <a:r>
              <a:rPr lang="en-US" dirty="0"/>
              <a:t>. </a:t>
            </a:r>
            <a:r>
              <a:rPr lang="en-US" dirty="0" err="1"/>
              <a:t>Bunlar</a:t>
            </a:r>
            <a:r>
              <a:rPr lang="en-US" dirty="0"/>
              <a:t> </a:t>
            </a:r>
            <a:r>
              <a:rPr lang="en-US" dirty="0" err="1"/>
              <a:t>hareketli</a:t>
            </a:r>
            <a:r>
              <a:rPr lang="en-US" dirty="0"/>
              <a:t> </a:t>
            </a:r>
            <a:r>
              <a:rPr lang="en-US" dirty="0" err="1"/>
              <a:t>bölümlü</a:t>
            </a:r>
            <a:r>
              <a:rPr lang="en-US" dirty="0"/>
              <a:t> </a:t>
            </a:r>
            <a:r>
              <a:rPr lang="en-US" dirty="0" err="1"/>
              <a:t>protezler</a:t>
            </a:r>
            <a:r>
              <a:rPr lang="en-US" dirty="0"/>
              <a:t>, </a:t>
            </a:r>
            <a:r>
              <a:rPr lang="en-US" dirty="0" err="1"/>
              <a:t>diş-destekli</a:t>
            </a:r>
            <a:r>
              <a:rPr lang="en-US" dirty="0"/>
              <a:t>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bölümlü</a:t>
            </a:r>
            <a:r>
              <a:rPr lang="en-US" dirty="0"/>
              <a:t> </a:t>
            </a:r>
            <a:r>
              <a:rPr lang="en-US" dirty="0" err="1"/>
              <a:t>protezler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implant</a:t>
            </a:r>
            <a:r>
              <a:rPr lang="tr-TR" dirty="0"/>
              <a:t> </a:t>
            </a:r>
            <a:r>
              <a:rPr lang="en-US" dirty="0" err="1"/>
              <a:t>destekli</a:t>
            </a:r>
            <a:r>
              <a:rPr lang="en-US" dirty="0"/>
              <a:t>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bölümlü</a:t>
            </a:r>
            <a:r>
              <a:rPr lang="en-US" dirty="0"/>
              <a:t> </a:t>
            </a:r>
            <a:r>
              <a:rPr lang="en-US" dirty="0" err="1"/>
              <a:t>protezlerdir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protez</a:t>
            </a:r>
            <a:r>
              <a:rPr lang="en-US" dirty="0"/>
              <a:t> </a:t>
            </a:r>
            <a:r>
              <a:rPr lang="en-US" dirty="0" err="1"/>
              <a:t>tipini</a:t>
            </a:r>
            <a:r>
              <a:rPr lang="en-US" dirty="0"/>
              <a:t> </a:t>
            </a:r>
            <a:r>
              <a:rPr lang="en-US" dirty="0" err="1"/>
              <a:t>seçmek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etken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önüne</a:t>
            </a:r>
            <a:r>
              <a:rPr lang="en-US" dirty="0"/>
              <a:t> </a:t>
            </a:r>
            <a:r>
              <a:rPr lang="en-US" dirty="0" err="1"/>
              <a:t>alınmalıdır</a:t>
            </a:r>
            <a:r>
              <a:rPr lang="en-US" dirty="0"/>
              <a:t>. Bu </a:t>
            </a:r>
            <a:r>
              <a:rPr lang="en-US" dirty="0" err="1"/>
              <a:t>etkenlerin</a:t>
            </a:r>
            <a:r>
              <a:rPr lang="en-US" dirty="0"/>
              <a:t> en </a:t>
            </a:r>
            <a:r>
              <a:rPr lang="en-US" dirty="0" err="1"/>
              <a:t>önemlileri</a:t>
            </a:r>
            <a:r>
              <a:rPr lang="en-US" dirty="0"/>
              <a:t> bio-</a:t>
            </a:r>
            <a:r>
              <a:rPr lang="en-US" dirty="0" err="1"/>
              <a:t>mekanik</a:t>
            </a:r>
            <a:r>
              <a:rPr lang="en-US" dirty="0"/>
              <a:t>, periodontal, </a:t>
            </a:r>
            <a:r>
              <a:rPr lang="en-US" dirty="0" err="1"/>
              <a:t>estetik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finansal</a:t>
            </a:r>
            <a:r>
              <a:rPr lang="en-US" dirty="0"/>
              <a:t> durum </a:t>
            </a:r>
            <a:r>
              <a:rPr lang="en-US" dirty="0" err="1"/>
              <a:t>ile</a:t>
            </a:r>
            <a:r>
              <a:rPr lang="en-US" dirty="0"/>
              <a:t>, </a:t>
            </a:r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istekleridir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64967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089900" cy="3312315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Tedavi</a:t>
            </a:r>
            <a:r>
              <a:rPr lang="en-US" dirty="0"/>
              <a:t> </a:t>
            </a:r>
            <a:r>
              <a:rPr lang="en-US" dirty="0" err="1"/>
              <a:t>planlaması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tr-TR" dirty="0"/>
              <a:t>öncelikli </a:t>
            </a:r>
            <a:r>
              <a:rPr lang="en-US" dirty="0" err="1"/>
              <a:t>prensip</a:t>
            </a:r>
            <a:r>
              <a:rPr lang="en-US" dirty="0"/>
              <a:t> </a:t>
            </a:r>
            <a:r>
              <a:rPr lang="en-US" dirty="0" err="1"/>
              <a:t>tedavinin</a:t>
            </a:r>
            <a:r>
              <a:rPr lang="en-US" dirty="0"/>
              <a:t> </a:t>
            </a:r>
            <a:r>
              <a:rPr lang="tr-TR" dirty="0"/>
              <a:t>olabildiğince </a:t>
            </a:r>
            <a:r>
              <a:rPr lang="en-US" dirty="0" err="1"/>
              <a:t>basitleştirilmesidir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tr-TR" dirty="0"/>
              <a:t>durumda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tedavi</a:t>
            </a:r>
            <a:r>
              <a:rPr lang="en-US" dirty="0"/>
              <a:t> </a:t>
            </a:r>
            <a:r>
              <a:rPr lang="en-US" dirty="0" err="1"/>
              <a:t>yöntemlerinin</a:t>
            </a:r>
            <a:r>
              <a:rPr lang="en-US" dirty="0"/>
              <a:t> </a:t>
            </a:r>
            <a:r>
              <a:rPr lang="en-US" dirty="0" err="1"/>
              <a:t>uygulanması</a:t>
            </a:r>
            <a:r>
              <a:rPr lang="en-US" dirty="0"/>
              <a:t>,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imkan</a:t>
            </a:r>
            <a:r>
              <a:rPr lang="en-US" dirty="0"/>
              <a:t> </a:t>
            </a:r>
            <a:r>
              <a:rPr lang="en-US" dirty="0" err="1"/>
              <a:t>dahilinde</a:t>
            </a:r>
            <a:r>
              <a:rPr lang="en-US" dirty="0"/>
              <a:t> </a:t>
            </a:r>
            <a:r>
              <a:rPr lang="tr-TR" dirty="0"/>
              <a:t>olsa da </a:t>
            </a:r>
            <a:r>
              <a:rPr lang="en-US" dirty="0" err="1"/>
              <a:t>karmaşıklık</a:t>
            </a:r>
            <a:r>
              <a:rPr lang="en-US" dirty="0"/>
              <a:t> </a:t>
            </a:r>
            <a:r>
              <a:rPr lang="en-US" dirty="0" err="1"/>
              <a:t>göster</a:t>
            </a:r>
            <a:r>
              <a:rPr lang="tr-TR" dirty="0" err="1"/>
              <a:t>ebilir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/>
              <a:t>Böyle</a:t>
            </a:r>
            <a:r>
              <a:rPr lang="en-US" dirty="0"/>
              <a:t> </a:t>
            </a:r>
            <a:r>
              <a:rPr lang="en-US" dirty="0" err="1"/>
              <a:t>durumlarda</a:t>
            </a:r>
            <a:r>
              <a:rPr lang="en-US" dirty="0"/>
              <a:t> hasta </a:t>
            </a:r>
            <a:r>
              <a:rPr lang="en-US" dirty="0" err="1"/>
              <a:t>ihtiyaçlarına</a:t>
            </a:r>
            <a:r>
              <a:rPr lang="en-US" dirty="0"/>
              <a:t> </a:t>
            </a:r>
            <a:r>
              <a:rPr lang="tr-TR" dirty="0"/>
              <a:t>en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cevap</a:t>
            </a:r>
            <a:r>
              <a:rPr lang="en-US" dirty="0"/>
              <a:t> </a:t>
            </a:r>
            <a:r>
              <a:rPr lang="en-US" dirty="0" err="1"/>
              <a:t>veren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yapılabilmesi</a:t>
            </a:r>
            <a:r>
              <a:rPr lang="en-US" dirty="0"/>
              <a:t> </a:t>
            </a:r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tr-TR" dirty="0"/>
              <a:t>basit </a:t>
            </a:r>
            <a:r>
              <a:rPr lang="en-US" dirty="0" err="1"/>
              <a:t>planlamalar</a:t>
            </a:r>
            <a:r>
              <a:rPr lang="en-US" dirty="0"/>
              <a:t> </a:t>
            </a:r>
            <a:r>
              <a:rPr lang="en-US" dirty="0" err="1"/>
              <a:t>tercih</a:t>
            </a:r>
            <a:r>
              <a:rPr lang="en-US" dirty="0"/>
              <a:t> </a:t>
            </a:r>
            <a:r>
              <a:rPr lang="en-US" dirty="0" err="1"/>
              <a:t>edilmelidir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933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lektronik eşyalar içeren bir resim&#10;&#10;Açıklama otomatik olarak oluşturuldu">
            <a:extLst>
              <a:ext uri="{FF2B5EF4-FFF2-40B4-BE49-F238E27FC236}">
                <a16:creationId xmlns:a16="http://schemas.microsoft.com/office/drawing/2014/main" id="{E24F55E7-93C2-44FA-B428-CA7F9E4F5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1584" y="52338"/>
            <a:ext cx="4740832" cy="675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07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491" y="773723"/>
            <a:ext cx="8229600" cy="4389120"/>
          </a:xfrm>
        </p:spPr>
        <p:txBody>
          <a:bodyPr/>
          <a:lstStyle/>
          <a:p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bölümlü</a:t>
            </a:r>
            <a:r>
              <a:rPr lang="en-US" dirty="0"/>
              <a:t> </a:t>
            </a:r>
            <a:r>
              <a:rPr lang="en-US" dirty="0" err="1"/>
              <a:t>protez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kayıp</a:t>
            </a:r>
            <a:r>
              <a:rPr lang="en-US" dirty="0"/>
              <a:t> </a:t>
            </a:r>
            <a:r>
              <a:rPr lang="en-US" dirty="0" err="1"/>
              <a:t>dişin</a:t>
            </a:r>
            <a:r>
              <a:rPr lang="en-US" dirty="0"/>
              <a:t> </a:t>
            </a:r>
            <a:r>
              <a:rPr lang="en-US" dirty="0" err="1"/>
              <a:t>yerini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,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dişler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kalıcı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bağlanan</a:t>
            </a:r>
            <a:r>
              <a:rPr lang="en-US" dirty="0"/>
              <a:t>, protetik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uygulamadır</a:t>
            </a:r>
            <a:r>
              <a:rPr lang="en-US" dirty="0"/>
              <a:t>.</a:t>
            </a:r>
          </a:p>
          <a:p>
            <a:r>
              <a:rPr lang="en-US" dirty="0" err="1"/>
              <a:t>Köprü</a:t>
            </a:r>
            <a:r>
              <a:rPr lang="en-US" dirty="0"/>
              <a:t> </a:t>
            </a:r>
            <a:r>
              <a:rPr lang="en-US" dirty="0" err="1"/>
              <a:t>protezi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da </a:t>
            </a:r>
            <a:r>
              <a:rPr lang="en-US" dirty="0" err="1"/>
              <a:t>tanımlanmaktadır</a:t>
            </a:r>
            <a:r>
              <a:rPr lang="en-US" dirty="0"/>
              <a:t>.</a:t>
            </a:r>
            <a:endParaRPr lang="tr-TR" dirty="0"/>
          </a:p>
          <a:p>
            <a:r>
              <a:rPr lang="tr-TR" u="sng" dirty="0"/>
              <a:t>Bridge – </a:t>
            </a:r>
            <a:r>
              <a:rPr lang="tr-TR" u="sng" dirty="0" err="1"/>
              <a:t>fixed</a:t>
            </a:r>
            <a:r>
              <a:rPr lang="tr-TR" u="sng" dirty="0"/>
              <a:t> </a:t>
            </a:r>
            <a:r>
              <a:rPr lang="tr-TR" u="sng" dirty="0" err="1"/>
              <a:t>partial</a:t>
            </a:r>
            <a:r>
              <a:rPr lang="tr-TR" u="sng" dirty="0"/>
              <a:t> </a:t>
            </a:r>
            <a:r>
              <a:rPr lang="tr-TR" u="sng" dirty="0" err="1"/>
              <a:t>dentures</a:t>
            </a:r>
            <a:endParaRPr lang="en-US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0747" y="3620820"/>
            <a:ext cx="3567344" cy="2703780"/>
          </a:xfrm>
          <a:prstGeom prst="rect">
            <a:avLst/>
          </a:prstGeom>
        </p:spPr>
      </p:pic>
      <p:pic>
        <p:nvPicPr>
          <p:cNvPr id="5" name="Content Placeholder 5" descr="köprü -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96" y="3404382"/>
            <a:ext cx="4516451" cy="292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1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tedavi</a:t>
            </a:r>
            <a:r>
              <a:rPr lang="en-US" dirty="0"/>
              <a:t> </a:t>
            </a:r>
            <a:r>
              <a:rPr lang="en-US" dirty="0" err="1"/>
              <a:t>planlaması</a:t>
            </a:r>
            <a:r>
              <a:rPr lang="en-US" dirty="0"/>
              <a:t> </a:t>
            </a:r>
            <a:r>
              <a:rPr lang="en-US" dirty="0" err="1"/>
              <a:t>yapabilmek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sert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yumuşak</a:t>
            </a:r>
            <a:r>
              <a:rPr lang="en-US" dirty="0"/>
              <a:t> </a:t>
            </a:r>
            <a:r>
              <a:rPr lang="en-US" dirty="0" err="1"/>
              <a:t>dokuları</a:t>
            </a:r>
            <a:r>
              <a:rPr lang="en-US" dirty="0"/>
              <a:t> </a:t>
            </a:r>
            <a:r>
              <a:rPr lang="en-US" dirty="0" err="1"/>
              <a:t>içine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detaylı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ağız</a:t>
            </a:r>
            <a:r>
              <a:rPr lang="en-US" dirty="0"/>
              <a:t> </a:t>
            </a:r>
            <a:r>
              <a:rPr lang="en-US" dirty="0" err="1"/>
              <a:t>muayenesi</a:t>
            </a:r>
            <a:r>
              <a:rPr lang="en-US" dirty="0"/>
              <a:t> </a:t>
            </a:r>
            <a:r>
              <a:rPr lang="en-US" dirty="0" err="1"/>
              <a:t>yapılmalıdır</a:t>
            </a:r>
            <a:r>
              <a:rPr lang="en-US" dirty="0"/>
              <a:t>.</a:t>
            </a:r>
          </a:p>
          <a:p>
            <a:r>
              <a:rPr lang="en-US" dirty="0" err="1"/>
              <a:t>Muayene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sağlığı</a:t>
            </a:r>
            <a:r>
              <a:rPr lang="en-US" dirty="0"/>
              <a:t>, </a:t>
            </a:r>
            <a:r>
              <a:rPr lang="en-US" dirty="0" err="1"/>
              <a:t>psikolojik</a:t>
            </a:r>
            <a:r>
              <a:rPr lang="en-US" dirty="0"/>
              <a:t> </a:t>
            </a:r>
            <a:r>
              <a:rPr lang="en-US" dirty="0" err="1"/>
              <a:t>gereksinimleri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dental </a:t>
            </a:r>
            <a:r>
              <a:rPr lang="en-US" dirty="0" err="1"/>
              <a:t>ihtiyaçları</a:t>
            </a:r>
            <a:r>
              <a:rPr lang="en-US" dirty="0"/>
              <a:t> </a:t>
            </a:r>
            <a:r>
              <a:rPr lang="en-US" dirty="0" err="1"/>
              <a:t>birleştirilerek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planlama</a:t>
            </a:r>
            <a:r>
              <a:rPr lang="en-US" dirty="0"/>
              <a:t> </a:t>
            </a:r>
            <a:r>
              <a:rPr lang="en-US" dirty="0" err="1"/>
              <a:t>yapılmalıdır</a:t>
            </a:r>
            <a:r>
              <a:rPr lang="en-US" dirty="0"/>
              <a:t>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435" y="4486417"/>
            <a:ext cx="3267881" cy="183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14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273" y="2156340"/>
            <a:ext cx="8580582" cy="3786116"/>
          </a:xfrm>
        </p:spPr>
        <p:txBody>
          <a:bodyPr/>
          <a:lstStyle/>
          <a:p>
            <a:r>
              <a:rPr lang="tr-TR" dirty="0"/>
              <a:t>Öncelikle </a:t>
            </a:r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durumu</a:t>
            </a:r>
            <a:r>
              <a:rPr lang="en-US" dirty="0"/>
              <a:t> </a:t>
            </a:r>
            <a:r>
              <a:rPr lang="en-US" dirty="0" err="1"/>
              <a:t>detaylı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anamnez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konmalı</a:t>
            </a:r>
            <a:r>
              <a:rPr lang="tr-TR" dirty="0"/>
              <a:t> ve kaydedilmelidir</a:t>
            </a:r>
            <a:r>
              <a:rPr lang="en-US" dirty="0"/>
              <a:t>.</a:t>
            </a:r>
          </a:p>
          <a:p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fiziksel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ruhsal</a:t>
            </a:r>
            <a:r>
              <a:rPr lang="en-US" dirty="0"/>
              <a:t> </a:t>
            </a:r>
            <a:r>
              <a:rPr lang="en-US" dirty="0" err="1"/>
              <a:t>sağlığı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/>
              <a:t>mutlak</a:t>
            </a:r>
            <a:r>
              <a:rPr lang="en-US" dirty="0"/>
              <a:t> </a:t>
            </a:r>
            <a:r>
              <a:rPr lang="en-US" dirty="0" err="1"/>
              <a:t>şart</a:t>
            </a:r>
            <a:r>
              <a:rPr lang="tr-TR" dirty="0"/>
              <a:t>, veya elzem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tedaviler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ertelenmeli</a:t>
            </a:r>
            <a:r>
              <a:rPr lang="tr-TR" dirty="0"/>
              <a:t> ya da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yapılmamalıd</a:t>
            </a:r>
            <a:r>
              <a:rPr lang="tr-TR" dirty="0"/>
              <a:t>ı</a:t>
            </a:r>
            <a:r>
              <a:rPr lang="en-US" dirty="0"/>
              <a:t>r.</a:t>
            </a:r>
            <a:r>
              <a:rPr lang="tr-TR" dirty="0"/>
              <a:t> </a:t>
            </a:r>
          </a:p>
          <a:p>
            <a:r>
              <a:rPr lang="tr-TR" dirty="0"/>
              <a:t>Duruma göre </a:t>
            </a:r>
            <a:r>
              <a:rPr lang="tr-TR" b="1" u="sng" dirty="0"/>
              <a:t>gereklilik</a:t>
            </a:r>
            <a:r>
              <a:rPr lang="tr-TR" dirty="0"/>
              <a:t> unsuru esas alınmalıdır.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25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77518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err="1"/>
              <a:t>Sabit</a:t>
            </a:r>
            <a:r>
              <a:rPr lang="en-US" sz="3600" dirty="0"/>
              <a:t> </a:t>
            </a:r>
            <a:r>
              <a:rPr lang="en-US" sz="3600" dirty="0" err="1"/>
              <a:t>protezlerin</a:t>
            </a:r>
            <a:r>
              <a:rPr lang="en-US" sz="3600" dirty="0"/>
              <a:t> </a:t>
            </a:r>
            <a:r>
              <a:rPr lang="en-US" sz="3600" dirty="0" err="1"/>
              <a:t>yapımında</a:t>
            </a:r>
            <a:r>
              <a:rPr lang="en-US" sz="3600" dirty="0"/>
              <a:t> </a:t>
            </a:r>
            <a:r>
              <a:rPr lang="en-US" sz="3600" dirty="0" err="1"/>
              <a:t>teşhis</a:t>
            </a:r>
            <a:r>
              <a:rPr lang="en-US" sz="3600" dirty="0"/>
              <a:t> </a:t>
            </a:r>
            <a:r>
              <a:rPr lang="en-US" sz="3600" dirty="0" err="1"/>
              <a:t>ve</a:t>
            </a:r>
            <a:r>
              <a:rPr lang="en-US" sz="3600" dirty="0"/>
              <a:t> </a:t>
            </a:r>
            <a:r>
              <a:rPr lang="en-US" sz="3600" dirty="0" err="1"/>
              <a:t>tedavi</a:t>
            </a:r>
            <a:r>
              <a:rPr lang="en-US" sz="3600" dirty="0"/>
              <a:t> </a:t>
            </a:r>
            <a:r>
              <a:rPr lang="en-US" sz="3600" dirty="0" err="1"/>
              <a:t>için</a:t>
            </a:r>
            <a:r>
              <a:rPr lang="en-US" sz="3600" dirty="0"/>
              <a:t> </a:t>
            </a:r>
            <a:r>
              <a:rPr lang="en-US" sz="3600" dirty="0" err="1"/>
              <a:t>gerekli</a:t>
            </a:r>
            <a:r>
              <a:rPr lang="en-US" sz="3600" dirty="0"/>
              <a:t> </a:t>
            </a:r>
            <a:r>
              <a:rPr lang="en-US" sz="3600" dirty="0" err="1"/>
              <a:t>beş</a:t>
            </a:r>
            <a:r>
              <a:rPr lang="en-US" sz="3600" dirty="0"/>
              <a:t> </a:t>
            </a:r>
            <a:r>
              <a:rPr lang="en-US" sz="3600" dirty="0" err="1"/>
              <a:t>temel</a:t>
            </a:r>
            <a:r>
              <a:rPr lang="en-US" sz="3600" dirty="0"/>
              <a:t> </a:t>
            </a:r>
            <a:r>
              <a:rPr lang="en-US" sz="3600" dirty="0" err="1"/>
              <a:t>unsur</a:t>
            </a:r>
            <a:r>
              <a:rPr lang="en-US" sz="3600" dirty="0"/>
              <a:t> </a:t>
            </a:r>
            <a:r>
              <a:rPr lang="en-US" sz="3600" dirty="0" err="1"/>
              <a:t>vardır</a:t>
            </a:r>
            <a:r>
              <a:rPr lang="en-US" sz="3600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98080"/>
            <a:ext cx="8229600" cy="2966439"/>
          </a:xfrm>
        </p:spPr>
        <p:txBody>
          <a:bodyPr/>
          <a:lstStyle/>
          <a:p>
            <a:r>
              <a:rPr lang="en-US" dirty="0" err="1"/>
              <a:t>Anamnez</a:t>
            </a:r>
            <a:endParaRPr lang="en-US" dirty="0"/>
          </a:p>
          <a:p>
            <a:r>
              <a:rPr lang="en-US" dirty="0"/>
              <a:t>TME/</a:t>
            </a:r>
            <a:r>
              <a:rPr lang="en-US" dirty="0" err="1"/>
              <a:t>okluzal</a:t>
            </a:r>
            <a:r>
              <a:rPr lang="en-US" dirty="0"/>
              <a:t> </a:t>
            </a:r>
            <a:r>
              <a:rPr lang="en-US" dirty="0" err="1"/>
              <a:t>değerlendirme</a:t>
            </a:r>
            <a:endParaRPr lang="en-US" dirty="0"/>
          </a:p>
          <a:p>
            <a:r>
              <a:rPr lang="en-US" dirty="0" err="1"/>
              <a:t>Ağız</a:t>
            </a:r>
            <a:r>
              <a:rPr lang="en-US" dirty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inceleme</a:t>
            </a:r>
            <a:endParaRPr lang="en-US" dirty="0"/>
          </a:p>
          <a:p>
            <a:r>
              <a:rPr lang="en-US" dirty="0" err="1"/>
              <a:t>Teşhis</a:t>
            </a:r>
            <a:r>
              <a:rPr lang="en-US" dirty="0"/>
              <a:t> </a:t>
            </a:r>
            <a:r>
              <a:rPr lang="en-US" dirty="0" err="1"/>
              <a:t>modelleri</a:t>
            </a:r>
            <a:endParaRPr lang="en-US" dirty="0"/>
          </a:p>
          <a:p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ağız</a:t>
            </a:r>
            <a:r>
              <a:rPr lang="en-US" dirty="0"/>
              <a:t> </a:t>
            </a:r>
            <a:r>
              <a:rPr lang="en-US" dirty="0" err="1"/>
              <a:t>röntgeni</a:t>
            </a:r>
            <a:r>
              <a:rPr lang="en-US" dirty="0"/>
              <a:t> (</a:t>
            </a:r>
            <a:r>
              <a:rPr lang="en-US" dirty="0" err="1"/>
              <a:t>gerekirse</a:t>
            </a:r>
            <a:r>
              <a:rPr lang="en-US" dirty="0"/>
              <a:t> BT)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559558" y="6114197"/>
            <a:ext cx="55799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/>
              <a:t>*</a:t>
            </a:r>
            <a:r>
              <a:rPr lang="en-US" sz="1200" dirty="0"/>
              <a:t>Fundamentals of Fixed Prosthodontics by Herbert T. </a:t>
            </a:r>
            <a:r>
              <a:rPr lang="en-US" sz="1200" dirty="0" err="1"/>
              <a:t>Shillingburg</a:t>
            </a:r>
            <a:r>
              <a:rPr lang="en-US" sz="1200" dirty="0"/>
              <a:t> </a:t>
            </a:r>
            <a:r>
              <a:rPr lang="tr-TR" sz="1200" dirty="0"/>
              <a:t>, </a:t>
            </a:r>
            <a:r>
              <a:rPr lang="tr-TR" sz="1200" dirty="0" err="1"/>
              <a:t>Sumiya</a:t>
            </a:r>
            <a:r>
              <a:rPr lang="tr-TR" sz="1200" dirty="0"/>
              <a:t> </a:t>
            </a:r>
            <a:r>
              <a:rPr lang="tr-TR" sz="1200" dirty="0" err="1"/>
              <a:t>Hobo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123612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020" y="704088"/>
            <a:ext cx="7926779" cy="1143000"/>
          </a:xfrm>
        </p:spPr>
        <p:txBody>
          <a:bodyPr/>
          <a:lstStyle/>
          <a:p>
            <a:r>
              <a:rPr lang="en-US" dirty="0"/>
              <a:t>TME/</a:t>
            </a:r>
            <a:r>
              <a:rPr lang="en-US" dirty="0" err="1"/>
              <a:t>Okluzal</a:t>
            </a:r>
            <a:r>
              <a:rPr lang="en-US" dirty="0"/>
              <a:t> </a:t>
            </a:r>
            <a:r>
              <a:rPr lang="en-US" dirty="0" err="1"/>
              <a:t>değerlendirme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protez</a:t>
            </a:r>
            <a:r>
              <a:rPr lang="en-US" dirty="0"/>
              <a:t> </a:t>
            </a:r>
            <a:r>
              <a:rPr lang="en-US" dirty="0" err="1"/>
              <a:t>işlemlerine</a:t>
            </a:r>
            <a:r>
              <a:rPr lang="en-US" dirty="0"/>
              <a:t> </a:t>
            </a:r>
            <a:r>
              <a:rPr lang="en-US" dirty="0" err="1"/>
              <a:t>geçmeden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okluzyonu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tür</a:t>
            </a:r>
            <a:r>
              <a:rPr lang="en-US" dirty="0"/>
              <a:t> </a:t>
            </a:r>
            <a:r>
              <a:rPr lang="en-US" dirty="0" err="1"/>
              <a:t>restorasyonların</a:t>
            </a:r>
            <a:r>
              <a:rPr lang="en-US" dirty="0"/>
              <a:t> </a:t>
            </a:r>
            <a:r>
              <a:rPr lang="en-US" dirty="0" err="1"/>
              <a:t>yapımına</a:t>
            </a:r>
            <a:r>
              <a:rPr lang="en-US" dirty="0"/>
              <a:t> </a:t>
            </a:r>
            <a:r>
              <a:rPr lang="en-US" dirty="0" err="1"/>
              <a:t>izin</a:t>
            </a:r>
            <a:r>
              <a:rPr lang="en-US" dirty="0"/>
              <a:t> </a:t>
            </a:r>
            <a:r>
              <a:rPr lang="en-US" dirty="0" err="1"/>
              <a:t>verecek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sağlıklı</a:t>
            </a:r>
            <a:r>
              <a:rPr lang="en-US" dirty="0"/>
              <a:t> </a:t>
            </a:r>
            <a:r>
              <a:rPr lang="en-US" dirty="0" err="1"/>
              <a:t>olduğunun</a:t>
            </a:r>
            <a:r>
              <a:rPr lang="en-US" dirty="0"/>
              <a:t> </a:t>
            </a:r>
            <a:r>
              <a:rPr lang="en-US" dirty="0" err="1"/>
              <a:t>anlaşılabilmesi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değerlendirilmelidir</a:t>
            </a:r>
            <a:r>
              <a:rPr lang="en-US" dirty="0"/>
              <a:t>. </a:t>
            </a:r>
          </a:p>
          <a:p>
            <a:r>
              <a:rPr lang="en-US" dirty="0" err="1"/>
              <a:t>Eğer</a:t>
            </a:r>
            <a:r>
              <a:rPr lang="en-US" dirty="0"/>
              <a:t> </a:t>
            </a:r>
            <a:r>
              <a:rPr lang="en-US" dirty="0" err="1"/>
              <a:t>okluzyonda</a:t>
            </a:r>
            <a:r>
              <a:rPr lang="en-US" dirty="0"/>
              <a:t>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sorun</a:t>
            </a:r>
            <a:r>
              <a:rPr lang="en-US" dirty="0"/>
              <a:t> </a:t>
            </a:r>
            <a:r>
              <a:rPr lang="en-US" dirty="0" err="1"/>
              <a:t>gözlenmiyorsa</a:t>
            </a:r>
            <a:r>
              <a:rPr lang="en-US" dirty="0"/>
              <a:t>,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tedaviler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oklüzal</a:t>
            </a:r>
            <a:r>
              <a:rPr lang="en-US" dirty="0"/>
              <a:t> </a:t>
            </a:r>
            <a:r>
              <a:rPr lang="en-US" dirty="0" err="1"/>
              <a:t>ilişkiyi</a:t>
            </a:r>
            <a:r>
              <a:rPr lang="en-US" dirty="0"/>
              <a:t> </a:t>
            </a:r>
            <a:r>
              <a:rPr lang="en-US" dirty="0" err="1"/>
              <a:t>devam</a:t>
            </a:r>
            <a:r>
              <a:rPr lang="en-US" dirty="0"/>
              <a:t> </a:t>
            </a:r>
            <a:r>
              <a:rPr lang="en-US" dirty="0" err="1"/>
              <a:t>ettirecek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düzenlenmelidir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021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370" y="816363"/>
            <a:ext cx="8301630" cy="4389120"/>
          </a:xfrm>
        </p:spPr>
        <p:txBody>
          <a:bodyPr>
            <a:normAutofit/>
          </a:bodyPr>
          <a:lstStyle/>
          <a:p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temporomandibuler</a:t>
            </a:r>
            <a:r>
              <a:rPr lang="en-US" dirty="0"/>
              <a:t> </a:t>
            </a:r>
            <a:r>
              <a:rPr lang="en-US" dirty="0" err="1"/>
              <a:t>eklemlerin</a:t>
            </a:r>
            <a:r>
              <a:rPr lang="en-US" dirty="0"/>
              <a:t> </a:t>
            </a:r>
            <a:r>
              <a:rPr lang="tr-TR" dirty="0"/>
              <a:t>muayene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 </a:t>
            </a:r>
          </a:p>
          <a:p>
            <a:r>
              <a:rPr lang="en-US" dirty="0" err="1"/>
              <a:t>Sağlıklı</a:t>
            </a:r>
            <a:r>
              <a:rPr lang="en-US" dirty="0"/>
              <a:t> </a:t>
            </a:r>
            <a:r>
              <a:rPr lang="en-US" dirty="0" err="1"/>
              <a:t>eklemler</a:t>
            </a:r>
            <a:r>
              <a:rPr lang="en-US" dirty="0"/>
              <a:t> </a:t>
            </a:r>
            <a:r>
              <a:rPr lang="en-US" dirty="0" err="1"/>
              <a:t>açma</a:t>
            </a:r>
            <a:r>
              <a:rPr lang="en-US" dirty="0"/>
              <a:t>, </a:t>
            </a:r>
            <a:r>
              <a:rPr lang="en-US" dirty="0" err="1"/>
              <a:t>kapama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yan</a:t>
            </a:r>
            <a:r>
              <a:rPr lang="en-US" dirty="0"/>
              <a:t> </a:t>
            </a:r>
            <a:r>
              <a:rPr lang="en-US" dirty="0" err="1"/>
              <a:t>hareketler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kısıtlılığı</a:t>
            </a:r>
            <a:r>
              <a:rPr lang="en-US" dirty="0"/>
              <a:t> </a:t>
            </a:r>
            <a:r>
              <a:rPr lang="en-US" dirty="0" err="1"/>
              <a:t>göstermediği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tıkırtı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krepitasyon</a:t>
            </a:r>
            <a:r>
              <a:rPr lang="en-US" dirty="0"/>
              <a:t> </a:t>
            </a:r>
            <a:r>
              <a:rPr lang="en-US" dirty="0" err="1"/>
              <a:t>sesi</a:t>
            </a:r>
            <a:r>
              <a:rPr lang="en-US" dirty="0"/>
              <a:t> de </a:t>
            </a:r>
            <a:r>
              <a:rPr lang="en-US" dirty="0" err="1"/>
              <a:t>vermez</a:t>
            </a:r>
            <a:r>
              <a:rPr lang="en-US" dirty="0"/>
              <a:t>. </a:t>
            </a:r>
          </a:p>
          <a:p>
            <a:r>
              <a:rPr lang="en-US" dirty="0"/>
              <a:t>Elle </a:t>
            </a:r>
            <a:r>
              <a:rPr lang="en-US" dirty="0" err="1"/>
              <a:t>muayene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açma</a:t>
            </a:r>
            <a:r>
              <a:rPr lang="en-US" dirty="0"/>
              <a:t> </a:t>
            </a:r>
            <a:r>
              <a:rPr lang="en-US" dirty="0" err="1"/>
              <a:t>kapama</a:t>
            </a:r>
            <a:r>
              <a:rPr lang="en-US" dirty="0"/>
              <a:t> </a:t>
            </a:r>
            <a:r>
              <a:rPr lang="en-US" dirty="0" err="1"/>
              <a:t>hareketlerinde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tr-TR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disfonksiyon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çıkar</a:t>
            </a:r>
            <a:r>
              <a:rPr lang="en-US" dirty="0"/>
              <a:t>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396" y="4286817"/>
            <a:ext cx="6296025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60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</TotalTime>
  <Words>828</Words>
  <Application>Microsoft Office PowerPoint</Application>
  <PresentationFormat>Ekran Gösterisi (4:3)</PresentationFormat>
  <Paragraphs>75</Paragraphs>
  <Slides>25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9" baseType="lpstr">
      <vt:lpstr>Calibri</vt:lpstr>
      <vt:lpstr>Constantia</vt:lpstr>
      <vt:lpstr>Wingdings 2</vt:lpstr>
      <vt:lpstr>Akış</vt:lpstr>
      <vt:lpstr>Sabit protezlerde anamnez, ağız muayenesi, tanı modelleri ve tedavi    planlaması </vt:lpstr>
      <vt:lpstr>PowerPoint Sunusu</vt:lpstr>
      <vt:lpstr>PowerPoint Sunusu</vt:lpstr>
      <vt:lpstr>PowerPoint Sunusu</vt:lpstr>
      <vt:lpstr>PowerPoint Sunusu</vt:lpstr>
      <vt:lpstr>PowerPoint Sunusu</vt:lpstr>
      <vt:lpstr>Sabit protezlerin yapımında teşhis ve tedavi için gerekli beş temel unsur vardır:</vt:lpstr>
      <vt:lpstr>TME/Okluzal değerlendirme</vt:lpstr>
      <vt:lpstr>PowerPoint Sunusu</vt:lpstr>
      <vt:lpstr>PowerPoint Sunusu</vt:lpstr>
      <vt:lpstr>PowerPoint Sunusu</vt:lpstr>
      <vt:lpstr>PowerPoint Sunusu</vt:lpstr>
      <vt:lpstr>Ağız içi inceleme</vt:lpstr>
      <vt:lpstr>PowerPoint Sunusu</vt:lpstr>
      <vt:lpstr>PowerPoint Sunusu</vt:lpstr>
      <vt:lpstr>Teşhis modelleri</vt:lpstr>
      <vt:lpstr>Tüm ağız röntgenleri</vt:lpstr>
      <vt:lpstr>PowerPoint Sunusu</vt:lpstr>
      <vt:lpstr>Döküm ya da seramik restorasyonların hangi durumlarda amalgam ya da kompozit restorasyonların yerine kullanılabileceği kararı birçok faktöre bağlıdır:</vt:lpstr>
      <vt:lpstr>Dişte görülen yıkım miktarı:</vt:lpstr>
      <vt:lpstr>Estetik beklentiler: </vt:lpstr>
      <vt:lpstr>Tek Diş Restorasyonlarında Tedavi Planlaması (12 Seçenek)</vt:lpstr>
      <vt:lpstr>Restorasyonların Kullanım Süresi</vt:lpstr>
      <vt:lpstr>Protez Tipini Seçmek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Sabit Protezlerde Anamnez ve Klinik Muayene</dc:title>
  <dc:creator>Fırat</dc:creator>
  <cp:lastModifiedBy>Semih Berksun</cp:lastModifiedBy>
  <cp:revision>122</cp:revision>
  <dcterms:created xsi:type="dcterms:W3CDTF">2016-09-16T19:56:21Z</dcterms:created>
  <dcterms:modified xsi:type="dcterms:W3CDTF">2020-02-04T10:42:59Z</dcterms:modified>
</cp:coreProperties>
</file>