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7"/>
  </p:notesMasterIdLst>
  <p:sldIdLst>
    <p:sldId id="256" r:id="rId2"/>
    <p:sldId id="299" r:id="rId3"/>
    <p:sldId id="341" r:id="rId4"/>
    <p:sldId id="261" r:id="rId5"/>
    <p:sldId id="258" r:id="rId6"/>
    <p:sldId id="259" r:id="rId7"/>
    <p:sldId id="260" r:id="rId8"/>
    <p:sldId id="278" r:id="rId9"/>
    <p:sldId id="281" r:id="rId10"/>
    <p:sldId id="282" r:id="rId11"/>
    <p:sldId id="283" r:id="rId12"/>
    <p:sldId id="296" r:id="rId13"/>
    <p:sldId id="289" r:id="rId14"/>
    <p:sldId id="290" r:id="rId15"/>
    <p:sldId id="292" r:id="rId16"/>
    <p:sldId id="297" r:id="rId17"/>
    <p:sldId id="304" r:id="rId18"/>
    <p:sldId id="306" r:id="rId19"/>
    <p:sldId id="308" r:id="rId20"/>
    <p:sldId id="309" r:id="rId21"/>
    <p:sldId id="311" r:id="rId22"/>
    <p:sldId id="318" r:id="rId23"/>
    <p:sldId id="319" r:id="rId24"/>
    <p:sldId id="326" r:id="rId25"/>
    <p:sldId id="32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20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1C183-7A3B-49BB-9929-A68B41A99D64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AF477-67CB-4060-8F5B-287B4994F2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77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403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CE7183-751E-9D4E-9A8B-6F6D307D2D92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92C5BE-AA95-224A-AF15-37917F9AFA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55975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protezlerde</a:t>
            </a:r>
            <a:r>
              <a:rPr lang="en-US" dirty="0"/>
              <a:t> </a:t>
            </a:r>
            <a:r>
              <a:rPr lang="tr-TR" dirty="0" err="1"/>
              <a:t>anamnez</a:t>
            </a:r>
            <a:r>
              <a:rPr lang="tr-TR" dirty="0"/>
              <a:t>, ağız muayenesi, tanı modelleri ve tedavi </a:t>
            </a:r>
            <a:br>
              <a:rPr lang="tr-TR" dirty="0"/>
            </a:br>
            <a:r>
              <a:rPr lang="tr-TR" dirty="0"/>
              <a:t>  planlaması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29" y="4992254"/>
            <a:ext cx="3111335" cy="812800"/>
          </a:xfrm>
        </p:spPr>
        <p:txBody>
          <a:bodyPr>
            <a:normAutofit/>
          </a:bodyPr>
          <a:lstStyle/>
          <a:p>
            <a:pPr algn="l"/>
            <a:endParaRPr lang="tr-TR" sz="2000" dirty="0"/>
          </a:p>
          <a:p>
            <a:pPr algn="l"/>
            <a:r>
              <a:rPr lang="en-US" sz="2000" dirty="0"/>
              <a:t>Prof. Dr. Semih </a:t>
            </a:r>
            <a:r>
              <a:rPr lang="en-US" sz="2000" dirty="0" err="1"/>
              <a:t>Berksun</a:t>
            </a:r>
            <a:endParaRPr lang="en-US" sz="2000" dirty="0"/>
          </a:p>
        </p:txBody>
      </p:sp>
      <p:pic>
        <p:nvPicPr>
          <p:cNvPr id="4" name="3 Resim" descr="ağız res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5" y="4311728"/>
            <a:ext cx="2771336" cy="15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41" y="1804855"/>
            <a:ext cx="8389917" cy="4389120"/>
          </a:xfrm>
        </p:spPr>
        <p:txBody>
          <a:bodyPr>
            <a:normAutofit/>
          </a:bodyPr>
          <a:lstStyle/>
          <a:p>
            <a:r>
              <a:rPr lang="en-US" dirty="0" err="1"/>
              <a:t>Çoğu</a:t>
            </a:r>
            <a:r>
              <a:rPr lang="en-US" dirty="0"/>
              <a:t> hasta,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okluzyonlarındaki</a:t>
            </a:r>
            <a:r>
              <a:rPr lang="en-US" dirty="0"/>
              <a:t> </a:t>
            </a:r>
            <a:r>
              <a:rPr lang="en-US" dirty="0" err="1"/>
              <a:t>düzensizlikler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parafonksiyonel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ağrısından</a:t>
            </a:r>
            <a:r>
              <a:rPr lang="en-US" dirty="0"/>
              <a:t> </a:t>
            </a:r>
            <a:r>
              <a:rPr lang="en-US" dirty="0" err="1"/>
              <a:t>şikayet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Dişlerin</a:t>
            </a:r>
            <a:r>
              <a:rPr lang="en-US" dirty="0"/>
              <a:t> </a:t>
            </a:r>
            <a:r>
              <a:rPr lang="en-US" dirty="0" err="1"/>
              <a:t>sıkılması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hayat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gıcırdatılması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alışkanlıklar</a:t>
            </a:r>
            <a:r>
              <a:rPr lang="en-US" dirty="0"/>
              <a:t> </a:t>
            </a:r>
            <a:r>
              <a:rPr lang="en-US" dirty="0" err="1"/>
              <a:t>yorgunluk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spazmı</a:t>
            </a:r>
            <a:r>
              <a:rPr lang="en-US" dirty="0"/>
              <a:t> </a:t>
            </a:r>
            <a:r>
              <a:rPr lang="en-US" dirty="0" err="1"/>
              <a:t>iIe</a:t>
            </a:r>
            <a:r>
              <a:rPr lang="en-US" dirty="0"/>
              <a:t> </a:t>
            </a:r>
            <a:r>
              <a:rPr lang="en-US" dirty="0" err="1"/>
              <a:t>sonuçlanabilir</a:t>
            </a:r>
            <a:r>
              <a:rPr lang="en-US" dirty="0"/>
              <a:t>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73" y="4148920"/>
            <a:ext cx="1917510" cy="19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240"/>
            <a:ext cx="8229600" cy="2691111"/>
          </a:xfrm>
        </p:spPr>
        <p:txBody>
          <a:bodyPr>
            <a:normAutofit/>
          </a:bodyPr>
          <a:lstStyle/>
          <a:p>
            <a:r>
              <a:rPr lang="en-US" dirty="0" err="1"/>
              <a:t>Böyle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görünümü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hareketleri</a:t>
            </a:r>
            <a:r>
              <a:rPr lang="en-US" dirty="0"/>
              <a:t> </a:t>
            </a:r>
            <a:r>
              <a:rPr lang="en-US" dirty="0" err="1"/>
              <a:t>gözlenmelidir</a:t>
            </a:r>
            <a:r>
              <a:rPr lang="en-US" dirty="0"/>
              <a:t>. </a:t>
            </a:r>
            <a:r>
              <a:rPr lang="en-US" dirty="0" err="1"/>
              <a:t>Çoğunda</a:t>
            </a:r>
            <a:r>
              <a:rPr lang="en-US" dirty="0"/>
              <a:t>, Masseter </a:t>
            </a:r>
            <a:r>
              <a:rPr lang="en-US" dirty="0" err="1"/>
              <a:t>kasın</a:t>
            </a:r>
            <a:r>
              <a:rPr lang="en-US" dirty="0"/>
              <a:t> </a:t>
            </a:r>
            <a:r>
              <a:rPr lang="en-US" dirty="0" err="1"/>
              <a:t>hiperaktivitesinden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köşeli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görünümü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Sizinle</a:t>
            </a:r>
            <a:r>
              <a:rPr lang="en-US" dirty="0"/>
              <a:t> </a:t>
            </a:r>
            <a:r>
              <a:rPr lang="en-US" dirty="0" err="1"/>
              <a:t>konuşurken</a:t>
            </a:r>
            <a:r>
              <a:rPr lang="en-US" dirty="0"/>
              <a:t> bile </a:t>
            </a:r>
            <a:r>
              <a:rPr lang="en-US" dirty="0" err="1"/>
              <a:t>dişlerini</a:t>
            </a:r>
            <a:r>
              <a:rPr lang="en-US" dirty="0"/>
              <a:t> </a:t>
            </a:r>
            <a:r>
              <a:rPr lang="en-US" dirty="0" err="1"/>
              <a:t>gıcırdatırlar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sıkarlar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2" y="3971498"/>
            <a:ext cx="3295365" cy="21969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05" y="4463433"/>
            <a:ext cx="2743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g015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28625"/>
            <a:ext cx="80041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040984"/>
            <a:ext cx="7808495" cy="1143000"/>
          </a:xfrm>
        </p:spPr>
        <p:txBody>
          <a:bodyPr>
            <a:normAutofit/>
          </a:bodyPr>
          <a:lstStyle/>
          <a:p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inceleme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2376"/>
            <a:ext cx="8229600" cy="4389120"/>
          </a:xfrm>
        </p:spPr>
        <p:txBody>
          <a:bodyPr/>
          <a:lstStyle/>
          <a:p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muayenesinde</a:t>
            </a:r>
            <a:r>
              <a:rPr lang="en-US" dirty="0"/>
              <a:t> </a:t>
            </a:r>
            <a:r>
              <a:rPr lang="en-US" dirty="0" err="1"/>
              <a:t>gözlenecek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nokta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Bunlardan</a:t>
            </a:r>
            <a:r>
              <a:rPr lang="en-US" dirty="0"/>
              <a:t> </a:t>
            </a:r>
            <a:r>
              <a:rPr lang="en-US" dirty="0" err="1"/>
              <a:t>ilki</a:t>
            </a:r>
            <a:r>
              <a:rPr lang="en-US" dirty="0"/>
              <a:t>,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hijyenidir</a:t>
            </a:r>
            <a:r>
              <a:rPr lang="en-US" dirty="0"/>
              <a:t>.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dişlerde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bölgelerde</a:t>
            </a:r>
            <a:r>
              <a:rPr lang="en-US" dirty="0"/>
              <a:t> </a:t>
            </a:r>
            <a:r>
              <a:rPr lang="en-US" dirty="0" err="1"/>
              <a:t>plak</a:t>
            </a:r>
            <a:r>
              <a:rPr lang="en-US" dirty="0"/>
              <a:t> </a:t>
            </a:r>
            <a:r>
              <a:rPr lang="en-US" dirty="0" err="1"/>
              <a:t>oluşumu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? </a:t>
            </a:r>
            <a:r>
              <a:rPr lang="en-US" dirty="0" err="1"/>
              <a:t>Genel</a:t>
            </a:r>
            <a:r>
              <a:rPr lang="en-US" dirty="0"/>
              <a:t> periodontal durum </a:t>
            </a:r>
            <a:r>
              <a:rPr lang="en-US" dirty="0" err="1"/>
              <a:t>nasıldır</a:t>
            </a:r>
            <a:r>
              <a:rPr lang="en-US" dirty="0"/>
              <a:t>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6" y="4119576"/>
            <a:ext cx="2811439" cy="21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08" y="1665026"/>
            <a:ext cx="8229600" cy="3609021"/>
          </a:xfrm>
        </p:spPr>
        <p:txBody>
          <a:bodyPr/>
          <a:lstStyle/>
          <a:p>
            <a:r>
              <a:rPr lang="en-US" dirty="0" err="1"/>
              <a:t>Dişeti</a:t>
            </a:r>
            <a:r>
              <a:rPr lang="en-US" dirty="0"/>
              <a:t> </a:t>
            </a:r>
            <a:r>
              <a:rPr lang="en-US" dirty="0" err="1"/>
              <a:t>iltihabının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yokluğu</a:t>
            </a:r>
            <a:r>
              <a:rPr lang="en-US" dirty="0"/>
              <a:t> </a:t>
            </a:r>
            <a:r>
              <a:rPr lang="en-US" dirty="0" err="1"/>
              <a:t>belirlenmelidir</a:t>
            </a:r>
            <a:r>
              <a:rPr lang="en-US" dirty="0"/>
              <a:t>.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cepler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ceplerin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derinliği</a:t>
            </a:r>
            <a:r>
              <a:rPr lang="en-US" dirty="0"/>
              <a:t> de hasta </a:t>
            </a:r>
            <a:r>
              <a:rPr lang="en-US" dirty="0" err="1"/>
              <a:t>kartına</a:t>
            </a:r>
            <a:r>
              <a:rPr lang="en-US" dirty="0"/>
              <a:t> </a:t>
            </a:r>
            <a:r>
              <a:rPr lang="en-US" dirty="0" err="1"/>
              <a:t>işlenmelidir</a:t>
            </a:r>
            <a:r>
              <a:rPr lang="en-US" dirty="0"/>
              <a:t>.</a:t>
            </a:r>
          </a:p>
          <a:p>
            <a:r>
              <a:rPr lang="en-US" dirty="0" err="1"/>
              <a:t>Mobilitenin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,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okluzyondaki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temaslar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dişin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kullanılıp</a:t>
            </a:r>
            <a:r>
              <a:rPr lang="en-US" dirty="0"/>
              <a:t> </a:t>
            </a:r>
            <a:r>
              <a:rPr lang="en-US" dirty="0" err="1"/>
              <a:t>kullanılamayacağı</a:t>
            </a:r>
            <a:r>
              <a:rPr lang="en-US" dirty="0"/>
              <a:t> da </a:t>
            </a:r>
            <a:r>
              <a:rPr lang="en-US" dirty="0" err="1"/>
              <a:t>kaydedilmelidir</a:t>
            </a:r>
            <a:endParaRPr lang="en-US" dirty="0"/>
          </a:p>
          <a:p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6" y="4162322"/>
            <a:ext cx="3609833" cy="24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4360" cy="4525963"/>
          </a:xfrm>
        </p:spPr>
        <p:txBody>
          <a:bodyPr/>
          <a:lstStyle/>
          <a:p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restorasyonlar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protezler</a:t>
            </a:r>
            <a:r>
              <a:rPr lang="en-US" dirty="0"/>
              <a:t> </a:t>
            </a:r>
            <a:r>
              <a:rPr lang="en-US" dirty="0" err="1"/>
              <a:t>dikkatle</a:t>
            </a:r>
            <a:r>
              <a:rPr lang="en-US" dirty="0"/>
              <a:t> </a:t>
            </a:r>
            <a:r>
              <a:rPr lang="en-US" dirty="0" err="1"/>
              <a:t>incelenmelidir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uygunlukları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değiştirilip</a:t>
            </a:r>
            <a:r>
              <a:rPr lang="en-US" dirty="0"/>
              <a:t> </a:t>
            </a:r>
            <a:r>
              <a:rPr lang="en-US" dirty="0" err="1"/>
              <a:t>değiştirilmeyeceği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verilebilir</a:t>
            </a:r>
            <a:r>
              <a:rPr lang="en-US" dirty="0"/>
              <a:t>.</a:t>
            </a:r>
          </a:p>
          <a:p>
            <a:r>
              <a:rPr lang="en-US" dirty="0" err="1"/>
              <a:t>Kron</a:t>
            </a:r>
            <a:r>
              <a:rPr lang="en-US" dirty="0"/>
              <a:t>- </a:t>
            </a:r>
            <a:r>
              <a:rPr lang="en-US" dirty="0" err="1"/>
              <a:t>köprünün</a:t>
            </a:r>
            <a:r>
              <a:rPr lang="en-US" dirty="0"/>
              <a:t> </a:t>
            </a:r>
            <a:r>
              <a:rPr lang="en-US" dirty="0" err="1"/>
              <a:t>sökülmesi</a:t>
            </a:r>
            <a:r>
              <a:rPr lang="en-US" dirty="0"/>
              <a:t> ne </a:t>
            </a:r>
            <a:r>
              <a:rPr lang="en-US" dirty="0" err="1"/>
              <a:t>derece</a:t>
            </a:r>
            <a:r>
              <a:rPr lang="en-US" dirty="0"/>
              <a:t> </a:t>
            </a:r>
            <a:r>
              <a:rPr lang="en-US" dirty="0" err="1"/>
              <a:t>zorunludur</a:t>
            </a:r>
            <a:r>
              <a:rPr lang="en-US" dirty="0"/>
              <a:t>.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travma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değerlendirilir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2368" y="704088"/>
            <a:ext cx="7784432" cy="1143000"/>
          </a:xfrm>
        </p:spPr>
        <p:txBody>
          <a:bodyPr>
            <a:normAutofit/>
          </a:bodyPr>
          <a:lstStyle/>
          <a:p>
            <a:r>
              <a:rPr lang="tr-TR" dirty="0"/>
              <a:t>Teşhis modelleri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4434840"/>
          </a:xfrm>
        </p:spPr>
        <p:txBody>
          <a:bodyPr>
            <a:normAutofit/>
          </a:bodyPr>
          <a:lstStyle/>
          <a:p>
            <a:r>
              <a:rPr lang="tr-TR" dirty="0"/>
              <a:t>Teşhis modelleri, diş hekiminin, hastanın dişleri ile ilgili gereksinimlerini geniş bir perspektifte değerlendirmesini sağlayan araçlardan birisidir.</a:t>
            </a:r>
          </a:p>
          <a:p>
            <a:r>
              <a:rPr lang="tr-TR" dirty="0"/>
              <a:t>Amaçlarına hizmet edebilmeleri için, modeller, alt ve üst çeneyi hassas olarak kopyalamış olmalıdır. Modeller </a:t>
            </a:r>
            <a:r>
              <a:rPr lang="tr-TR" dirty="0" err="1"/>
              <a:t>aljinat</a:t>
            </a:r>
            <a:r>
              <a:rPr lang="tr-TR" dirty="0"/>
              <a:t> ölçü maddesi kullanılarak alınmış ölçülerden elde edilebilirler.</a:t>
            </a:r>
          </a:p>
        </p:txBody>
      </p:sp>
    </p:spTree>
    <p:extLst>
      <p:ext uri="{BB962C8B-B14F-4D97-AF65-F5344CB8AC3E}">
        <p14:creationId xmlns:p14="http://schemas.microsoft.com/office/powerpoint/2010/main" val="3469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Tüm ağız röntgenleri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85007" y="1920085"/>
            <a:ext cx="8482264" cy="4434840"/>
          </a:xfrm>
        </p:spPr>
        <p:txBody>
          <a:bodyPr/>
          <a:lstStyle/>
          <a:p>
            <a:r>
              <a:rPr lang="tr-TR" dirty="0"/>
              <a:t>Teşhis işleminin son aşaması olan röntgenler, </a:t>
            </a:r>
            <a:r>
              <a:rPr lang="tr-TR" dirty="0" err="1"/>
              <a:t>dişhekiminin</a:t>
            </a:r>
            <a:r>
              <a:rPr lang="tr-TR" dirty="0"/>
              <a:t> hastayı dinleyerek, muayene ederek ve teşhis modellerini değerlendirerek topladığı tüm bilgileri bir araya getirebilmesini sağlar. </a:t>
            </a:r>
          </a:p>
          <a:p>
            <a:r>
              <a:rPr lang="tr-TR" dirty="0"/>
              <a:t>Röntgenler, ara yüzlerdeki çürüklerin ve önceden yapılmış restorasyonların çevresindeki ikincil çürüklerin saptanabilmesi için dikkatlice incelenmelidir. </a:t>
            </a:r>
            <a:r>
              <a:rPr lang="tr-TR" dirty="0" err="1"/>
              <a:t>Periapikal</a:t>
            </a:r>
            <a:r>
              <a:rPr lang="tr-TR" dirty="0"/>
              <a:t> lezyonlar ile daha önce yapılmış </a:t>
            </a:r>
            <a:r>
              <a:rPr lang="tr-TR" dirty="0" err="1"/>
              <a:t>endodontik</a:t>
            </a:r>
            <a:r>
              <a:rPr lang="tr-TR" dirty="0"/>
              <a:t> tedavilerin nitelikleri kaydedilmelidir.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96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561"/>
            <a:ext cx="4038600" cy="2688939"/>
          </a:xfrm>
        </p:spPr>
      </p:pic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50" y="1196561"/>
            <a:ext cx="2099317" cy="2905629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3" y="3988202"/>
            <a:ext cx="3295934" cy="25674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47" y="4248006"/>
            <a:ext cx="2828925" cy="20478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" y="778321"/>
            <a:ext cx="9144000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5447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/>
              <a:t>Döküm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seramik</a:t>
            </a:r>
            <a:r>
              <a:rPr lang="en-US" sz="2800" dirty="0"/>
              <a:t> </a:t>
            </a:r>
            <a:r>
              <a:rPr lang="en-US" sz="2800" dirty="0" err="1"/>
              <a:t>restorasyonların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durumlarda</a:t>
            </a:r>
            <a:r>
              <a:rPr lang="en-US" sz="2800" dirty="0"/>
              <a:t> amalgam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kompozit</a:t>
            </a:r>
            <a:r>
              <a:rPr lang="en-US" sz="2800" dirty="0"/>
              <a:t> </a:t>
            </a:r>
            <a:r>
              <a:rPr lang="en-US" sz="2800" dirty="0" err="1"/>
              <a:t>restorasyonların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kullanılabileceği</a:t>
            </a:r>
            <a:r>
              <a:rPr lang="en-US" sz="2800" dirty="0"/>
              <a:t> </a:t>
            </a:r>
            <a:r>
              <a:rPr lang="en-US" sz="2800" dirty="0" err="1"/>
              <a:t>kararı</a:t>
            </a:r>
            <a:r>
              <a:rPr lang="en-US" sz="2800" dirty="0"/>
              <a:t> </a:t>
            </a:r>
            <a:r>
              <a:rPr lang="en-US" sz="2800" dirty="0" err="1"/>
              <a:t>birçok</a:t>
            </a:r>
            <a:r>
              <a:rPr lang="en-US" sz="2800" dirty="0"/>
              <a:t> </a:t>
            </a:r>
            <a:r>
              <a:rPr lang="en-US" sz="2800" dirty="0" err="1"/>
              <a:t>faktöre</a:t>
            </a:r>
            <a:r>
              <a:rPr lang="en-US" sz="2800" dirty="0"/>
              <a:t> </a:t>
            </a:r>
            <a:r>
              <a:rPr lang="en-US" sz="2800" dirty="0" err="1"/>
              <a:t>bağlıdır</a:t>
            </a:r>
            <a:r>
              <a:rPr lang="en-US" sz="2800" dirty="0"/>
              <a:t>: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657077"/>
            <a:ext cx="8229600" cy="2692858"/>
          </a:xfrm>
        </p:spPr>
        <p:txBody>
          <a:bodyPr/>
          <a:lstStyle/>
          <a:p>
            <a:pPr eaLnBrk="0"/>
            <a:r>
              <a:rPr lang="en-US" dirty="0" err="1"/>
              <a:t>Dişte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</a:t>
            </a:r>
            <a:r>
              <a:rPr lang="en-US" dirty="0" err="1"/>
              <a:t>yıkım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endParaRPr lang="tr-TR" dirty="0"/>
          </a:p>
          <a:p>
            <a:pPr eaLnBrk="0"/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beklentiler</a:t>
            </a:r>
            <a:endParaRPr lang="tr-TR" dirty="0"/>
          </a:p>
          <a:p>
            <a:pPr eaLnBrk="0"/>
            <a:r>
              <a:rPr lang="en-US" dirty="0" err="1"/>
              <a:t>Plak</a:t>
            </a:r>
            <a:r>
              <a:rPr lang="en-US" dirty="0"/>
              <a:t> </a:t>
            </a:r>
            <a:r>
              <a:rPr lang="en-US" dirty="0" err="1"/>
              <a:t>kontrolu</a:t>
            </a:r>
            <a:endParaRPr lang="tr-TR" dirty="0"/>
          </a:p>
          <a:p>
            <a:pPr eaLnBrk="0"/>
            <a:r>
              <a:rPr lang="en-US" dirty="0" err="1"/>
              <a:t>Maliyet</a:t>
            </a:r>
            <a:endParaRPr lang="tr-TR" dirty="0"/>
          </a:p>
          <a:p>
            <a:pPr eaLnBrk="0"/>
            <a:r>
              <a:rPr lang="en-US" dirty="0" err="1"/>
              <a:t>Retansiyon</a:t>
            </a:r>
            <a:r>
              <a:rPr lang="en-US" dirty="0"/>
              <a:t> (</a:t>
            </a:r>
            <a:r>
              <a:rPr lang="en-US" dirty="0" err="1"/>
              <a:t>tutuculuk</a:t>
            </a:r>
            <a:r>
              <a:rPr lang="en-US" dirty="0"/>
              <a:t>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51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83" y="1010558"/>
            <a:ext cx="3755966" cy="4408412"/>
          </a:xfrm>
        </p:spPr>
      </p:pic>
      <p:pic>
        <p:nvPicPr>
          <p:cNvPr id="3" name="Resim 2" descr="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2DC2CA66-61A9-4797-8D06-B6728B4C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1" y="1017127"/>
            <a:ext cx="3162651" cy="450520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F783E81-C7FD-4BB9-BAA3-7389A54D7AE1}"/>
              </a:ext>
            </a:extLst>
          </p:cNvPr>
          <p:cNvSpPr txBox="1"/>
          <p:nvPr/>
        </p:nvSpPr>
        <p:spPr>
          <a:xfrm>
            <a:off x="1496228" y="369007"/>
            <a:ext cx="152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Kaynaklar</a:t>
            </a:r>
          </a:p>
        </p:txBody>
      </p:sp>
    </p:spTree>
    <p:extLst>
      <p:ext uri="{BB962C8B-B14F-4D97-AF65-F5344CB8AC3E}">
        <p14:creationId xmlns:p14="http://schemas.microsoft.com/office/powerpoint/2010/main" val="2702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5696" y="47207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/>
              <a:t>Dişte</a:t>
            </a:r>
            <a:r>
              <a:rPr lang="en-US" sz="4400" dirty="0"/>
              <a:t> </a:t>
            </a:r>
            <a:r>
              <a:rPr lang="en-US" sz="4400" dirty="0" err="1"/>
              <a:t>görülen</a:t>
            </a:r>
            <a:r>
              <a:rPr lang="en-US" sz="4400" dirty="0"/>
              <a:t> </a:t>
            </a:r>
            <a:r>
              <a:rPr lang="en-US" sz="4400" dirty="0" err="1"/>
              <a:t>yıkım</a:t>
            </a:r>
            <a:r>
              <a:rPr lang="en-US" sz="4400" dirty="0"/>
              <a:t> </a:t>
            </a:r>
            <a:r>
              <a:rPr lang="en-US" sz="4400" dirty="0" err="1"/>
              <a:t>miktarı</a:t>
            </a:r>
            <a:r>
              <a:rPr lang="en-US" sz="4400" dirty="0"/>
              <a:t>: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88069"/>
            <a:ext cx="8229600" cy="1792106"/>
          </a:xfrm>
        </p:spPr>
        <p:txBody>
          <a:bodyPr/>
          <a:lstStyle/>
          <a:p>
            <a:r>
              <a:rPr lang="en-US" dirty="0" err="1"/>
              <a:t>Dişteki</a:t>
            </a:r>
            <a:r>
              <a:rPr lang="en-US" dirty="0"/>
              <a:t> </a:t>
            </a:r>
            <a:r>
              <a:rPr lang="en-US" dirty="0" err="1"/>
              <a:t>harabiyet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restorasyon</a:t>
            </a:r>
            <a:r>
              <a:rPr lang="en-US" dirty="0"/>
              <a:t>, </a:t>
            </a:r>
            <a:r>
              <a:rPr lang="en-US" dirty="0" err="1"/>
              <a:t>dişe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kazandırmak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döküm</a:t>
            </a:r>
            <a:r>
              <a:rPr lang="en-US" dirty="0"/>
              <a:t> metal yada </a:t>
            </a:r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restorasyonlar</a:t>
            </a:r>
            <a:r>
              <a:rPr lang="en-US" dirty="0"/>
              <a:t> amalgam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kompozit</a:t>
            </a:r>
            <a:r>
              <a:rPr lang="en-US" dirty="0"/>
              <a:t> </a:t>
            </a:r>
            <a:r>
              <a:rPr lang="en-US" dirty="0" err="1"/>
              <a:t>rezinlere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3807600"/>
            <a:ext cx="3716208" cy="24742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92" y="3807600"/>
            <a:ext cx="3716208" cy="24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beklenti</a:t>
            </a:r>
            <a:r>
              <a:rPr lang="tr-TR" dirty="0"/>
              <a:t>l</a:t>
            </a:r>
            <a:r>
              <a:rPr lang="en-US" dirty="0" err="1"/>
              <a:t>er</a:t>
            </a:r>
            <a:r>
              <a:rPr lang="en-US" dirty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4434840"/>
          </a:xfrm>
        </p:spPr>
        <p:txBody>
          <a:bodyPr>
            <a:normAutofit/>
          </a:bodyPr>
          <a:lstStyle/>
          <a:p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restorasyon</a:t>
            </a:r>
            <a:r>
              <a:rPr lang="en-US" dirty="0"/>
              <a:t> anterior </a:t>
            </a:r>
            <a:r>
              <a:rPr lang="en-US" dirty="0" err="1"/>
              <a:t>bölgede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alıyorsa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hasta</a:t>
            </a:r>
            <a:r>
              <a:rPr lang="tr-TR" dirty="0" err="1"/>
              <a:t>nın</a:t>
            </a:r>
            <a:r>
              <a:rPr lang="en-US" dirty="0"/>
              <a:t>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beklentiler</a:t>
            </a:r>
            <a:r>
              <a:rPr lang="tr-TR" dirty="0"/>
              <a:t>i</a:t>
            </a:r>
            <a:r>
              <a:rPr lang="en-US" dirty="0"/>
              <a:t> </a:t>
            </a:r>
            <a:r>
              <a:rPr lang="tr-TR" dirty="0"/>
              <a:t>öncelikli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restorasyonun</a:t>
            </a:r>
            <a:r>
              <a:rPr lang="en-US" dirty="0"/>
              <a:t> </a:t>
            </a:r>
            <a:r>
              <a:rPr lang="en-US" dirty="0" err="1"/>
              <a:t>kozmetik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önüne</a:t>
            </a:r>
            <a:r>
              <a:rPr lang="en-US" dirty="0"/>
              <a:t> </a:t>
            </a:r>
            <a:r>
              <a:rPr lang="en-US" dirty="0" err="1"/>
              <a:t>alınmalıdır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Bu </a:t>
            </a:r>
            <a:r>
              <a:rPr lang="en-US" dirty="0" err="1"/>
              <a:t>etkiyi</a:t>
            </a:r>
            <a:r>
              <a:rPr lang="en-US" dirty="0"/>
              <a:t> </a:t>
            </a:r>
            <a:r>
              <a:rPr lang="en-US" dirty="0" err="1"/>
              <a:t>yaratmak</a:t>
            </a:r>
            <a:r>
              <a:rPr lang="en-US" dirty="0"/>
              <a:t> </a:t>
            </a:r>
            <a:r>
              <a:rPr lang="en-US" dirty="0" err="1"/>
              <a:t>bazen</a:t>
            </a:r>
            <a:r>
              <a:rPr lang="en-US" dirty="0"/>
              <a:t> </a:t>
            </a:r>
            <a:r>
              <a:rPr lang="en-US" dirty="0" err="1"/>
              <a:t>bölümlü</a:t>
            </a:r>
            <a:r>
              <a:rPr lang="en-US" dirty="0"/>
              <a:t> (</a:t>
            </a:r>
            <a:r>
              <a:rPr lang="en-US" dirty="0" err="1"/>
              <a:t>parsiyel</a:t>
            </a:r>
            <a:r>
              <a:rPr lang="en-US" dirty="0"/>
              <a:t>) </a:t>
            </a:r>
            <a:r>
              <a:rPr lang="en-US" dirty="0" err="1"/>
              <a:t>kronlar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sağlanabilir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kronun</a:t>
            </a:r>
            <a:r>
              <a:rPr lang="en-US" dirty="0"/>
              <a:t> </a:t>
            </a:r>
            <a:r>
              <a:rPr lang="en-US" dirty="0" err="1"/>
              <a:t>tümünün</a:t>
            </a:r>
            <a:r>
              <a:rPr lang="en-US" dirty="0"/>
              <a:t> restore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yapılar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en-US" dirty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483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840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Diş</a:t>
            </a:r>
            <a:r>
              <a:rPr lang="en-US" dirty="0"/>
              <a:t> </a:t>
            </a:r>
            <a:r>
              <a:rPr lang="en-US" dirty="0" err="1"/>
              <a:t>Restorasyonlarında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tr-TR" dirty="0"/>
              <a:t> (12 Seçenek)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056565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Kron</a:t>
            </a:r>
            <a:r>
              <a:rPr lang="en-US" u="sng" dirty="0"/>
              <a:t> </a:t>
            </a:r>
            <a:r>
              <a:rPr lang="en-US" u="sng" dirty="0" err="1"/>
              <a:t>içi</a:t>
            </a:r>
            <a:r>
              <a:rPr lang="en-US" u="sng" dirty="0"/>
              <a:t> </a:t>
            </a:r>
            <a:r>
              <a:rPr lang="en-US" u="sng" dirty="0" err="1"/>
              <a:t>Restorasyonlar</a:t>
            </a:r>
            <a:endParaRPr lang="tr-TR" u="sng" dirty="0"/>
          </a:p>
          <a:p>
            <a:r>
              <a:rPr lang="en-US" dirty="0"/>
              <a:t>Cam </a:t>
            </a:r>
            <a:r>
              <a:rPr lang="en-US" dirty="0" err="1"/>
              <a:t>iyonomer</a:t>
            </a:r>
            <a:endParaRPr lang="tr-TR" dirty="0"/>
          </a:p>
          <a:p>
            <a:r>
              <a:rPr lang="en-US" dirty="0" err="1"/>
              <a:t>Kompozit</a:t>
            </a:r>
            <a:r>
              <a:rPr lang="en-US" dirty="0"/>
              <a:t> </a:t>
            </a:r>
            <a:r>
              <a:rPr lang="en-US" dirty="0" err="1"/>
              <a:t>Rezin</a:t>
            </a:r>
            <a:endParaRPr lang="tr-TR" dirty="0"/>
          </a:p>
          <a:p>
            <a:r>
              <a:rPr lang="en-US" dirty="0" err="1"/>
              <a:t>Basit</a:t>
            </a:r>
            <a:r>
              <a:rPr lang="en-US" dirty="0"/>
              <a:t> amalgam</a:t>
            </a:r>
            <a:endParaRPr lang="tr-TR" dirty="0"/>
          </a:p>
          <a:p>
            <a:r>
              <a:rPr lang="en-US" dirty="0" err="1"/>
              <a:t>Karmaşık</a:t>
            </a:r>
            <a:r>
              <a:rPr lang="en-US" dirty="0"/>
              <a:t> amalgam</a:t>
            </a:r>
            <a:endParaRPr lang="tr-TR" dirty="0"/>
          </a:p>
          <a:p>
            <a:r>
              <a:rPr lang="en-US" dirty="0"/>
              <a:t>Metal </a:t>
            </a:r>
            <a:r>
              <a:rPr lang="en-US" dirty="0" err="1"/>
              <a:t>inley</a:t>
            </a:r>
            <a:endParaRPr lang="tr-TR" dirty="0"/>
          </a:p>
          <a:p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inley</a:t>
            </a:r>
            <a:endParaRPr lang="tr-TR" dirty="0"/>
          </a:p>
          <a:p>
            <a:r>
              <a:rPr lang="en-US" dirty="0"/>
              <a:t>MOD </a:t>
            </a:r>
            <a:r>
              <a:rPr lang="en-US" dirty="0" err="1"/>
              <a:t>onley</a:t>
            </a:r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056565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Kron</a:t>
            </a:r>
            <a:r>
              <a:rPr lang="en-US" u="sng" dirty="0"/>
              <a:t> </a:t>
            </a:r>
            <a:r>
              <a:rPr lang="tr-TR" u="sng" dirty="0"/>
              <a:t>Dışı</a:t>
            </a:r>
            <a:r>
              <a:rPr lang="en-US" u="sng" dirty="0"/>
              <a:t> </a:t>
            </a:r>
            <a:r>
              <a:rPr lang="en-US" u="sng" dirty="0" err="1"/>
              <a:t>Restorasyonlar</a:t>
            </a:r>
            <a:endParaRPr lang="tr-TR" u="sng" dirty="0"/>
          </a:p>
          <a:p>
            <a:r>
              <a:rPr lang="tr-TR" dirty="0"/>
              <a:t>Bölümlü </a:t>
            </a:r>
            <a:r>
              <a:rPr lang="tr-TR" dirty="0" err="1"/>
              <a:t>Vener</a:t>
            </a:r>
            <a:r>
              <a:rPr lang="tr-TR" dirty="0"/>
              <a:t> kron</a:t>
            </a:r>
          </a:p>
          <a:p>
            <a:r>
              <a:rPr lang="tr-TR" dirty="0"/>
              <a:t>Tam metal Kron</a:t>
            </a:r>
          </a:p>
          <a:p>
            <a:r>
              <a:rPr lang="tr-TR" dirty="0"/>
              <a:t>Metal-Seramik Kron</a:t>
            </a:r>
          </a:p>
          <a:p>
            <a:r>
              <a:rPr lang="tr-TR" dirty="0"/>
              <a:t>Tam Seramik Kronlar</a:t>
            </a:r>
          </a:p>
          <a:p>
            <a:r>
              <a:rPr lang="tr-TR" dirty="0"/>
              <a:t>Seramik </a:t>
            </a:r>
            <a:r>
              <a:rPr lang="tr-TR" dirty="0" err="1"/>
              <a:t>Vener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59558" y="6114197"/>
            <a:ext cx="557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*</a:t>
            </a:r>
            <a:r>
              <a:rPr lang="en-US" sz="1200" dirty="0"/>
              <a:t>Fundamentals of Fixed Prosthodontics by Herbert T. </a:t>
            </a:r>
            <a:r>
              <a:rPr lang="en-US" sz="1200" dirty="0" err="1"/>
              <a:t>Shillingburg</a:t>
            </a:r>
            <a:r>
              <a:rPr lang="en-US" sz="1200" dirty="0"/>
              <a:t> </a:t>
            </a:r>
            <a:r>
              <a:rPr lang="tr-TR" sz="1200" dirty="0"/>
              <a:t>, </a:t>
            </a:r>
            <a:r>
              <a:rPr lang="tr-TR" sz="1200" dirty="0" err="1"/>
              <a:t>Sumiya</a:t>
            </a:r>
            <a:r>
              <a:rPr lang="tr-TR" sz="1200" dirty="0"/>
              <a:t> </a:t>
            </a:r>
            <a:r>
              <a:rPr lang="tr-TR" sz="1200" dirty="0" err="1"/>
              <a:t>Hobo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63180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" y="1834968"/>
            <a:ext cx="8839158" cy="3924386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Restorasyonların Kullanım Süresi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2483" y="1847088"/>
            <a:ext cx="307075" cy="3653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52483" y="1847088"/>
            <a:ext cx="307075" cy="378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06020" y="5199797"/>
            <a:ext cx="5558056" cy="436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406020" y="1847088"/>
            <a:ext cx="5394279" cy="36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513701" y="1851588"/>
            <a:ext cx="491319" cy="347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559558" y="6114197"/>
            <a:ext cx="557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*</a:t>
            </a:r>
            <a:r>
              <a:rPr lang="en-US" sz="1200" dirty="0"/>
              <a:t>Fundamentals of Fixed Prosthodontics by Herbert T. </a:t>
            </a:r>
            <a:r>
              <a:rPr lang="en-US" sz="1200" dirty="0" err="1"/>
              <a:t>Shillingburg</a:t>
            </a:r>
            <a:r>
              <a:rPr lang="en-US" sz="1200" dirty="0"/>
              <a:t> </a:t>
            </a:r>
            <a:r>
              <a:rPr lang="tr-TR" sz="1200" dirty="0"/>
              <a:t>, </a:t>
            </a:r>
            <a:r>
              <a:rPr lang="tr-TR" sz="1200" dirty="0" err="1"/>
              <a:t>Sumiya</a:t>
            </a:r>
            <a:r>
              <a:rPr lang="tr-TR" sz="1200" dirty="0"/>
              <a:t> </a:t>
            </a:r>
            <a:r>
              <a:rPr lang="tr-TR" sz="1200" dirty="0" err="1"/>
              <a:t>Hobo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29581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0644" y="704088"/>
            <a:ext cx="7986156" cy="1143000"/>
          </a:xfrm>
        </p:spPr>
        <p:txBody>
          <a:bodyPr/>
          <a:lstStyle/>
          <a:p>
            <a:r>
              <a:rPr lang="tr-TR" dirty="0"/>
              <a:t>Protez Tipini Seçmek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4434840"/>
          </a:xfrm>
        </p:spPr>
        <p:txBody>
          <a:bodyPr/>
          <a:lstStyle/>
          <a:p>
            <a:r>
              <a:rPr lang="en-US" dirty="0" err="1"/>
              <a:t>Kaybedilmiş</a:t>
            </a:r>
            <a:r>
              <a:rPr lang="en-US" dirty="0"/>
              <a:t> </a:t>
            </a:r>
            <a:r>
              <a:rPr lang="en-US" dirty="0" err="1"/>
              <a:t>dişler</a:t>
            </a:r>
            <a:r>
              <a:rPr lang="en-US" dirty="0"/>
              <a:t>,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protez</a:t>
            </a:r>
            <a:r>
              <a:rPr lang="en-US" dirty="0"/>
              <a:t> </a:t>
            </a:r>
            <a:r>
              <a:rPr lang="en-US" dirty="0" err="1"/>
              <a:t>tipinden</a:t>
            </a:r>
            <a:r>
              <a:rPr lang="en-US" dirty="0"/>
              <a:t> </a:t>
            </a:r>
            <a:r>
              <a:rPr lang="en-US" dirty="0" err="1"/>
              <a:t>birisi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restore </a:t>
            </a:r>
            <a:r>
              <a:rPr lang="en-US" dirty="0" err="1"/>
              <a:t>edilebilirler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hareketli</a:t>
            </a:r>
            <a:r>
              <a:rPr lang="en-US" dirty="0"/>
              <a:t> </a:t>
            </a:r>
            <a:r>
              <a:rPr lang="en-US" dirty="0" err="1"/>
              <a:t>bölümlü</a:t>
            </a:r>
            <a:r>
              <a:rPr lang="en-US" dirty="0"/>
              <a:t> </a:t>
            </a:r>
            <a:r>
              <a:rPr lang="en-US" dirty="0" err="1"/>
              <a:t>protezler</a:t>
            </a:r>
            <a:r>
              <a:rPr lang="en-US" dirty="0"/>
              <a:t>, </a:t>
            </a:r>
            <a:r>
              <a:rPr lang="en-US" dirty="0" err="1"/>
              <a:t>diş-destekli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bölümlü</a:t>
            </a:r>
            <a:r>
              <a:rPr lang="en-US" dirty="0"/>
              <a:t> </a:t>
            </a:r>
            <a:r>
              <a:rPr lang="en-US" dirty="0" err="1"/>
              <a:t>protezler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implant</a:t>
            </a:r>
            <a:r>
              <a:rPr lang="tr-TR" dirty="0"/>
              <a:t> </a:t>
            </a:r>
            <a:r>
              <a:rPr lang="en-US" dirty="0" err="1"/>
              <a:t>destekli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bölümlü</a:t>
            </a:r>
            <a:r>
              <a:rPr lang="en-US" dirty="0"/>
              <a:t> </a:t>
            </a:r>
            <a:r>
              <a:rPr lang="en-US" dirty="0" err="1"/>
              <a:t>protezlerdir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protez</a:t>
            </a:r>
            <a:r>
              <a:rPr lang="en-US" dirty="0"/>
              <a:t> </a:t>
            </a:r>
            <a:r>
              <a:rPr lang="en-US" dirty="0" err="1"/>
              <a:t>tipini</a:t>
            </a:r>
            <a:r>
              <a:rPr lang="en-US" dirty="0"/>
              <a:t> </a:t>
            </a:r>
            <a:r>
              <a:rPr lang="en-US" dirty="0" err="1"/>
              <a:t>seçmek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etken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önüne</a:t>
            </a:r>
            <a:r>
              <a:rPr lang="en-US" dirty="0"/>
              <a:t> </a:t>
            </a:r>
            <a:r>
              <a:rPr lang="en-US" dirty="0" err="1"/>
              <a:t>alınmalıdır</a:t>
            </a:r>
            <a:r>
              <a:rPr lang="en-US" dirty="0"/>
              <a:t>. Bu </a:t>
            </a:r>
            <a:r>
              <a:rPr lang="en-US" dirty="0" err="1"/>
              <a:t>etkenlerin</a:t>
            </a:r>
            <a:r>
              <a:rPr lang="en-US" dirty="0"/>
              <a:t> en </a:t>
            </a:r>
            <a:r>
              <a:rPr lang="en-US" dirty="0" err="1"/>
              <a:t>önemlileri</a:t>
            </a:r>
            <a:r>
              <a:rPr lang="en-US" dirty="0"/>
              <a:t> bio-</a:t>
            </a:r>
            <a:r>
              <a:rPr lang="en-US" dirty="0" err="1"/>
              <a:t>mekanik</a:t>
            </a:r>
            <a:r>
              <a:rPr lang="en-US" dirty="0"/>
              <a:t>, periodontal, </a:t>
            </a:r>
            <a:r>
              <a:rPr lang="en-US" dirty="0" err="1"/>
              <a:t>estetik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finansal</a:t>
            </a:r>
            <a:r>
              <a:rPr lang="en-US" dirty="0"/>
              <a:t> durum </a:t>
            </a:r>
            <a:r>
              <a:rPr lang="en-US" dirty="0" err="1"/>
              <a:t>ile</a:t>
            </a:r>
            <a:r>
              <a:rPr lang="en-US" dirty="0"/>
              <a:t>,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istekleridir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649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89900" cy="331231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tr-TR" dirty="0"/>
              <a:t>öncelikli </a:t>
            </a:r>
            <a:r>
              <a:rPr lang="en-US" dirty="0" err="1"/>
              <a:t>prensip</a:t>
            </a:r>
            <a:r>
              <a:rPr lang="en-US" dirty="0"/>
              <a:t> </a:t>
            </a:r>
            <a:r>
              <a:rPr lang="en-US" dirty="0" err="1"/>
              <a:t>tedavinin</a:t>
            </a:r>
            <a:r>
              <a:rPr lang="en-US" dirty="0"/>
              <a:t> </a:t>
            </a:r>
            <a:r>
              <a:rPr lang="tr-TR" dirty="0"/>
              <a:t>olabildiğince </a:t>
            </a:r>
            <a:r>
              <a:rPr lang="en-US" dirty="0" err="1"/>
              <a:t>basitleştirilmesidir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tr-TR" dirty="0"/>
              <a:t>durumda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yöntemlerinin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dahilinde</a:t>
            </a:r>
            <a:r>
              <a:rPr lang="en-US" dirty="0"/>
              <a:t> </a:t>
            </a:r>
            <a:r>
              <a:rPr lang="tr-TR" dirty="0"/>
              <a:t>olsa da </a:t>
            </a:r>
            <a:r>
              <a:rPr lang="en-US" dirty="0" err="1"/>
              <a:t>karmaşıklık</a:t>
            </a:r>
            <a:r>
              <a:rPr lang="en-US" dirty="0"/>
              <a:t> </a:t>
            </a:r>
            <a:r>
              <a:rPr lang="en-US" dirty="0" err="1"/>
              <a:t>göster</a:t>
            </a:r>
            <a:r>
              <a:rPr lang="tr-TR" dirty="0" err="1"/>
              <a:t>ebilir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Böyle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hasta </a:t>
            </a:r>
            <a:r>
              <a:rPr lang="en-US" dirty="0" err="1"/>
              <a:t>ihtiyaçlarına</a:t>
            </a:r>
            <a:r>
              <a:rPr lang="en-US" dirty="0"/>
              <a:t> </a:t>
            </a:r>
            <a:r>
              <a:rPr lang="tr-TR" dirty="0"/>
              <a:t>en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yapılabilmesi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tr-TR" dirty="0"/>
              <a:t>basit </a:t>
            </a:r>
            <a:r>
              <a:rPr lang="en-US" dirty="0" err="1"/>
              <a:t>planlamalar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93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E24F55E7-93C2-44FA-B428-CA7F9E4F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84" y="52338"/>
            <a:ext cx="4740832" cy="67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1" y="773723"/>
            <a:ext cx="8229600" cy="4389120"/>
          </a:xfrm>
        </p:spPr>
        <p:txBody>
          <a:bodyPr/>
          <a:lstStyle/>
          <a:p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bölümlü</a:t>
            </a:r>
            <a:r>
              <a:rPr lang="en-US" dirty="0"/>
              <a:t> </a:t>
            </a:r>
            <a:r>
              <a:rPr lang="en-US" dirty="0" err="1"/>
              <a:t>protez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kayıp</a:t>
            </a:r>
            <a:r>
              <a:rPr lang="en-US" dirty="0"/>
              <a:t> </a:t>
            </a:r>
            <a:r>
              <a:rPr lang="en-US" dirty="0" err="1"/>
              <a:t>dişin</a:t>
            </a:r>
            <a:r>
              <a:rPr lang="en-US" dirty="0"/>
              <a:t> </a:t>
            </a:r>
            <a:r>
              <a:rPr lang="en-US" dirty="0" err="1"/>
              <a:t>yerini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dişler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kalıcı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bağlanan</a:t>
            </a:r>
            <a:r>
              <a:rPr lang="en-US" dirty="0"/>
              <a:t>, protetik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uygulamadır</a:t>
            </a:r>
            <a:r>
              <a:rPr lang="en-US" dirty="0"/>
              <a:t>.</a:t>
            </a:r>
          </a:p>
          <a:p>
            <a:r>
              <a:rPr lang="en-US" dirty="0" err="1"/>
              <a:t>Köprü</a:t>
            </a:r>
            <a:r>
              <a:rPr lang="en-US" dirty="0"/>
              <a:t> </a:t>
            </a:r>
            <a:r>
              <a:rPr lang="en-US" dirty="0" err="1"/>
              <a:t>protezi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tanımlanmaktadır</a:t>
            </a:r>
            <a:r>
              <a:rPr lang="en-US" dirty="0"/>
              <a:t>.</a:t>
            </a:r>
            <a:endParaRPr lang="tr-TR" dirty="0"/>
          </a:p>
          <a:p>
            <a:r>
              <a:rPr lang="tr-TR" u="sng" dirty="0"/>
              <a:t>Bridge – </a:t>
            </a:r>
            <a:r>
              <a:rPr lang="tr-TR" u="sng" dirty="0" err="1"/>
              <a:t>fixed</a:t>
            </a:r>
            <a:r>
              <a:rPr lang="tr-TR" u="sng" dirty="0"/>
              <a:t> </a:t>
            </a:r>
            <a:r>
              <a:rPr lang="tr-TR" u="sng" dirty="0" err="1"/>
              <a:t>partial</a:t>
            </a:r>
            <a:r>
              <a:rPr lang="tr-TR" u="sng" dirty="0"/>
              <a:t> </a:t>
            </a:r>
            <a:r>
              <a:rPr lang="tr-TR" u="sng" dirty="0" err="1"/>
              <a:t>dentures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7" y="3620820"/>
            <a:ext cx="3567344" cy="2703780"/>
          </a:xfrm>
          <a:prstGeom prst="rect">
            <a:avLst/>
          </a:prstGeom>
        </p:spPr>
      </p:pic>
      <p:pic>
        <p:nvPicPr>
          <p:cNvPr id="5" name="Content Placeholder 5" descr="köprü 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6" y="3404382"/>
            <a:ext cx="4516451" cy="29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en-US" dirty="0"/>
              <a:t> </a:t>
            </a:r>
            <a:r>
              <a:rPr lang="en-US" dirty="0" err="1"/>
              <a:t>yapabilmek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yumuşak</a:t>
            </a:r>
            <a:r>
              <a:rPr lang="en-US" dirty="0"/>
              <a:t> </a:t>
            </a:r>
            <a:r>
              <a:rPr lang="en-US" dirty="0" err="1"/>
              <a:t>dokuları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</a:t>
            </a:r>
            <a:r>
              <a:rPr lang="en-US" dirty="0" err="1"/>
              <a:t>yapılmalıdır</a:t>
            </a:r>
            <a:r>
              <a:rPr lang="en-US" dirty="0"/>
              <a:t>.</a:t>
            </a:r>
          </a:p>
          <a:p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,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gereksinimleri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dental </a:t>
            </a:r>
            <a:r>
              <a:rPr lang="en-US" dirty="0" err="1"/>
              <a:t>ihtiyaçları</a:t>
            </a:r>
            <a:r>
              <a:rPr lang="en-US" dirty="0"/>
              <a:t> </a:t>
            </a:r>
            <a:r>
              <a:rPr lang="en-US" dirty="0" err="1"/>
              <a:t>birleştirilerek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yapılmalıdır</a:t>
            </a:r>
            <a:r>
              <a:rPr lang="en-US" dirty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35" y="4486417"/>
            <a:ext cx="3267881" cy="18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2156340"/>
            <a:ext cx="8580582" cy="3786116"/>
          </a:xfrm>
        </p:spPr>
        <p:txBody>
          <a:bodyPr/>
          <a:lstStyle/>
          <a:p>
            <a:r>
              <a:rPr lang="tr-TR" dirty="0"/>
              <a:t>Öncelikle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anamnez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konmalı</a:t>
            </a:r>
            <a:r>
              <a:rPr lang="tr-TR" dirty="0"/>
              <a:t> ve kaydedilmelidir</a:t>
            </a:r>
            <a:r>
              <a:rPr lang="en-US" dirty="0"/>
              <a:t>.</a:t>
            </a:r>
          </a:p>
          <a:p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ruhsal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şart</a:t>
            </a:r>
            <a:r>
              <a:rPr lang="tr-TR" dirty="0"/>
              <a:t>, veya elzem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tedaviler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ertelenmeli</a:t>
            </a:r>
            <a:r>
              <a:rPr lang="tr-TR" dirty="0"/>
              <a:t> ya da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yapılmamalıd</a:t>
            </a:r>
            <a:r>
              <a:rPr lang="tr-TR" dirty="0"/>
              <a:t>ı</a:t>
            </a:r>
            <a:r>
              <a:rPr lang="en-US" dirty="0"/>
              <a:t>r.</a:t>
            </a:r>
            <a:r>
              <a:rPr lang="tr-TR" dirty="0"/>
              <a:t> </a:t>
            </a:r>
          </a:p>
          <a:p>
            <a:r>
              <a:rPr lang="tr-TR" dirty="0"/>
              <a:t>Duruma göre </a:t>
            </a:r>
            <a:r>
              <a:rPr lang="tr-TR" b="1" u="sng" dirty="0"/>
              <a:t>gereklilik</a:t>
            </a:r>
            <a:r>
              <a:rPr lang="tr-TR" dirty="0"/>
              <a:t> unsuru esas alınmalıdır.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51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/>
              <a:t>Sabit</a:t>
            </a:r>
            <a:r>
              <a:rPr lang="en-US" sz="3600" dirty="0"/>
              <a:t> </a:t>
            </a:r>
            <a:r>
              <a:rPr lang="en-US" sz="3600" dirty="0" err="1"/>
              <a:t>protezlerin</a:t>
            </a:r>
            <a:r>
              <a:rPr lang="en-US" sz="3600" dirty="0"/>
              <a:t> </a:t>
            </a:r>
            <a:r>
              <a:rPr lang="en-US" sz="3600" dirty="0" err="1"/>
              <a:t>yapımında</a:t>
            </a:r>
            <a:r>
              <a:rPr lang="en-US" sz="3600" dirty="0"/>
              <a:t> </a:t>
            </a:r>
            <a:r>
              <a:rPr lang="en-US" sz="3600" dirty="0" err="1"/>
              <a:t>teşhis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tedavi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gerekli</a:t>
            </a:r>
            <a:r>
              <a:rPr lang="en-US" sz="3600" dirty="0"/>
              <a:t> </a:t>
            </a:r>
            <a:r>
              <a:rPr lang="en-US" sz="3600" dirty="0" err="1"/>
              <a:t>beş</a:t>
            </a:r>
            <a:r>
              <a:rPr lang="en-US" sz="3600" dirty="0"/>
              <a:t> </a:t>
            </a:r>
            <a:r>
              <a:rPr lang="en-US" sz="3600" dirty="0" err="1"/>
              <a:t>temel</a:t>
            </a:r>
            <a:r>
              <a:rPr lang="en-US" sz="3600" dirty="0"/>
              <a:t> </a:t>
            </a:r>
            <a:r>
              <a:rPr lang="en-US" sz="3600" dirty="0" err="1"/>
              <a:t>unsur</a:t>
            </a:r>
            <a:r>
              <a:rPr lang="en-US" sz="3600" dirty="0"/>
              <a:t> </a:t>
            </a:r>
            <a:r>
              <a:rPr lang="en-US" sz="3600" dirty="0" err="1"/>
              <a:t>vardır</a:t>
            </a:r>
            <a:r>
              <a:rPr lang="en-US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8080"/>
            <a:ext cx="8229600" cy="2966439"/>
          </a:xfrm>
        </p:spPr>
        <p:txBody>
          <a:bodyPr/>
          <a:lstStyle/>
          <a:p>
            <a:r>
              <a:rPr lang="en-US" dirty="0" err="1"/>
              <a:t>Anamnez</a:t>
            </a:r>
            <a:endParaRPr lang="en-US" dirty="0"/>
          </a:p>
          <a:p>
            <a:r>
              <a:rPr lang="en-US" dirty="0"/>
              <a:t>TME/</a:t>
            </a:r>
            <a:r>
              <a:rPr lang="en-US" dirty="0" err="1"/>
              <a:t>okluzal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  <a:p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inceleme</a:t>
            </a:r>
            <a:endParaRPr lang="en-US" dirty="0"/>
          </a:p>
          <a:p>
            <a:r>
              <a:rPr lang="en-US" dirty="0" err="1"/>
              <a:t>Teşhis</a:t>
            </a:r>
            <a:r>
              <a:rPr lang="en-US" dirty="0"/>
              <a:t> </a:t>
            </a:r>
            <a:r>
              <a:rPr lang="en-US" dirty="0" err="1"/>
              <a:t>modelleri</a:t>
            </a:r>
            <a:endParaRPr lang="en-US" dirty="0"/>
          </a:p>
          <a:p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röntgeni</a:t>
            </a:r>
            <a:r>
              <a:rPr lang="en-US" dirty="0"/>
              <a:t> (</a:t>
            </a:r>
            <a:r>
              <a:rPr lang="en-US" dirty="0" err="1"/>
              <a:t>gerekirse</a:t>
            </a:r>
            <a:r>
              <a:rPr lang="en-US" dirty="0"/>
              <a:t> BT)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59558" y="6114197"/>
            <a:ext cx="557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*</a:t>
            </a:r>
            <a:r>
              <a:rPr lang="en-US" sz="1200" dirty="0"/>
              <a:t>Fundamentals of Fixed Prosthodontics by Herbert T. </a:t>
            </a:r>
            <a:r>
              <a:rPr lang="en-US" sz="1200" dirty="0" err="1"/>
              <a:t>Shillingburg</a:t>
            </a:r>
            <a:r>
              <a:rPr lang="en-US" sz="1200" dirty="0"/>
              <a:t> </a:t>
            </a:r>
            <a:r>
              <a:rPr lang="tr-TR" sz="1200" dirty="0"/>
              <a:t>, </a:t>
            </a:r>
            <a:r>
              <a:rPr lang="tr-TR" sz="1200" dirty="0" err="1"/>
              <a:t>Sumiya</a:t>
            </a:r>
            <a:r>
              <a:rPr lang="tr-TR" sz="1200" dirty="0"/>
              <a:t> </a:t>
            </a:r>
            <a:r>
              <a:rPr lang="tr-TR" sz="1200" dirty="0" err="1"/>
              <a:t>Hobo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2361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0" y="704088"/>
            <a:ext cx="7926779" cy="1143000"/>
          </a:xfrm>
        </p:spPr>
        <p:txBody>
          <a:bodyPr/>
          <a:lstStyle/>
          <a:p>
            <a:r>
              <a:rPr lang="en-US" dirty="0"/>
              <a:t>TME/</a:t>
            </a:r>
            <a:r>
              <a:rPr lang="en-US" dirty="0" err="1"/>
              <a:t>Okluzal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protez</a:t>
            </a:r>
            <a:r>
              <a:rPr lang="en-US" dirty="0"/>
              <a:t> </a:t>
            </a:r>
            <a:r>
              <a:rPr lang="en-US" dirty="0" err="1"/>
              <a:t>işlemlerine</a:t>
            </a:r>
            <a:r>
              <a:rPr lang="en-US" dirty="0"/>
              <a:t> </a:t>
            </a:r>
            <a:r>
              <a:rPr lang="en-US" dirty="0" err="1"/>
              <a:t>geçmeden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okluzyonu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restorasyonların</a:t>
            </a:r>
            <a:r>
              <a:rPr lang="en-US" dirty="0"/>
              <a:t> </a:t>
            </a:r>
            <a:r>
              <a:rPr lang="en-US" dirty="0" err="1"/>
              <a:t>yapımına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verecek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olduğunun</a:t>
            </a:r>
            <a:r>
              <a:rPr lang="en-US" dirty="0"/>
              <a:t> </a:t>
            </a:r>
            <a:r>
              <a:rPr lang="en-US" dirty="0" err="1"/>
              <a:t>anlaşılabilmesi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değerlendirilmelidir</a:t>
            </a:r>
            <a:r>
              <a:rPr lang="en-US" dirty="0"/>
              <a:t>. </a:t>
            </a:r>
          </a:p>
          <a:p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okluzyonda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gözlenmiyorsa</a:t>
            </a:r>
            <a:r>
              <a:rPr lang="en-US" dirty="0"/>
              <a:t>,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tedaviler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oklüzal</a:t>
            </a:r>
            <a:r>
              <a:rPr lang="en-US" dirty="0"/>
              <a:t> </a:t>
            </a:r>
            <a:r>
              <a:rPr lang="en-US" dirty="0" err="1"/>
              <a:t>ilişkiyi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ettirecek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düzenlenmelidir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2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816363"/>
            <a:ext cx="8301630" cy="4389120"/>
          </a:xfrm>
        </p:spPr>
        <p:txBody>
          <a:bodyPr>
            <a:normAutofit/>
          </a:bodyPr>
          <a:lstStyle/>
          <a:p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temporomandibuler</a:t>
            </a:r>
            <a:r>
              <a:rPr lang="en-US" dirty="0"/>
              <a:t> </a:t>
            </a:r>
            <a:r>
              <a:rPr lang="en-US" dirty="0" err="1"/>
              <a:t>eklemlerin</a:t>
            </a:r>
            <a:r>
              <a:rPr lang="en-US" dirty="0"/>
              <a:t> </a:t>
            </a:r>
            <a:r>
              <a:rPr lang="tr-TR" dirty="0"/>
              <a:t>muayene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</a:p>
          <a:p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eklemler</a:t>
            </a:r>
            <a:r>
              <a:rPr lang="en-US" dirty="0"/>
              <a:t> </a:t>
            </a:r>
            <a:r>
              <a:rPr lang="en-US" dirty="0" err="1"/>
              <a:t>açma</a:t>
            </a:r>
            <a:r>
              <a:rPr lang="en-US" dirty="0"/>
              <a:t>, </a:t>
            </a:r>
            <a:r>
              <a:rPr lang="en-US" dirty="0" err="1"/>
              <a:t>kapama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hareketler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kısıtlılığı</a:t>
            </a:r>
            <a:r>
              <a:rPr lang="en-US" dirty="0"/>
              <a:t> </a:t>
            </a:r>
            <a:r>
              <a:rPr lang="en-US" dirty="0" err="1"/>
              <a:t>göstermediği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tıkırtı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krepitasyon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de </a:t>
            </a:r>
            <a:r>
              <a:rPr lang="en-US" dirty="0" err="1"/>
              <a:t>vermez</a:t>
            </a:r>
            <a:r>
              <a:rPr lang="en-US" dirty="0"/>
              <a:t>. </a:t>
            </a:r>
          </a:p>
          <a:p>
            <a:r>
              <a:rPr lang="en-US" dirty="0"/>
              <a:t>Elle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açma</a:t>
            </a:r>
            <a:r>
              <a:rPr lang="en-US" dirty="0"/>
              <a:t> </a:t>
            </a:r>
            <a:r>
              <a:rPr lang="en-US" dirty="0" err="1"/>
              <a:t>kapama</a:t>
            </a:r>
            <a:r>
              <a:rPr lang="en-US" dirty="0"/>
              <a:t> </a:t>
            </a:r>
            <a:r>
              <a:rPr lang="en-US" dirty="0" err="1"/>
              <a:t>hareketlerinde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tr-TR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disfonksiyon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6" y="4286817"/>
            <a:ext cx="62960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828</Words>
  <Application>Microsoft Office PowerPoint</Application>
  <PresentationFormat>Ekran Gösterisi (4:3)</PresentationFormat>
  <Paragraphs>75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Akış</vt:lpstr>
      <vt:lpstr>Sabit protezlerde anamnez, ağız muayenesi, tanı modelleri ve tedavi    planlaması </vt:lpstr>
      <vt:lpstr>PowerPoint Sunusu</vt:lpstr>
      <vt:lpstr>PowerPoint Sunusu</vt:lpstr>
      <vt:lpstr>PowerPoint Sunusu</vt:lpstr>
      <vt:lpstr>PowerPoint Sunusu</vt:lpstr>
      <vt:lpstr>PowerPoint Sunusu</vt:lpstr>
      <vt:lpstr>Sabit protezlerin yapımında teşhis ve tedavi için gerekli beş temel unsur vardır:</vt:lpstr>
      <vt:lpstr>TME/Okluzal değerlendirme</vt:lpstr>
      <vt:lpstr>PowerPoint Sunusu</vt:lpstr>
      <vt:lpstr>PowerPoint Sunusu</vt:lpstr>
      <vt:lpstr>PowerPoint Sunusu</vt:lpstr>
      <vt:lpstr>PowerPoint Sunusu</vt:lpstr>
      <vt:lpstr>Ağız içi inceleme</vt:lpstr>
      <vt:lpstr>PowerPoint Sunusu</vt:lpstr>
      <vt:lpstr>PowerPoint Sunusu</vt:lpstr>
      <vt:lpstr>Teşhis modelleri</vt:lpstr>
      <vt:lpstr>Tüm ağız röntgenleri</vt:lpstr>
      <vt:lpstr>PowerPoint Sunusu</vt:lpstr>
      <vt:lpstr>Döküm ya da seramik restorasyonların hangi durumlarda amalgam ya da kompozit restorasyonların yerine kullanılabileceği kararı birçok faktöre bağlıdır:</vt:lpstr>
      <vt:lpstr>Dişte görülen yıkım miktarı:</vt:lpstr>
      <vt:lpstr>Estetik beklentiler: </vt:lpstr>
      <vt:lpstr>Tek Diş Restorasyonlarında Tedavi Planlaması (12 Seçenek)</vt:lpstr>
      <vt:lpstr>Restorasyonların Kullanım Süresi</vt:lpstr>
      <vt:lpstr>Protez Tipini Seçmek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Sabit Protezlerde Anamnez ve Klinik Muayene</dc:title>
  <dc:creator>Fırat</dc:creator>
  <cp:lastModifiedBy>Semih Berksun</cp:lastModifiedBy>
  <cp:revision>122</cp:revision>
  <dcterms:created xsi:type="dcterms:W3CDTF">2016-09-16T19:56:21Z</dcterms:created>
  <dcterms:modified xsi:type="dcterms:W3CDTF">2020-02-04T10:42:59Z</dcterms:modified>
</cp:coreProperties>
</file>