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9" r:id="rId2"/>
    <p:sldId id="296" r:id="rId3"/>
    <p:sldId id="301" r:id="rId4"/>
    <p:sldId id="302" r:id="rId5"/>
    <p:sldId id="297" r:id="rId6"/>
    <p:sldId id="303" r:id="rId7"/>
    <p:sldId id="298" r:id="rId8"/>
    <p:sldId id="304" r:id="rId9"/>
    <p:sldId id="299" r:id="rId10"/>
    <p:sldId id="305" r:id="rId11"/>
    <p:sldId id="30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63467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79118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52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330325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9255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29009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63206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98992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591125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506250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3313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0ADA453-EC33-47CD-8F68-CC408B950641}"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38845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ADA453-EC33-47CD-8F68-CC408B950641}"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4879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ADA453-EC33-47CD-8F68-CC408B950641}"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18442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2727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838828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ADA453-EC33-47CD-8F68-CC408B950641}"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0033B9-88AF-416D-8B56-C8DB4C0672F9}" type="slidenum">
              <a:rPr lang="tr-TR" smtClean="0"/>
              <a:t>‹#›</a:t>
            </a:fld>
            <a:endParaRPr lang="tr-TR"/>
          </a:p>
        </p:txBody>
      </p:sp>
    </p:spTree>
    <p:extLst>
      <p:ext uri="{BB962C8B-B14F-4D97-AF65-F5344CB8AC3E}">
        <p14:creationId xmlns:p14="http://schemas.microsoft.com/office/powerpoint/2010/main" val="4587141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3589" y="2022764"/>
            <a:ext cx="8596668" cy="1320800"/>
          </a:xfrm>
        </p:spPr>
        <p:txBody>
          <a:bodyPr>
            <a:normAutofit/>
          </a:bodyPr>
          <a:lstStyle/>
          <a:p>
            <a:r>
              <a:rPr lang="tr-TR" sz="4800" dirty="0" smtClean="0"/>
              <a:t>BİLGİ MERKEZLERİ YÖNETİMİ</a:t>
            </a:r>
            <a:endParaRPr lang="tr-TR" sz="4800" dirty="0"/>
          </a:p>
        </p:txBody>
      </p:sp>
      <p:sp>
        <p:nvSpPr>
          <p:cNvPr id="3" name="İçerik Yer Tutucusu 2"/>
          <p:cNvSpPr>
            <a:spLocks noGrp="1"/>
          </p:cNvSpPr>
          <p:nvPr>
            <p:ph idx="1"/>
          </p:nvPr>
        </p:nvSpPr>
        <p:spPr>
          <a:xfrm>
            <a:off x="4965277" y="3937435"/>
            <a:ext cx="4102485" cy="1486619"/>
          </a:xfrm>
        </p:spPr>
        <p:txBody>
          <a:bodyPr>
            <a:normAutofit/>
          </a:bodyPr>
          <a:lstStyle/>
          <a:p>
            <a:pPr marL="0" indent="0">
              <a:buNone/>
            </a:pPr>
            <a:r>
              <a:rPr lang="tr-TR" sz="2400" dirty="0" smtClean="0">
                <a:solidFill>
                  <a:schemeClr val="bg1">
                    <a:lumMod val="50000"/>
                  </a:schemeClr>
                </a:solidFill>
              </a:rPr>
              <a:t>YÖNETSEL BECERİLER</a:t>
            </a:r>
          </a:p>
        </p:txBody>
      </p:sp>
    </p:spTree>
    <p:extLst>
      <p:ext uri="{BB962C8B-B14F-4D97-AF65-F5344CB8AC3E}">
        <p14:creationId xmlns:p14="http://schemas.microsoft.com/office/powerpoint/2010/main" val="1638571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algn="just">
              <a:lnSpc>
                <a:spcPct val="170000"/>
              </a:lnSpc>
            </a:pPr>
            <a:r>
              <a:rPr lang="tr-TR" b="1" dirty="0"/>
              <a:t>Sistem Becerileri</a:t>
            </a:r>
            <a:endParaRPr lang="tr-TR" dirty="0"/>
          </a:p>
          <a:p>
            <a:pPr marL="0" indent="0" algn="just">
              <a:lnSpc>
                <a:spcPct val="170000"/>
              </a:lnSpc>
              <a:buNone/>
            </a:pPr>
            <a:r>
              <a:rPr lang="tr-TR" dirty="0"/>
              <a:t>	Sistem becerileri, bilgisayarlar hakkında bir şeyler öğrenmekten çok daha fazlasıdır. Ancak tüm kütüphane yöneticileri bilgisayar tabanlı bilgi sistemlerini bilmeliler. Bir sistem yalnızca teknolojik değil, aynı zamanda belirli sonuçlar üretmeye yönelik bir dizi kaynak ve günlük işleri düzenlemek için gereklidir. Günümüz kütüphanesi genellikle daha büyük bir sistemin parçasıdır ve yöneticilerin kuruluşlarının bu büyük sistem içerisinde nerede bulunduğunu bilmeleri gerekmektedir</a:t>
            </a:r>
            <a:r>
              <a:rPr lang="tr-TR" dirty="0" smtClean="0"/>
              <a:t>.</a:t>
            </a:r>
            <a:endParaRPr lang="tr-TR" dirty="0"/>
          </a:p>
        </p:txBody>
      </p:sp>
      <p:sp>
        <p:nvSpPr>
          <p:cNvPr id="5" name="Unvan 1"/>
          <p:cNvSpPr>
            <a:spLocks noGrp="1"/>
          </p:cNvSpPr>
          <p:nvPr>
            <p:ph type="title"/>
          </p:nvPr>
        </p:nvSpPr>
        <p:spPr/>
        <p:txBody>
          <a:bodyPr/>
          <a:lstStyle/>
          <a:p>
            <a:r>
              <a:rPr lang="tr-TR" b="1" dirty="0"/>
              <a:t>Bugünkü Yöneticiler hangi becerilere ihtiyaç duymaktadır?</a:t>
            </a:r>
            <a:endParaRPr lang="tr-TR" dirty="0"/>
          </a:p>
        </p:txBody>
      </p:sp>
    </p:spTree>
    <p:extLst>
      <p:ext uri="{BB962C8B-B14F-4D97-AF65-F5344CB8AC3E}">
        <p14:creationId xmlns:p14="http://schemas.microsoft.com/office/powerpoint/2010/main" val="3732966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70000"/>
              </a:lnSpc>
              <a:buNone/>
            </a:pPr>
            <a:r>
              <a:rPr lang="tr-TR" dirty="0"/>
              <a:t> </a:t>
            </a:r>
          </a:p>
          <a:p>
            <a:pPr marL="0" indent="0" algn="just">
              <a:lnSpc>
                <a:spcPct val="170000"/>
              </a:lnSpc>
              <a:buNone/>
            </a:pPr>
            <a:r>
              <a:rPr lang="tr-TR" dirty="0"/>
              <a:t>	Bir yöneticinin işi karmaşık ve çok boyutludur. Yöneticilerin başarılı olması için de bir takım becerileri olması gerekmektedir. Yöneticilerin, hem teknik hem de spesifik iş becerilerine ve kişiler arası becerilerine sahip olmaları gerekir. İyi yöneticiler başarılarının, sahip oldukları becerilere ve bilgilere bağlı olduğunu bilirler ve kariyerleri boyunca öğrenme ya da geliştirme becerilerini asla durdurmazlar</a:t>
            </a:r>
            <a:r>
              <a:rPr lang="tr-TR" dirty="0" smtClean="0"/>
              <a:t>.</a:t>
            </a:r>
            <a:endParaRPr lang="tr-TR" dirty="0"/>
          </a:p>
        </p:txBody>
      </p:sp>
    </p:spTree>
    <p:extLst>
      <p:ext uri="{BB962C8B-B14F-4D97-AF65-F5344CB8AC3E}">
        <p14:creationId xmlns:p14="http://schemas.microsoft.com/office/powerpoint/2010/main" val="2105065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80209"/>
          </a:xfrm>
        </p:spPr>
        <p:txBody>
          <a:bodyPr>
            <a:normAutofit fontScale="90000"/>
          </a:bodyPr>
          <a:lstStyle/>
          <a:p>
            <a:r>
              <a:rPr lang="tr-TR" b="1" dirty="0"/>
              <a:t>Bugünkü Yöneticiler </a:t>
            </a:r>
            <a:r>
              <a:rPr lang="tr-TR" b="1" dirty="0" smtClean="0"/>
              <a:t>hangi </a:t>
            </a:r>
            <a:r>
              <a:rPr lang="tr-TR" b="1" dirty="0"/>
              <a:t>becerilere ihtiyaç </a:t>
            </a:r>
            <a:r>
              <a:rPr lang="tr-TR" b="1" dirty="0" smtClean="0"/>
              <a:t>duymaktadır?</a:t>
            </a:r>
            <a:endParaRPr lang="tr-TR" dirty="0"/>
          </a:p>
        </p:txBody>
      </p:sp>
      <p:sp>
        <p:nvSpPr>
          <p:cNvPr id="3" name="İçerik Yer Tutucusu 2"/>
          <p:cNvSpPr>
            <a:spLocks noGrp="1"/>
          </p:cNvSpPr>
          <p:nvPr>
            <p:ph idx="1"/>
          </p:nvPr>
        </p:nvSpPr>
        <p:spPr>
          <a:xfrm>
            <a:off x="677334" y="2441864"/>
            <a:ext cx="8596668" cy="3599498"/>
          </a:xfrm>
        </p:spPr>
        <p:txBody>
          <a:bodyPr>
            <a:normAutofit/>
          </a:bodyPr>
          <a:lstStyle/>
          <a:p>
            <a:pPr algn="just"/>
            <a:r>
              <a:rPr lang="tr-TR" sz="2000" dirty="0" smtClean="0"/>
              <a:t>Yönetimin </a:t>
            </a:r>
            <a:r>
              <a:rPr lang="tr-TR" sz="2000" dirty="0"/>
              <a:t>farklı düzeylerinde farklı becerilere ihtiyaç </a:t>
            </a:r>
            <a:r>
              <a:rPr lang="tr-TR" sz="2000" dirty="0" smtClean="0"/>
              <a:t>duyulmaktadır. Başarılı bir yönetim </a:t>
            </a:r>
            <a:r>
              <a:rPr lang="tr-TR" sz="2000" dirty="0"/>
              <a:t>için gerekli üç yönetsel </a:t>
            </a:r>
            <a:r>
              <a:rPr lang="tr-TR" sz="2000" dirty="0" smtClean="0"/>
              <a:t>beceri olduğu düşünülmektedir : </a:t>
            </a:r>
          </a:p>
          <a:p>
            <a:pPr lvl="1" algn="just"/>
            <a:r>
              <a:rPr lang="tr-TR" sz="1800" dirty="0" smtClean="0"/>
              <a:t>Teknik beceriler, </a:t>
            </a:r>
          </a:p>
          <a:p>
            <a:pPr lvl="1" algn="just"/>
            <a:r>
              <a:rPr lang="tr-TR" sz="1800" dirty="0" smtClean="0"/>
              <a:t>İnsan becerileri,</a:t>
            </a:r>
          </a:p>
          <a:p>
            <a:pPr lvl="1" algn="just"/>
            <a:r>
              <a:rPr lang="tr-TR" sz="1800" dirty="0"/>
              <a:t>K</a:t>
            </a:r>
            <a:r>
              <a:rPr lang="tr-TR" sz="1800" dirty="0" smtClean="0"/>
              <a:t>avramsal </a:t>
            </a:r>
            <a:r>
              <a:rPr lang="tr-TR" sz="1800" dirty="0"/>
              <a:t>beceriler</a:t>
            </a:r>
            <a:r>
              <a:rPr lang="tr-TR" sz="1800" dirty="0" smtClean="0"/>
              <a:t>.</a:t>
            </a:r>
          </a:p>
        </p:txBody>
      </p:sp>
    </p:spTree>
    <p:extLst>
      <p:ext uri="{BB962C8B-B14F-4D97-AF65-F5344CB8AC3E}">
        <p14:creationId xmlns:p14="http://schemas.microsoft.com/office/powerpoint/2010/main" val="3130010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Bugünkü Yöneticiler hangi becerilere ihtiyaç duymaktadır?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000" dirty="0">
                <a:solidFill>
                  <a:schemeClr val="accent1">
                    <a:lumMod val="75000"/>
                  </a:schemeClr>
                </a:solidFill>
              </a:rPr>
              <a:t>Teknik beceriler</a:t>
            </a:r>
            <a:r>
              <a:rPr lang="tr-TR" sz="2000" dirty="0"/>
              <a:t>, belirli işlev ve görevlerle ilgilidir. Bu beceriler birinci basamak düzeyinde en önemli hale gelmektedir. Etkili bir birinci basamak yöneticisi olabilmek için, bireyin gerçekleştirilen işlemi anlaması gerekmektedir. Bir kütüphane yöneticisinin kataloglama ve sınıflandırma hakkında bilgi sahibi olmadan kataloglama grubunu denetlemesi çok zor olurdu</a:t>
            </a:r>
            <a:r>
              <a:rPr lang="tr-TR" sz="2000" dirty="0" smtClean="0"/>
              <a:t>.</a:t>
            </a:r>
            <a:endParaRPr lang="tr-TR" sz="2000" dirty="0"/>
          </a:p>
        </p:txBody>
      </p:sp>
    </p:spTree>
    <p:extLst>
      <p:ext uri="{BB962C8B-B14F-4D97-AF65-F5344CB8AC3E}">
        <p14:creationId xmlns:p14="http://schemas.microsoft.com/office/powerpoint/2010/main" val="269284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Bugünkü Yöneticiler hangi becerilere ihtiyaç duymaktadır?</a:t>
            </a:r>
            <a:endParaRPr lang="tr-TR" dirty="0"/>
          </a:p>
        </p:txBody>
      </p:sp>
      <p:sp>
        <p:nvSpPr>
          <p:cNvPr id="3" name="İçerik Yer Tutucusu 2"/>
          <p:cNvSpPr>
            <a:spLocks noGrp="1"/>
          </p:cNvSpPr>
          <p:nvPr>
            <p:ph idx="1"/>
          </p:nvPr>
        </p:nvSpPr>
        <p:spPr/>
        <p:txBody>
          <a:bodyPr/>
          <a:lstStyle/>
          <a:p>
            <a:pPr algn="just">
              <a:lnSpc>
                <a:spcPct val="150000"/>
              </a:lnSpc>
            </a:pPr>
            <a:r>
              <a:rPr lang="tr-TR" dirty="0"/>
              <a:t>Öte yandan, kütüphane müdürünün, artık kataloglama veya sınıflandırma yapmadığından ya da  </a:t>
            </a:r>
            <a:r>
              <a:rPr lang="tr-TR" dirty="0" err="1"/>
              <a:t>metadata</a:t>
            </a:r>
            <a:r>
              <a:rPr lang="tr-TR" dirty="0"/>
              <a:t> kayıtları üretme gibi daha yeni yetkinliklerde bulunmadığından dolayı  bu kadar teknik bilgiye sahip olması beklenmeyebilir. Üst düzeyde, yöneticilerin daha </a:t>
            </a:r>
            <a:r>
              <a:rPr lang="tr-TR" dirty="0">
                <a:solidFill>
                  <a:schemeClr val="accent1">
                    <a:lumMod val="75000"/>
                  </a:schemeClr>
                </a:solidFill>
              </a:rPr>
              <a:t>kavramsal becerilere </a:t>
            </a:r>
            <a:r>
              <a:rPr lang="tr-TR" dirty="0"/>
              <a:t>sahip olmaları ve örgütün büyük resmine bakabilmeleri gerekir. </a:t>
            </a:r>
            <a:r>
              <a:rPr lang="tr-TR" dirty="0">
                <a:solidFill>
                  <a:schemeClr val="accent1">
                    <a:lumMod val="75000"/>
                  </a:schemeClr>
                </a:solidFill>
              </a:rPr>
              <a:t>İnsan becerisi</a:t>
            </a:r>
            <a:r>
              <a:rPr lang="tr-TR" dirty="0"/>
              <a:t> ya da insanlarla etkili bir şekilde etkileşim kurma becerisi, her seviyede önemlidir</a:t>
            </a:r>
            <a:r>
              <a:rPr lang="tr-TR" dirty="0" smtClean="0"/>
              <a:t>.</a:t>
            </a:r>
            <a:endParaRPr lang="tr-TR" dirty="0"/>
          </a:p>
        </p:txBody>
      </p:sp>
    </p:spTree>
    <p:extLst>
      <p:ext uri="{BB962C8B-B14F-4D97-AF65-F5344CB8AC3E}">
        <p14:creationId xmlns:p14="http://schemas.microsoft.com/office/powerpoint/2010/main" val="4061406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Bugünkü Yöneticiler hangi becerilere ihtiyaç duymaktadır?</a:t>
            </a:r>
            <a:endParaRPr lang="tr-TR" dirty="0"/>
          </a:p>
        </p:txBody>
      </p:sp>
      <p:sp>
        <p:nvSpPr>
          <p:cNvPr id="3" name="İçerik Yer Tutucusu 2"/>
          <p:cNvSpPr>
            <a:spLocks noGrp="1"/>
          </p:cNvSpPr>
          <p:nvPr>
            <p:ph idx="1"/>
          </p:nvPr>
        </p:nvSpPr>
        <p:spPr>
          <a:xfrm>
            <a:off x="677334" y="2275609"/>
            <a:ext cx="8596668" cy="3765753"/>
          </a:xfrm>
        </p:spPr>
        <p:txBody>
          <a:bodyPr>
            <a:normAutofit fontScale="92500" lnSpcReduction="20000"/>
          </a:bodyPr>
          <a:lstStyle/>
          <a:p>
            <a:pPr marL="0" indent="0" algn="just">
              <a:lnSpc>
                <a:spcPct val="150000"/>
              </a:lnSpc>
              <a:buNone/>
            </a:pPr>
            <a:r>
              <a:rPr lang="tr-TR" dirty="0"/>
              <a:t>	Yöneticilerin </a:t>
            </a:r>
            <a:r>
              <a:rPr lang="tr-TR" dirty="0"/>
              <a:t>ihtiyaç duyduğu yetkinlikleri tanımlamak zordur, çünkü </a:t>
            </a:r>
            <a:r>
              <a:rPr lang="tr-TR" dirty="0"/>
              <a:t>durum ve </a:t>
            </a:r>
            <a:r>
              <a:rPr lang="tr-TR" dirty="0"/>
              <a:t>konuma göre farklılık gösterir. Değişik ülkelerdeki farklı sosyal, kültürel ve ekonomik koşullardan dolayı bu becerileri küresel olarak tanımlamak </a:t>
            </a:r>
            <a:r>
              <a:rPr lang="tr-TR" dirty="0"/>
              <a:t>daha da zordur. </a:t>
            </a:r>
          </a:p>
          <a:p>
            <a:pPr marL="0" indent="0" algn="just">
              <a:lnSpc>
                <a:spcPct val="150000"/>
              </a:lnSpc>
              <a:buNone/>
            </a:pPr>
            <a:r>
              <a:rPr lang="tr-TR" dirty="0"/>
              <a:t>	Bununla </a:t>
            </a:r>
            <a:r>
              <a:rPr lang="tr-TR" dirty="0"/>
              <a:t>birlikte, </a:t>
            </a:r>
            <a:r>
              <a:rPr lang="tr-TR" dirty="0"/>
              <a:t>aşağıdaki beceriler çağdaş yöneticilerin çoğu için gereklidir:</a:t>
            </a:r>
          </a:p>
          <a:p>
            <a:pPr marL="0" indent="0" algn="just">
              <a:lnSpc>
                <a:spcPct val="150000"/>
              </a:lnSpc>
              <a:buNone/>
            </a:pPr>
            <a:r>
              <a:rPr lang="tr-TR" dirty="0"/>
              <a:t>-Politik beceriler</a:t>
            </a:r>
          </a:p>
          <a:p>
            <a:pPr marL="0" indent="0" algn="just">
              <a:buNone/>
            </a:pPr>
            <a:r>
              <a:rPr lang="tr-TR" dirty="0"/>
              <a:t>-Analitik </a:t>
            </a:r>
            <a:r>
              <a:rPr lang="tr-TR" dirty="0"/>
              <a:t>beceri</a:t>
            </a:r>
          </a:p>
          <a:p>
            <a:pPr marL="0" indent="0" algn="just">
              <a:buNone/>
            </a:pPr>
            <a:r>
              <a:rPr lang="tr-TR" dirty="0"/>
              <a:t>-Problem </a:t>
            </a:r>
            <a:r>
              <a:rPr lang="tr-TR" dirty="0"/>
              <a:t>çözme yetenekleri</a:t>
            </a:r>
          </a:p>
          <a:p>
            <a:pPr marL="0" indent="0" algn="just">
              <a:buNone/>
            </a:pPr>
            <a:r>
              <a:rPr lang="tr-TR" dirty="0"/>
              <a:t>-İnsanların </a:t>
            </a:r>
            <a:r>
              <a:rPr lang="tr-TR" dirty="0"/>
              <a:t>becerileri</a:t>
            </a:r>
          </a:p>
          <a:p>
            <a:pPr marL="0" indent="0" algn="just">
              <a:buNone/>
            </a:pPr>
            <a:r>
              <a:rPr lang="tr-TR" dirty="0"/>
              <a:t>-Sistem </a:t>
            </a:r>
            <a:r>
              <a:rPr lang="tr-TR" dirty="0" smtClean="0"/>
              <a:t>becerileri</a:t>
            </a:r>
            <a:endParaRPr lang="tr-TR" dirty="0"/>
          </a:p>
          <a:p>
            <a:pPr marL="0" indent="0" algn="just">
              <a:buNone/>
            </a:pPr>
            <a:r>
              <a:rPr lang="tr-TR" dirty="0"/>
              <a:t>-Finansal </a:t>
            </a:r>
            <a:r>
              <a:rPr lang="tr-TR" dirty="0"/>
              <a:t>b</a:t>
            </a:r>
            <a:r>
              <a:rPr lang="tr-TR" dirty="0" smtClean="0"/>
              <a:t>eceriler</a:t>
            </a:r>
            <a:endParaRPr lang="tr-TR" dirty="0"/>
          </a:p>
          <a:p>
            <a:pPr marL="0" indent="0" algn="just">
              <a:buNone/>
            </a:pPr>
            <a:endParaRPr lang="tr-TR" dirty="0"/>
          </a:p>
          <a:p>
            <a:pPr marL="0" indent="0" algn="just">
              <a:lnSpc>
                <a:spcPct val="150000"/>
              </a:lnSpc>
              <a:buNone/>
            </a:pPr>
            <a:endParaRPr lang="tr-TR" dirty="0" smtClean="0"/>
          </a:p>
        </p:txBody>
      </p:sp>
    </p:spTree>
    <p:extLst>
      <p:ext uri="{BB962C8B-B14F-4D97-AF65-F5344CB8AC3E}">
        <p14:creationId xmlns:p14="http://schemas.microsoft.com/office/powerpoint/2010/main" val="3063258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1" algn="just">
              <a:lnSpc>
                <a:spcPct val="150000"/>
              </a:lnSpc>
            </a:pPr>
            <a:r>
              <a:rPr lang="tr-TR" sz="2000" b="1" dirty="0"/>
              <a:t>Politik Beceriler</a:t>
            </a:r>
            <a:endParaRPr lang="tr-TR" sz="2000" dirty="0"/>
          </a:p>
          <a:p>
            <a:pPr marL="457200" lvl="1" indent="0" algn="just">
              <a:lnSpc>
                <a:spcPct val="150000"/>
              </a:lnSpc>
              <a:buNone/>
            </a:pPr>
            <a:r>
              <a:rPr lang="tr-TR" dirty="0"/>
              <a:t>	Kütüphaneler son derece politik örgütlerdir ve bunun farkındalığı bugünün ikliminde hayatta kalmak için hayati öneme sahiptir. </a:t>
            </a:r>
          </a:p>
          <a:p>
            <a:pPr marL="457200" lvl="1" indent="0" algn="just">
              <a:lnSpc>
                <a:spcPct val="150000"/>
              </a:lnSpc>
              <a:buNone/>
            </a:pPr>
            <a:r>
              <a:rPr lang="tr-TR" dirty="0"/>
              <a:t>	Yöneticilerin bir vizyon oluşturmaları ve bu vizyona inanmaları için başkalarına ilham vermeleri gerekir. Stratejik düşünce ve eylem için elverişli bir iklim yaratmalıdırlar.</a:t>
            </a:r>
          </a:p>
          <a:p>
            <a:pPr marL="457200" lvl="1" indent="0" algn="just">
              <a:lnSpc>
                <a:spcPct val="150000"/>
              </a:lnSpc>
              <a:buNone/>
            </a:pPr>
            <a:r>
              <a:rPr lang="tr-TR" dirty="0"/>
              <a:t>	Kuruluşlar, hem örgütün içindeki hem de örgütün dışındaki kuvvetlerle olan ilişkilerinde politikalara sahip olması beklenmektedir. Politikalar alanında örgüt için denge sağlamak için esneklik gerekmektedir</a:t>
            </a:r>
            <a:r>
              <a:rPr lang="tr-TR" dirty="0" smtClean="0"/>
              <a:t>.</a:t>
            </a:r>
            <a:endParaRPr lang="tr-TR" dirty="0"/>
          </a:p>
        </p:txBody>
      </p:sp>
      <p:sp>
        <p:nvSpPr>
          <p:cNvPr id="4" name="Unvan 1"/>
          <p:cNvSpPr>
            <a:spLocks noGrp="1"/>
          </p:cNvSpPr>
          <p:nvPr>
            <p:ph type="title"/>
          </p:nvPr>
        </p:nvSpPr>
        <p:spPr/>
        <p:txBody>
          <a:bodyPr/>
          <a:lstStyle/>
          <a:p>
            <a:r>
              <a:rPr lang="tr-TR" b="1" dirty="0"/>
              <a:t>Bugünkü Yöneticiler hangi becerilere ihtiyaç duymaktadır?</a:t>
            </a:r>
            <a:endParaRPr lang="tr-TR" dirty="0"/>
          </a:p>
        </p:txBody>
      </p:sp>
    </p:spTree>
    <p:extLst>
      <p:ext uri="{BB962C8B-B14F-4D97-AF65-F5344CB8AC3E}">
        <p14:creationId xmlns:p14="http://schemas.microsoft.com/office/powerpoint/2010/main" val="133724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930400"/>
            <a:ext cx="8596668" cy="4222955"/>
          </a:xfrm>
        </p:spPr>
        <p:txBody>
          <a:bodyPr>
            <a:normAutofit fontScale="92500" lnSpcReduction="10000"/>
          </a:bodyPr>
          <a:lstStyle/>
          <a:p>
            <a:pPr algn="just">
              <a:lnSpc>
                <a:spcPct val="150000"/>
              </a:lnSpc>
            </a:pPr>
            <a:r>
              <a:rPr lang="tr-TR" sz="1900" b="1" dirty="0" smtClean="0"/>
              <a:t>Analitik beceri</a:t>
            </a:r>
            <a:endParaRPr lang="tr-TR" sz="1900" b="1" dirty="0"/>
          </a:p>
          <a:p>
            <a:pPr marL="0" indent="0" algn="just">
              <a:lnSpc>
                <a:spcPct val="150000"/>
              </a:lnSpc>
              <a:buNone/>
            </a:pPr>
            <a:r>
              <a:rPr lang="tr-TR" dirty="0" smtClean="0"/>
              <a:t>	Yöneticiler, bir çeşit </a:t>
            </a:r>
            <a:r>
              <a:rPr lang="tr-TR" dirty="0"/>
              <a:t>değişim ajanı olarak görev </a:t>
            </a:r>
            <a:r>
              <a:rPr lang="tr-TR" dirty="0" smtClean="0"/>
              <a:t>yapmaktadırlar </a:t>
            </a:r>
            <a:r>
              <a:rPr lang="tr-TR" dirty="0"/>
              <a:t>ve bu nedenle analizde iyi </a:t>
            </a:r>
            <a:r>
              <a:rPr lang="tr-TR" dirty="0" smtClean="0"/>
              <a:t>olmalıdırlar. </a:t>
            </a:r>
            <a:r>
              <a:rPr lang="tr-TR" dirty="0" err="1"/>
              <a:t>İ</a:t>
            </a:r>
            <a:r>
              <a:rPr lang="tr-TR" dirty="0" err="1" smtClean="0"/>
              <a:t>çgörüye</a:t>
            </a:r>
            <a:r>
              <a:rPr lang="tr-TR" dirty="0" smtClean="0"/>
              <a:t> </a:t>
            </a:r>
            <a:r>
              <a:rPr lang="tr-TR" dirty="0"/>
              <a:t>veya sezgilere dayalı </a:t>
            </a:r>
            <a:r>
              <a:rPr lang="tr-TR" dirty="0" smtClean="0"/>
              <a:t>kararları savunmak ve analiz etmek </a:t>
            </a:r>
            <a:r>
              <a:rPr lang="tr-TR" dirty="0"/>
              <a:t>neredeyse imkansızdır. Yöneticilerin eylemlerini desteklemek için ihtiyaç duyulan </a:t>
            </a:r>
            <a:r>
              <a:rPr lang="tr-TR" dirty="0" smtClean="0"/>
              <a:t>şey </a:t>
            </a:r>
            <a:r>
              <a:rPr lang="tr-TR" dirty="0"/>
              <a:t>açık ve akılcı, sağlıklı bir analizdir. Eleştirel düşünme etkili yönetimin anahtarıdır.</a:t>
            </a:r>
          </a:p>
          <a:p>
            <a:pPr algn="just">
              <a:lnSpc>
                <a:spcPct val="150000"/>
              </a:lnSpc>
            </a:pPr>
            <a:r>
              <a:rPr lang="tr-TR" sz="1900" b="1" dirty="0" smtClean="0"/>
              <a:t>Problem </a:t>
            </a:r>
            <a:r>
              <a:rPr lang="tr-TR" sz="1900" b="1" dirty="0"/>
              <a:t>çözme </a:t>
            </a:r>
            <a:r>
              <a:rPr lang="tr-TR" sz="1900" b="1" dirty="0" smtClean="0"/>
              <a:t>yetenekleri</a:t>
            </a:r>
          </a:p>
          <a:p>
            <a:pPr marL="0" indent="0" algn="just">
              <a:lnSpc>
                <a:spcPct val="150000"/>
              </a:lnSpc>
              <a:buNone/>
            </a:pPr>
            <a:r>
              <a:rPr lang="tr-TR" b="1" dirty="0"/>
              <a:t>	</a:t>
            </a:r>
            <a:r>
              <a:rPr lang="tr-TR" dirty="0" smtClean="0"/>
              <a:t>Sorun </a:t>
            </a:r>
            <a:r>
              <a:rPr lang="tr-TR" dirty="0"/>
              <a:t>çözme, bir yöneticinin tartışmasız en önemli gündelik faaliyetidir. Yöneticilerin değişim yönetimi konusunda olumlu bir tutum geliştirmeleri gerekir, çünkü esneklik genellikle modern organizasyonlarda başarının anahtarıdır</a:t>
            </a:r>
            <a:r>
              <a:rPr lang="tr-TR" dirty="0" smtClean="0"/>
              <a:t>.</a:t>
            </a:r>
            <a:endParaRPr lang="tr-TR" dirty="0"/>
          </a:p>
        </p:txBody>
      </p:sp>
      <p:sp>
        <p:nvSpPr>
          <p:cNvPr id="4" name="Unvan 1"/>
          <p:cNvSpPr>
            <a:spLocks noGrp="1"/>
          </p:cNvSpPr>
          <p:nvPr>
            <p:ph type="title"/>
          </p:nvPr>
        </p:nvSpPr>
        <p:spPr>
          <a:xfrm>
            <a:off x="677334" y="609600"/>
            <a:ext cx="8596668" cy="1320800"/>
          </a:xfrm>
        </p:spPr>
        <p:txBody>
          <a:bodyPr/>
          <a:lstStyle/>
          <a:p>
            <a:r>
              <a:rPr lang="tr-TR" b="1" dirty="0"/>
              <a:t>Bugünkü Yöneticiler hangi becerilere ihtiyaç duymaktadır?</a:t>
            </a:r>
            <a:endParaRPr lang="tr-TR" dirty="0"/>
          </a:p>
        </p:txBody>
      </p:sp>
    </p:spTree>
    <p:extLst>
      <p:ext uri="{BB962C8B-B14F-4D97-AF65-F5344CB8AC3E}">
        <p14:creationId xmlns:p14="http://schemas.microsoft.com/office/powerpoint/2010/main" val="2368559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sz="1900" b="1" dirty="0"/>
              <a:t>İnsanların becerileri</a:t>
            </a:r>
            <a:endParaRPr lang="tr-TR" sz="1900" dirty="0"/>
          </a:p>
          <a:p>
            <a:pPr marL="0" indent="0" algn="just">
              <a:lnSpc>
                <a:spcPct val="150000"/>
              </a:lnSpc>
              <a:buNone/>
            </a:pPr>
            <a:r>
              <a:rPr lang="tr-TR" dirty="0"/>
              <a:t>	İnsanlar her organizasyonun kalbidir. Birçok farklı boyuta sahiptirler ve bir yöneticinin tüm bu boyutları ele alması gerekir. Bu alanda en çok ihtiyaç duyulan beceriler, genellikle iletişim, çatışma çözümü ve kişilerarası beceriler kategorilerine girenlerdir. Yöneticilerin ekipleri yönetmenin yanı sıra astlarına nasıl koçluk yapacaklarını ve yönlendirmeler konusunda en iyi teknikleri bilmeleri gerekir.</a:t>
            </a:r>
          </a:p>
          <a:p>
            <a:pPr marL="0" indent="0" algn="just">
              <a:lnSpc>
                <a:spcPct val="150000"/>
              </a:lnSpc>
              <a:buNone/>
            </a:pPr>
            <a:r>
              <a:rPr lang="tr-TR" dirty="0"/>
              <a:t>	Mizah duygusu her zaman yararlıdır. </a:t>
            </a:r>
          </a:p>
          <a:p>
            <a:pPr marL="0" indent="0" algn="just">
              <a:lnSpc>
                <a:spcPct val="150000"/>
              </a:lnSpc>
              <a:buNone/>
            </a:pPr>
            <a:r>
              <a:rPr lang="tr-TR" dirty="0"/>
              <a:t>	Örgüt içinde olayları veya durumları başkalarının gözünden görmek, işbirliğini kolaylaştırabilir ve çatışmayı farklı bakış açılarıyla azaltabilir. Yöneticiler, yönettikleri insanlara karşı tarafın duyduğu bir endişe ve ilgiyi iletirlerse herkese yardımcı olurlar</a:t>
            </a:r>
            <a:r>
              <a:rPr lang="tr-TR" dirty="0" smtClean="0"/>
              <a:t>.</a:t>
            </a:r>
            <a:endParaRPr lang="tr-TR" dirty="0"/>
          </a:p>
        </p:txBody>
      </p:sp>
      <p:sp>
        <p:nvSpPr>
          <p:cNvPr id="4" name="Unvan 1"/>
          <p:cNvSpPr>
            <a:spLocks noGrp="1"/>
          </p:cNvSpPr>
          <p:nvPr>
            <p:ph type="title"/>
          </p:nvPr>
        </p:nvSpPr>
        <p:spPr/>
        <p:txBody>
          <a:bodyPr/>
          <a:lstStyle/>
          <a:p>
            <a:r>
              <a:rPr lang="tr-TR" b="1" dirty="0"/>
              <a:t>Bugünkü Yöneticiler hangi becerilere ihtiyaç duymaktadır?</a:t>
            </a:r>
            <a:endParaRPr lang="tr-TR" dirty="0"/>
          </a:p>
        </p:txBody>
      </p:sp>
    </p:spTree>
    <p:extLst>
      <p:ext uri="{BB962C8B-B14F-4D97-AF65-F5344CB8AC3E}">
        <p14:creationId xmlns:p14="http://schemas.microsoft.com/office/powerpoint/2010/main" val="2144059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7562" y="1963883"/>
            <a:ext cx="8596668" cy="4114799"/>
          </a:xfrm>
        </p:spPr>
        <p:txBody>
          <a:bodyPr>
            <a:normAutofit/>
          </a:bodyPr>
          <a:lstStyle/>
          <a:p>
            <a:pPr algn="just">
              <a:lnSpc>
                <a:spcPct val="150000"/>
              </a:lnSpc>
            </a:pPr>
            <a:r>
              <a:rPr lang="tr-TR" b="1" dirty="0"/>
              <a:t>Finansal </a:t>
            </a:r>
            <a:r>
              <a:rPr lang="tr-TR" b="1" dirty="0" smtClean="0"/>
              <a:t>Beceriler</a:t>
            </a:r>
            <a:endParaRPr lang="tr-TR" dirty="0" smtClean="0"/>
          </a:p>
          <a:p>
            <a:pPr marL="0" indent="0" algn="just">
              <a:lnSpc>
                <a:spcPct val="150000"/>
              </a:lnSpc>
              <a:buNone/>
            </a:pPr>
            <a:r>
              <a:rPr lang="tr-TR" dirty="0"/>
              <a:t>	</a:t>
            </a:r>
            <a:r>
              <a:rPr lang="tr-TR" dirty="0" smtClean="0"/>
              <a:t>Tüm </a:t>
            </a:r>
            <a:r>
              <a:rPr lang="tr-TR" dirty="0"/>
              <a:t>yöneticilerin, kaynağın nereden geldiğine, nereye gittiğine ve nasıl elde edileceğine ilişkin mali beceriler konusunda sağlam bir </a:t>
            </a:r>
            <a:r>
              <a:rPr lang="tr-TR" dirty="0" smtClean="0"/>
              <a:t>beceriye sahip olması beklenir. </a:t>
            </a:r>
            <a:r>
              <a:rPr lang="tr-TR" dirty="0"/>
              <a:t>Bu becerilere pazarlama bilgisi dahildir, çünkü organizasyonların veya hizmetlerin pazarlanması </a:t>
            </a:r>
            <a:r>
              <a:rPr lang="tr-TR" dirty="0" smtClean="0"/>
              <a:t>için de finansal kaynaklar gerekmektedir. Ayrıca</a:t>
            </a:r>
            <a:r>
              <a:rPr lang="tr-TR" dirty="0"/>
              <a:t>, </a:t>
            </a:r>
            <a:r>
              <a:rPr lang="tr-TR" dirty="0" smtClean="0"/>
              <a:t>kütüphanelerde devlet fonları </a:t>
            </a:r>
            <a:r>
              <a:rPr lang="tr-TR" dirty="0"/>
              <a:t>giderek </a:t>
            </a:r>
            <a:r>
              <a:rPr lang="tr-TR" dirty="0" smtClean="0"/>
              <a:t>azaldığı </a:t>
            </a:r>
            <a:r>
              <a:rPr lang="tr-TR" dirty="0"/>
              <a:t>için, özel </a:t>
            </a:r>
            <a:r>
              <a:rPr lang="tr-TR" dirty="0" smtClean="0"/>
              <a:t>fonları </a:t>
            </a:r>
            <a:r>
              <a:rPr lang="tr-TR" dirty="0"/>
              <a:t>artırma </a:t>
            </a:r>
            <a:r>
              <a:rPr lang="tr-TR" dirty="0" smtClean="0"/>
              <a:t>ihtiyacını duyulmaktadır. Bunun, üst </a:t>
            </a:r>
            <a:r>
              <a:rPr lang="tr-TR" dirty="0"/>
              <a:t>düzey yöneticiler için birincil bir sorumluluk haline geldiği </a:t>
            </a:r>
            <a:r>
              <a:rPr lang="tr-TR" dirty="0" smtClean="0"/>
              <a:t>görülmektedir. Para desteği toplamak </a:t>
            </a:r>
            <a:r>
              <a:rPr lang="tr-TR" dirty="0"/>
              <a:t>çok zaman alır, ancak genellikle bir kütüphanenin bütçesindeki ekstralar için gereken ek desteği </a:t>
            </a:r>
            <a:r>
              <a:rPr lang="tr-TR" dirty="0" smtClean="0"/>
              <a:t>sağlamaktadır</a:t>
            </a:r>
            <a:r>
              <a:rPr lang="tr-TR" dirty="0" smtClean="0"/>
              <a:t>.</a:t>
            </a:r>
            <a:endParaRPr lang="tr-TR" dirty="0"/>
          </a:p>
        </p:txBody>
      </p:sp>
      <p:sp>
        <p:nvSpPr>
          <p:cNvPr id="4" name="Unvan 1"/>
          <p:cNvSpPr>
            <a:spLocks noGrp="1"/>
          </p:cNvSpPr>
          <p:nvPr>
            <p:ph type="title"/>
          </p:nvPr>
        </p:nvSpPr>
        <p:spPr>
          <a:xfrm>
            <a:off x="677334" y="609600"/>
            <a:ext cx="8596668" cy="1320800"/>
          </a:xfrm>
        </p:spPr>
        <p:txBody>
          <a:bodyPr/>
          <a:lstStyle/>
          <a:p>
            <a:r>
              <a:rPr lang="tr-TR" b="1" dirty="0"/>
              <a:t>Bugünkü Yöneticiler hangi becerilere ihtiyaç duymaktadır?</a:t>
            </a:r>
            <a:endParaRPr lang="tr-TR" dirty="0"/>
          </a:p>
        </p:txBody>
      </p:sp>
    </p:spTree>
    <p:extLst>
      <p:ext uri="{BB962C8B-B14F-4D97-AF65-F5344CB8AC3E}">
        <p14:creationId xmlns:p14="http://schemas.microsoft.com/office/powerpoint/2010/main" val="3605054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695</TotalTime>
  <Words>186</Words>
  <Application>Microsoft Office PowerPoint</Application>
  <PresentationFormat>Geniş ekran</PresentationFormat>
  <Paragraphs>43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Trebuchet MS</vt:lpstr>
      <vt:lpstr>Wingdings 3</vt:lpstr>
      <vt:lpstr>Kristal</vt:lpstr>
      <vt:lpstr>BİLGİ MERKEZLERİ YÖNETİMİ</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Bugünkü Yöneticiler hangi becerilere ihtiyaç duymaktadır?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YÖNETİMİN İŞLEVLERİ</dc:title>
  <dc:creator>dogan_atilgan</dc:creator>
  <cp:lastModifiedBy>dogan_atilgan</cp:lastModifiedBy>
  <cp:revision>40</cp:revision>
  <dcterms:created xsi:type="dcterms:W3CDTF">2016-03-24T10:15:29Z</dcterms:created>
  <dcterms:modified xsi:type="dcterms:W3CDTF">2020-03-03T07:57:02Z</dcterms:modified>
</cp:coreProperties>
</file>