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604" r:id="rId5"/>
    <p:sldId id="611" r:id="rId6"/>
    <p:sldId id="1083" r:id="rId7"/>
    <p:sldId id="1084" r:id="rId8"/>
    <p:sldId id="1085" r:id="rId9"/>
    <p:sldId id="1087" r:id="rId10"/>
    <p:sldId id="1088" r:id="rId11"/>
    <p:sldId id="1089" r:id="rId12"/>
    <p:sldId id="1091" r:id="rId13"/>
    <p:sldId id="1090"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6" d="100"/>
          <a:sy n="56" d="100"/>
        </p:scale>
        <p:origin x="78" y="6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30.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0.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439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İşletme Değerlemesine Giriş</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338554"/>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err="1" smtClean="0">
                <a:latin typeface="Arial" panose="020B0604020202020204" pitchFamily="34" charset="0"/>
                <a:ea typeface="Times New Roman" panose="02020603050405020304" pitchFamily="18" charset="0"/>
                <a:cs typeface="Arial" panose="020B0604020202020204" pitchFamily="34" charset="0"/>
              </a:rPr>
              <a:t>Nevzat</a:t>
            </a:r>
            <a:r>
              <a:rPr lang="en-US" sz="1600" b="1" dirty="0" smtClean="0">
                <a:latin typeface="Arial" panose="020B0604020202020204" pitchFamily="34" charset="0"/>
                <a:ea typeface="Times New Roman" panose="02020603050405020304" pitchFamily="18" charset="0"/>
                <a:cs typeface="Arial" panose="020B0604020202020204" pitchFamily="34" charset="0"/>
              </a:rPr>
              <a:t> AYPEK</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54704" y="642442"/>
            <a:ext cx="10053405" cy="369332"/>
          </a:xfrm>
          <a:prstGeom prst="rect">
            <a:avLst/>
          </a:prstGeom>
        </p:spPr>
        <p:txBody>
          <a:bodyPr/>
          <a:lstStyle/>
          <a:p>
            <a:pPr lvl="1"/>
            <a:endParaRPr lang="en-US" dirty="0"/>
          </a:p>
        </p:txBody>
      </p:sp>
      <p:sp>
        <p:nvSpPr>
          <p:cNvPr id="4" name="Dikdörtgen 3"/>
          <p:cNvSpPr/>
          <p:nvPr/>
        </p:nvSpPr>
        <p:spPr>
          <a:xfrm>
            <a:off x="313081" y="1265736"/>
            <a:ext cx="8517838" cy="560153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Makro ekonomik göstergeler,</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Firmanın içinde olduğu sektöre has özellikler,</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Vergi,</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Kurumsal yönetişim,</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Ürün yaşam seyri,</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Entelektüel sermaye,</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Sermaye yapısı,</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Tarihsel performans,</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Piyasa etkinliği,</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Varlık portföyü,</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Ortaklık </a:t>
            </a:r>
            <a:r>
              <a:rPr lang="tr-TR" spc="-50" dirty="0" smtClean="0">
                <a:latin typeface="Arial" panose="020B0604020202020204" pitchFamily="34" charset="0"/>
                <a:ea typeface="Trebuchet MS" panose="020B0603020202020204" pitchFamily="34" charset="0"/>
                <a:cs typeface="Arial" panose="020B0604020202020204" pitchFamily="34" charset="0"/>
              </a:rPr>
              <a:t>yapısı</a:t>
            </a:r>
            <a:endParaRPr lang="tr-TR"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Firma Değerini Etkileyen Faktörler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68964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861774"/>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Temel Finans Matematiği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6" name="50 Grup"/>
          <p:cNvGrpSpPr>
            <a:grpSpLocks/>
          </p:cNvGrpSpPr>
          <p:nvPr/>
        </p:nvGrpSpPr>
        <p:grpSpPr bwMode="auto">
          <a:xfrm>
            <a:off x="1233068" y="1610000"/>
            <a:ext cx="2611437" cy="1447800"/>
            <a:chOff x="762000" y="1219200"/>
            <a:chExt cx="2611582" cy="1447800"/>
          </a:xfrm>
        </p:grpSpPr>
        <p:sp>
          <p:nvSpPr>
            <p:cNvPr id="7" name="3 Metin kutusu"/>
            <p:cNvSpPr txBox="1">
              <a:spLocks noChangeArrowheads="1"/>
            </p:cNvSpPr>
            <p:nvPr/>
          </p:nvSpPr>
          <p:spPr bwMode="auto">
            <a:xfrm>
              <a:off x="1004819" y="1219200"/>
              <a:ext cx="19031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ctr"/>
              <a:r>
                <a:rPr lang="tr-TR" altLang="tr-TR" u="sng" dirty="0">
                  <a:latin typeface="Arial" panose="020B0604020202020204" pitchFamily="34" charset="0"/>
                  <a:cs typeface="Arial" panose="020B0604020202020204" pitchFamily="34" charset="0"/>
                </a:rPr>
                <a:t>Basit Faiz Esası;</a:t>
              </a:r>
            </a:p>
          </p:txBody>
        </p:sp>
        <p:sp>
          <p:nvSpPr>
            <p:cNvPr id="8" name="6 Metin kutusu"/>
            <p:cNvSpPr txBox="1">
              <a:spLocks noChangeArrowheads="1"/>
            </p:cNvSpPr>
            <p:nvPr/>
          </p:nvSpPr>
          <p:spPr bwMode="auto">
            <a:xfrm>
              <a:off x="762000" y="1600200"/>
              <a:ext cx="34496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sz="1400"/>
                <a:t>t1</a:t>
              </a:r>
            </a:p>
          </p:txBody>
        </p:sp>
        <p:sp>
          <p:nvSpPr>
            <p:cNvPr id="9" name="8 Metin kutusu"/>
            <p:cNvSpPr txBox="1">
              <a:spLocks noChangeArrowheads="1"/>
            </p:cNvSpPr>
            <p:nvPr/>
          </p:nvSpPr>
          <p:spPr bwMode="auto">
            <a:xfrm>
              <a:off x="762000" y="1828800"/>
              <a:ext cx="34496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sz="1400"/>
                <a:t>t2</a:t>
              </a:r>
            </a:p>
          </p:txBody>
        </p:sp>
        <p:cxnSp>
          <p:nvCxnSpPr>
            <p:cNvPr id="10" name="10 Düz Bağlayıcı"/>
            <p:cNvCxnSpPr/>
            <p:nvPr/>
          </p:nvCxnSpPr>
          <p:spPr>
            <a:xfrm>
              <a:off x="1219225" y="2133600"/>
              <a:ext cx="1676493" cy="158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99210" y="1676400"/>
              <a:ext cx="152019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95400" y="1905000"/>
              <a:ext cx="152019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95400" y="2209800"/>
              <a:ext cx="207818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95400" y="2438400"/>
              <a:ext cx="124587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 name="49 Grup"/>
          <p:cNvGrpSpPr>
            <a:grpSpLocks/>
          </p:cNvGrpSpPr>
          <p:nvPr/>
        </p:nvGrpSpPr>
        <p:grpSpPr bwMode="auto">
          <a:xfrm>
            <a:off x="4731264" y="1640155"/>
            <a:ext cx="2651125" cy="1447800"/>
            <a:chOff x="5253990" y="1219200"/>
            <a:chExt cx="2651760" cy="1447800"/>
          </a:xfrm>
        </p:grpSpPr>
        <p:sp>
          <p:nvSpPr>
            <p:cNvPr id="18" name="16 Metin kutusu"/>
            <p:cNvSpPr txBox="1">
              <a:spLocks noChangeArrowheads="1"/>
            </p:cNvSpPr>
            <p:nvPr/>
          </p:nvSpPr>
          <p:spPr bwMode="auto">
            <a:xfrm>
              <a:off x="5464846" y="1219200"/>
              <a:ext cx="19005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ctr"/>
              <a:r>
                <a:rPr lang="tr-TR" altLang="tr-TR" u="sng" dirty="0"/>
                <a:t>Bileşik Faiz Esası;</a:t>
              </a:r>
            </a:p>
          </p:txBody>
        </p:sp>
        <p:sp>
          <p:nvSpPr>
            <p:cNvPr id="19" name="34 Metin kutusu"/>
            <p:cNvSpPr txBox="1">
              <a:spLocks noChangeArrowheads="1"/>
            </p:cNvSpPr>
            <p:nvPr/>
          </p:nvSpPr>
          <p:spPr bwMode="auto">
            <a:xfrm>
              <a:off x="5253990" y="1600200"/>
              <a:ext cx="34496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sz="1400"/>
                <a:t>t1</a:t>
              </a:r>
            </a:p>
          </p:txBody>
        </p:sp>
        <p:sp>
          <p:nvSpPr>
            <p:cNvPr id="20" name="35 Metin kutusu"/>
            <p:cNvSpPr txBox="1">
              <a:spLocks noChangeArrowheads="1"/>
            </p:cNvSpPr>
            <p:nvPr/>
          </p:nvSpPr>
          <p:spPr bwMode="auto">
            <a:xfrm>
              <a:off x="5253990" y="1828800"/>
              <a:ext cx="34496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sz="1400"/>
                <a:t>t2</a:t>
              </a:r>
            </a:p>
          </p:txBody>
        </p:sp>
        <p:cxnSp>
          <p:nvCxnSpPr>
            <p:cNvPr id="21" name="36 Düz Bağlayıcı"/>
            <p:cNvCxnSpPr/>
            <p:nvPr/>
          </p:nvCxnSpPr>
          <p:spPr>
            <a:xfrm>
              <a:off x="5711300" y="2133600"/>
              <a:ext cx="1676802" cy="158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22"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1676400"/>
              <a:ext cx="152019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19"/>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1905000"/>
              <a:ext cx="152019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2209800"/>
              <a:ext cx="2114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3"/>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2438400"/>
              <a:ext cx="124587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6" name="Picture 25"/>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97075" y="3810000"/>
            <a:ext cx="18891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81200" y="4725988"/>
            <a:ext cx="13716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55 Metin kutusu"/>
          <p:cNvSpPr txBox="1">
            <a:spLocks noChangeArrowheads="1"/>
          </p:cNvSpPr>
          <p:nvPr/>
        </p:nvSpPr>
        <p:spPr bwMode="auto">
          <a:xfrm>
            <a:off x="1752600" y="3429000"/>
            <a:ext cx="17876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u="sng" dirty="0">
                <a:latin typeface="Arial" panose="020B0604020202020204" pitchFamily="34" charset="0"/>
                <a:cs typeface="Arial" panose="020B0604020202020204" pitchFamily="34" charset="0"/>
              </a:rPr>
              <a:t>Bugünkü Değer</a:t>
            </a:r>
          </a:p>
        </p:txBody>
      </p:sp>
      <p:sp>
        <p:nvSpPr>
          <p:cNvPr id="29" name="56 Metin kutusu"/>
          <p:cNvSpPr txBox="1">
            <a:spLocks noChangeArrowheads="1"/>
          </p:cNvSpPr>
          <p:nvPr/>
        </p:nvSpPr>
        <p:spPr bwMode="auto">
          <a:xfrm>
            <a:off x="1828800" y="4341813"/>
            <a:ext cx="17235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u="sng" dirty="0">
                <a:latin typeface="Arial" panose="020B0604020202020204" pitchFamily="34" charset="0"/>
                <a:cs typeface="Arial" panose="020B0604020202020204" pitchFamily="34" charset="0"/>
              </a:rPr>
              <a:t>Gelecek Değer</a:t>
            </a:r>
          </a:p>
        </p:txBody>
      </p:sp>
      <p:pic>
        <p:nvPicPr>
          <p:cNvPr id="30" name="Picture 29"/>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34000" y="3733800"/>
            <a:ext cx="7953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31"/>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68925" y="4800600"/>
            <a:ext cx="22510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61 Metin kutusu"/>
          <p:cNvSpPr txBox="1">
            <a:spLocks noChangeArrowheads="1"/>
          </p:cNvSpPr>
          <p:nvPr/>
        </p:nvSpPr>
        <p:spPr bwMode="auto">
          <a:xfrm>
            <a:off x="5211763" y="3352800"/>
            <a:ext cx="12362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u="sng" dirty="0" err="1">
                <a:latin typeface="Arial" panose="020B0604020202020204" pitchFamily="34" charset="0"/>
                <a:cs typeface="Arial" panose="020B0604020202020204" pitchFamily="34" charset="0"/>
              </a:rPr>
              <a:t>Perpetuite</a:t>
            </a:r>
            <a:endParaRPr lang="tr-TR" altLang="tr-TR" u="sng" dirty="0">
              <a:latin typeface="Arial" panose="020B0604020202020204" pitchFamily="34" charset="0"/>
              <a:cs typeface="Arial" panose="020B0604020202020204" pitchFamily="34" charset="0"/>
            </a:endParaRPr>
          </a:p>
        </p:txBody>
      </p:sp>
      <p:sp>
        <p:nvSpPr>
          <p:cNvPr id="33" name="62 Metin kutusu"/>
          <p:cNvSpPr txBox="1">
            <a:spLocks noChangeArrowheads="1"/>
          </p:cNvSpPr>
          <p:nvPr/>
        </p:nvSpPr>
        <p:spPr bwMode="auto">
          <a:xfrm>
            <a:off x="5257800" y="4416425"/>
            <a:ext cx="8386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r>
              <a:rPr lang="tr-TR" altLang="tr-TR" u="sng" dirty="0" err="1">
                <a:latin typeface="Arial" panose="020B0604020202020204" pitchFamily="34" charset="0"/>
                <a:cs typeface="Arial" panose="020B0604020202020204" pitchFamily="34" charset="0"/>
              </a:rPr>
              <a:t>Anuite</a:t>
            </a:r>
            <a:endParaRPr lang="tr-TR" altLang="tr-TR"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5502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Değerlemeye Giriş</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78510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Değer kavramı en basit şekliye, ilgili varlığın piyasadaki paydaşlar tarafından kabul </a:t>
            </a:r>
            <a:r>
              <a:rPr lang="tr-TR" sz="2000" spc="-50" dirty="0" smtClean="0">
                <a:latin typeface="Arial" panose="020B0604020202020204" pitchFamily="34" charset="0"/>
                <a:ea typeface="Trebuchet MS" panose="020B0603020202020204" pitchFamily="34" charset="0"/>
                <a:cs typeface="Arial" panose="020B0604020202020204" pitchFamily="34" charset="0"/>
              </a:rPr>
              <a:t>edilen </a:t>
            </a:r>
            <a:r>
              <a:rPr lang="tr-TR" sz="2000" spc="-50" dirty="0">
                <a:latin typeface="Arial" panose="020B0604020202020204" pitchFamily="34" charset="0"/>
                <a:ea typeface="Trebuchet MS" panose="020B0603020202020204" pitchFamily="34" charset="0"/>
                <a:cs typeface="Arial" panose="020B0604020202020204" pitchFamily="34" charset="0"/>
              </a:rPr>
              <a:t>objektif fiyatıdır. Değerleme, bu fiyatın minimum sübjektiflik esası çerçevesinde </a:t>
            </a:r>
            <a:r>
              <a:rPr lang="tr-TR" sz="2000" spc="-50" dirty="0" smtClean="0">
                <a:latin typeface="Arial" panose="020B0604020202020204" pitchFamily="34" charset="0"/>
                <a:ea typeface="Trebuchet MS" panose="020B0603020202020204" pitchFamily="34" charset="0"/>
                <a:cs typeface="Arial" panose="020B0604020202020204" pitchFamily="34" charset="0"/>
              </a:rPr>
              <a:t>Belirlenmesi </a:t>
            </a:r>
            <a:r>
              <a:rPr lang="tr-TR" sz="2000" spc="-50" dirty="0">
                <a:latin typeface="Arial" panose="020B0604020202020204" pitchFamily="34" charset="0"/>
                <a:ea typeface="Trebuchet MS" panose="020B0603020202020204" pitchFamily="34" charset="0"/>
                <a:cs typeface="Arial" panose="020B0604020202020204" pitchFamily="34" charset="0"/>
              </a:rPr>
              <a:t>doğrultusunda yapılan çalışmalardır.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 Tanımları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9 Sağ Ayraç"/>
          <p:cNvSpPr/>
          <p:nvPr/>
        </p:nvSpPr>
        <p:spPr>
          <a:xfrm rot="5400000">
            <a:off x="4267199" y="352744"/>
            <a:ext cx="609600" cy="4724400"/>
          </a:xfrm>
          <a:prstGeom prst="rightBrace">
            <a:avLst/>
          </a:prstGeom>
          <a:effectLst>
            <a:outerShdw blurRad="76200" dir="13500000" sy="23000" kx="1200000" algn="br" rotWithShape="0">
              <a:prstClr val="black">
                <a:alpha val="20000"/>
              </a:prstClr>
            </a:outerShdw>
          </a:effectLst>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tr-TR"/>
          </a:p>
        </p:txBody>
      </p:sp>
      <p:grpSp>
        <p:nvGrpSpPr>
          <p:cNvPr id="9" name="8 Grup"/>
          <p:cNvGrpSpPr>
            <a:grpSpLocks/>
          </p:cNvGrpSpPr>
          <p:nvPr/>
        </p:nvGrpSpPr>
        <p:grpSpPr bwMode="auto">
          <a:xfrm>
            <a:off x="644106" y="3189432"/>
            <a:ext cx="7924800" cy="2667000"/>
            <a:chOff x="838200" y="2590800"/>
            <a:chExt cx="7924800" cy="2667000"/>
          </a:xfrm>
        </p:grpSpPr>
        <p:sp>
          <p:nvSpPr>
            <p:cNvPr id="10" name="3 Dikdörtgen"/>
            <p:cNvSpPr/>
            <p:nvPr/>
          </p:nvSpPr>
          <p:spPr>
            <a:xfrm>
              <a:off x="838200" y="2590800"/>
              <a:ext cx="137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chemeClr val="bg2">
                      <a:lumMod val="25000"/>
                    </a:schemeClr>
                  </a:solidFill>
                  <a:latin typeface="Arial" panose="020B0604020202020204" pitchFamily="34" charset="0"/>
                  <a:cs typeface="Arial" panose="020B0604020202020204" pitchFamily="34" charset="0"/>
                </a:rPr>
                <a:t>Nominal Değer</a:t>
              </a:r>
            </a:p>
          </p:txBody>
        </p:sp>
        <p:sp>
          <p:nvSpPr>
            <p:cNvPr id="12" name="4 Dikdörtgen"/>
            <p:cNvSpPr/>
            <p:nvPr/>
          </p:nvSpPr>
          <p:spPr>
            <a:xfrm>
              <a:off x="1828800" y="3962400"/>
              <a:ext cx="137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chemeClr val="bg2">
                      <a:lumMod val="25000"/>
                    </a:schemeClr>
                  </a:solidFill>
                  <a:latin typeface="Arial" panose="020B0604020202020204" pitchFamily="34" charset="0"/>
                  <a:cs typeface="Arial" panose="020B0604020202020204" pitchFamily="34" charset="0"/>
                </a:rPr>
                <a:t>Defter Değeri</a:t>
              </a:r>
            </a:p>
          </p:txBody>
        </p:sp>
        <p:sp>
          <p:nvSpPr>
            <p:cNvPr id="14" name="5 Dikdörtgen"/>
            <p:cNvSpPr/>
            <p:nvPr/>
          </p:nvSpPr>
          <p:spPr>
            <a:xfrm>
              <a:off x="4114800" y="4419600"/>
              <a:ext cx="137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chemeClr val="bg2">
                      <a:lumMod val="25000"/>
                    </a:schemeClr>
                  </a:solidFill>
                  <a:latin typeface="Arial" panose="020B0604020202020204" pitchFamily="34" charset="0"/>
                  <a:cs typeface="Arial" panose="020B0604020202020204" pitchFamily="34" charset="0"/>
                </a:rPr>
                <a:t>Tasfiye Değeri</a:t>
              </a:r>
            </a:p>
          </p:txBody>
        </p:sp>
        <p:sp>
          <p:nvSpPr>
            <p:cNvPr id="15" name="6 Dikdörtgen"/>
            <p:cNvSpPr/>
            <p:nvPr/>
          </p:nvSpPr>
          <p:spPr>
            <a:xfrm>
              <a:off x="6324600" y="3962400"/>
              <a:ext cx="137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chemeClr val="bg2">
                      <a:lumMod val="25000"/>
                    </a:schemeClr>
                  </a:solidFill>
                  <a:latin typeface="Arial" panose="020B0604020202020204" pitchFamily="34" charset="0"/>
                  <a:cs typeface="Arial" panose="020B0604020202020204" pitchFamily="34" charset="0"/>
                </a:rPr>
                <a:t>Piyasa Değeri</a:t>
              </a:r>
            </a:p>
          </p:txBody>
        </p:sp>
        <p:sp>
          <p:nvSpPr>
            <p:cNvPr id="16" name="7 Dikdörtgen"/>
            <p:cNvSpPr/>
            <p:nvPr/>
          </p:nvSpPr>
          <p:spPr>
            <a:xfrm>
              <a:off x="7391400" y="2590800"/>
              <a:ext cx="137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chemeClr val="bg2">
                      <a:lumMod val="25000"/>
                    </a:schemeClr>
                  </a:solidFill>
                  <a:latin typeface="Arial" panose="020B0604020202020204" pitchFamily="34" charset="0"/>
                  <a:cs typeface="Arial" panose="020B0604020202020204" pitchFamily="34" charset="0"/>
                </a:rPr>
                <a:t>İşleyen Teşebbüs Değeri</a:t>
              </a:r>
            </a:p>
          </p:txBody>
        </p:sp>
      </p:grpSp>
      <p:sp>
        <p:nvSpPr>
          <p:cNvPr id="17" name="10 7-Noktalı Yıldız"/>
          <p:cNvSpPr/>
          <p:nvPr/>
        </p:nvSpPr>
        <p:spPr>
          <a:xfrm>
            <a:off x="3006306" y="3265632"/>
            <a:ext cx="3200400" cy="1447800"/>
          </a:xfrm>
          <a:prstGeom prst="star7">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tr-TR" dirty="0">
                <a:solidFill>
                  <a:schemeClr val="tx1"/>
                </a:solidFill>
              </a:rPr>
              <a:t>OLMASI GEREKEN</a:t>
            </a:r>
          </a:p>
          <a:p>
            <a:pPr algn="ctr" fontAlgn="auto">
              <a:spcBef>
                <a:spcPts val="0"/>
              </a:spcBef>
              <a:spcAft>
                <a:spcPts val="0"/>
              </a:spcAft>
              <a:defRPr/>
            </a:pPr>
            <a:r>
              <a:rPr lang="tr-TR" dirty="0">
                <a:solidFill>
                  <a:schemeClr val="tx1"/>
                </a:solidFill>
              </a:rPr>
              <a:t>DEĞER</a:t>
            </a: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16955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Sayısız değerleme metodolojisine temel teşkil eden üç temel </a:t>
            </a:r>
            <a:r>
              <a:rPr lang="tr-TR" sz="2000" spc="-50" dirty="0" smtClean="0">
                <a:latin typeface="Arial" panose="020B0604020202020204" pitchFamily="34" charset="0"/>
                <a:ea typeface="Trebuchet MS" panose="020B0603020202020204" pitchFamily="34" charset="0"/>
                <a:cs typeface="Arial" panose="020B0604020202020204" pitchFamily="34" charset="0"/>
              </a:rPr>
              <a:t>değerleme  </a:t>
            </a:r>
            <a:r>
              <a:rPr lang="tr-TR" sz="2000" spc="-50" dirty="0">
                <a:latin typeface="Arial" panose="020B0604020202020204" pitchFamily="34" charset="0"/>
                <a:ea typeface="Trebuchet MS" panose="020B0603020202020204" pitchFamily="34" charset="0"/>
                <a:cs typeface="Arial" panose="020B0604020202020204" pitchFamily="34" charset="0"/>
              </a:rPr>
              <a:t>yaklaşımında söz edilebilmektedir.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Temel Değerleme Yaklaşımları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18" name="11 Yuvarlatılmış Dikdörtgen"/>
          <p:cNvSpPr/>
          <p:nvPr/>
        </p:nvSpPr>
        <p:spPr>
          <a:xfrm>
            <a:off x="609599" y="1998293"/>
            <a:ext cx="7924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NET VARLIK DEĞERİ YAKLAŞIMI</a:t>
            </a:r>
          </a:p>
          <a:p>
            <a:pPr algn="ctr" fontAlgn="auto">
              <a:spcBef>
                <a:spcPts val="0"/>
              </a:spcBef>
              <a:spcAft>
                <a:spcPts val="0"/>
              </a:spcAft>
              <a:defRPr/>
            </a:pPr>
            <a:r>
              <a:rPr lang="tr-TR" sz="1400" i="1" dirty="0">
                <a:solidFill>
                  <a:srgbClr val="002060"/>
                </a:solidFill>
                <a:latin typeface="Arial" panose="020B0604020202020204" pitchFamily="34" charset="0"/>
                <a:cs typeface="Arial" panose="020B0604020202020204" pitchFamily="34" charset="0"/>
              </a:rPr>
              <a:t>(Sıklıkla yatırım fonlarının değerlemesinde kullanılır)</a:t>
            </a:r>
          </a:p>
        </p:txBody>
      </p:sp>
      <p:sp>
        <p:nvSpPr>
          <p:cNvPr id="19" name="12 Yuvarlatılmış Dikdörtgen"/>
          <p:cNvSpPr/>
          <p:nvPr/>
        </p:nvSpPr>
        <p:spPr>
          <a:xfrm>
            <a:off x="609600" y="3048000"/>
            <a:ext cx="7924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EMSAL DEĞER YAKLAŞIMI</a:t>
            </a:r>
          </a:p>
          <a:p>
            <a:pPr algn="ctr" fontAlgn="auto">
              <a:spcBef>
                <a:spcPts val="0"/>
              </a:spcBef>
              <a:spcAft>
                <a:spcPts val="0"/>
              </a:spcAft>
              <a:defRPr/>
            </a:pPr>
            <a:r>
              <a:rPr lang="tr-TR" sz="1400" i="1" dirty="0">
                <a:solidFill>
                  <a:srgbClr val="002060"/>
                </a:solidFill>
                <a:latin typeface="Arial" panose="020B0604020202020204" pitchFamily="34" charset="0"/>
                <a:cs typeface="Arial" panose="020B0604020202020204" pitchFamily="34" charset="0"/>
              </a:rPr>
              <a:t>(Sıklıkla gayrimenkul değerlemesinde kullanılır)</a:t>
            </a:r>
          </a:p>
        </p:txBody>
      </p:sp>
      <p:sp>
        <p:nvSpPr>
          <p:cNvPr id="20" name="13 Yuvarlatılmış Dikdörtgen"/>
          <p:cNvSpPr/>
          <p:nvPr/>
        </p:nvSpPr>
        <p:spPr>
          <a:xfrm>
            <a:off x="609600" y="3886200"/>
            <a:ext cx="7924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İNDİRGENMİŞ NAKİT AKIMLARI YAKLAŞIMI </a:t>
            </a:r>
          </a:p>
          <a:p>
            <a:pPr algn="ctr" fontAlgn="auto">
              <a:spcBef>
                <a:spcPts val="0"/>
              </a:spcBef>
              <a:spcAft>
                <a:spcPts val="0"/>
              </a:spcAft>
              <a:defRPr/>
            </a:pPr>
            <a:r>
              <a:rPr lang="tr-TR" sz="1400" i="1" dirty="0">
                <a:solidFill>
                  <a:srgbClr val="002060"/>
                </a:solidFill>
                <a:latin typeface="Arial" panose="020B0604020202020204" pitchFamily="34" charset="0"/>
                <a:cs typeface="Arial" panose="020B0604020202020204" pitchFamily="34" charset="0"/>
              </a:rPr>
              <a:t>(Sıklıkla firma değerlemesinde kullanılır)</a:t>
            </a:r>
          </a:p>
        </p:txBody>
      </p:sp>
      <p:cxnSp>
        <p:nvCxnSpPr>
          <p:cNvPr id="21" name="15 Düz Ok Bağlayıcısı"/>
          <p:cNvCxnSpPr/>
          <p:nvPr/>
        </p:nvCxnSpPr>
        <p:spPr>
          <a:xfrm>
            <a:off x="1000664" y="4922807"/>
            <a:ext cx="7239000" cy="0"/>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17 Düz Bağlayıcı"/>
          <p:cNvCxnSpPr/>
          <p:nvPr/>
        </p:nvCxnSpPr>
        <p:spPr>
          <a:xfrm rot="5400000">
            <a:off x="2282827" y="5486402"/>
            <a:ext cx="1524000" cy="3175"/>
          </a:xfrm>
          <a:prstGeom prst="line">
            <a:avLst/>
          </a:prstGeom>
          <a:ln w="12700">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3" name="17 Düz Bağlayıcı"/>
          <p:cNvCxnSpPr/>
          <p:nvPr/>
        </p:nvCxnSpPr>
        <p:spPr>
          <a:xfrm rot="5400000">
            <a:off x="4879452" y="5486401"/>
            <a:ext cx="1524000" cy="3175"/>
          </a:xfrm>
          <a:prstGeom prst="line">
            <a:avLst/>
          </a:prstGeom>
          <a:ln w="12700">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4" name="19 Metin kutusu"/>
          <p:cNvSpPr txBox="1">
            <a:spLocks noChangeArrowheads="1"/>
          </p:cNvSpPr>
          <p:nvPr/>
        </p:nvSpPr>
        <p:spPr bwMode="auto">
          <a:xfrm>
            <a:off x="938194" y="4993406"/>
            <a:ext cx="20458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ctr"/>
            <a:r>
              <a:rPr lang="tr-TR" altLang="tr-TR" sz="1200" dirty="0">
                <a:latin typeface="Arial" panose="020B0604020202020204" pitchFamily="34" charset="0"/>
                <a:cs typeface="Arial" panose="020B0604020202020204" pitchFamily="34" charset="0"/>
              </a:rPr>
              <a:t>Geçmiş</a:t>
            </a:r>
          </a:p>
          <a:p>
            <a:pPr algn="ctr"/>
            <a:endParaRPr lang="tr-TR" altLang="tr-TR" sz="1200" dirty="0">
              <a:latin typeface="Arial" panose="020B0604020202020204" pitchFamily="34" charset="0"/>
              <a:cs typeface="Arial" panose="020B0604020202020204" pitchFamily="34" charset="0"/>
            </a:endParaRPr>
          </a:p>
          <a:p>
            <a:pPr algn="ctr"/>
            <a:r>
              <a:rPr lang="tr-TR" altLang="tr-TR" sz="1200" dirty="0">
                <a:latin typeface="Arial" panose="020B0604020202020204" pitchFamily="34" charset="0"/>
                <a:cs typeface="Arial" panose="020B0604020202020204" pitchFamily="34" charset="0"/>
              </a:rPr>
              <a:t>Net Varlık Değeri Yaklaşımı</a:t>
            </a:r>
          </a:p>
        </p:txBody>
      </p:sp>
      <p:sp>
        <p:nvSpPr>
          <p:cNvPr id="25" name="22 Metin kutusu"/>
          <p:cNvSpPr txBox="1">
            <a:spLocks noChangeArrowheads="1"/>
          </p:cNvSpPr>
          <p:nvPr/>
        </p:nvSpPr>
        <p:spPr bwMode="auto">
          <a:xfrm>
            <a:off x="3371177" y="4993406"/>
            <a:ext cx="177510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ctr"/>
            <a:r>
              <a:rPr lang="tr-TR" altLang="tr-TR" sz="1200" dirty="0">
                <a:latin typeface="Arial" panose="020B0604020202020204" pitchFamily="34" charset="0"/>
                <a:cs typeface="Arial" panose="020B0604020202020204" pitchFamily="34" charset="0"/>
              </a:rPr>
              <a:t>Bugün</a:t>
            </a:r>
          </a:p>
          <a:p>
            <a:pPr algn="ctr"/>
            <a:endParaRPr lang="tr-TR" altLang="tr-TR" sz="1200" dirty="0">
              <a:latin typeface="Arial" panose="020B0604020202020204" pitchFamily="34" charset="0"/>
              <a:cs typeface="Arial" panose="020B0604020202020204" pitchFamily="34" charset="0"/>
            </a:endParaRPr>
          </a:p>
          <a:p>
            <a:pPr algn="ctr"/>
            <a:r>
              <a:rPr lang="tr-TR" altLang="tr-TR" sz="1200" dirty="0">
                <a:latin typeface="Arial" panose="020B0604020202020204" pitchFamily="34" charset="0"/>
                <a:cs typeface="Arial" panose="020B0604020202020204" pitchFamily="34" charset="0"/>
              </a:rPr>
              <a:t>Emsal Değer Yaklaşımı</a:t>
            </a:r>
          </a:p>
        </p:txBody>
      </p:sp>
      <p:sp>
        <p:nvSpPr>
          <p:cNvPr id="26" name="23 Metin kutusu"/>
          <p:cNvSpPr txBox="1">
            <a:spLocks noChangeArrowheads="1"/>
          </p:cNvSpPr>
          <p:nvPr/>
        </p:nvSpPr>
        <p:spPr bwMode="auto">
          <a:xfrm>
            <a:off x="5754582" y="4993406"/>
            <a:ext cx="267233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ctr"/>
            <a:r>
              <a:rPr lang="tr-TR" altLang="tr-TR" sz="1200" dirty="0">
                <a:latin typeface="Arial" panose="020B0604020202020204" pitchFamily="34" charset="0"/>
                <a:cs typeface="Arial" panose="020B0604020202020204" pitchFamily="34" charset="0"/>
              </a:rPr>
              <a:t>Gelecek</a:t>
            </a:r>
          </a:p>
          <a:p>
            <a:pPr algn="ctr"/>
            <a:endParaRPr lang="tr-TR" altLang="tr-TR" sz="1200" dirty="0">
              <a:latin typeface="Arial" panose="020B0604020202020204" pitchFamily="34" charset="0"/>
              <a:cs typeface="Arial" panose="020B0604020202020204" pitchFamily="34" charset="0"/>
            </a:endParaRPr>
          </a:p>
          <a:p>
            <a:pPr algn="ctr"/>
            <a:r>
              <a:rPr lang="tr-TR" altLang="tr-TR" sz="1200" dirty="0">
                <a:latin typeface="Arial" panose="020B0604020202020204" pitchFamily="34" charset="0"/>
                <a:cs typeface="Arial" panose="020B0604020202020204" pitchFamily="34" charset="0"/>
              </a:rPr>
              <a:t>İndirgenmiş Nakit Akımları Yaklaşımı</a:t>
            </a:r>
          </a:p>
        </p:txBody>
      </p:sp>
    </p:spTree>
    <p:extLst>
      <p:ext uri="{BB962C8B-B14F-4D97-AF65-F5344CB8AC3E}">
        <p14:creationId xmlns:p14="http://schemas.microsoft.com/office/powerpoint/2010/main" val="176871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707886"/>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Firmanın geçmiş zamanda portföyüne eklediği varlıklarının piyasa </a:t>
            </a:r>
            <a:r>
              <a:rPr lang="tr-TR" sz="2000" spc="-50" dirty="0" smtClean="0">
                <a:latin typeface="Arial" panose="020B0604020202020204" pitchFamily="34" charset="0"/>
                <a:ea typeface="Trebuchet MS" panose="020B0603020202020204" pitchFamily="34" charset="0"/>
                <a:cs typeface="Arial" panose="020B0604020202020204" pitchFamily="34" charset="0"/>
              </a:rPr>
              <a:t>değerinden, Bugünkü </a:t>
            </a:r>
            <a:r>
              <a:rPr lang="tr-TR" sz="2000" spc="-50" dirty="0">
                <a:latin typeface="Arial" panose="020B0604020202020204" pitchFamily="34" charset="0"/>
                <a:ea typeface="Trebuchet MS" panose="020B0603020202020204" pitchFamily="34" charset="0"/>
                <a:cs typeface="Arial" panose="020B0604020202020204" pitchFamily="34" charset="0"/>
              </a:rPr>
              <a:t>borçlarının piyasa değerinin çıkarılması ile bulunur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Net Varlık Değeri Yaklaşımı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14" name="42 Grup"/>
          <p:cNvGrpSpPr>
            <a:grpSpLocks/>
          </p:cNvGrpSpPr>
          <p:nvPr/>
        </p:nvGrpSpPr>
        <p:grpSpPr bwMode="auto">
          <a:xfrm>
            <a:off x="1485899" y="2222428"/>
            <a:ext cx="6172200" cy="3200400"/>
            <a:chOff x="1371600" y="2209800"/>
            <a:chExt cx="6172200" cy="3200400"/>
          </a:xfrm>
        </p:grpSpPr>
        <p:grpSp>
          <p:nvGrpSpPr>
            <p:cNvPr id="15" name="25 Grup"/>
            <p:cNvGrpSpPr>
              <a:grpSpLocks/>
            </p:cNvGrpSpPr>
            <p:nvPr/>
          </p:nvGrpSpPr>
          <p:grpSpPr bwMode="auto">
            <a:xfrm>
              <a:off x="1447800" y="2209800"/>
              <a:ext cx="6096000" cy="3200400"/>
              <a:chOff x="1600200" y="2286000"/>
              <a:chExt cx="6096000" cy="2820194"/>
            </a:xfrm>
          </p:grpSpPr>
          <p:cxnSp>
            <p:nvCxnSpPr>
              <p:cNvPr id="35" name="16 Düz Bağlayıcı"/>
              <p:cNvCxnSpPr/>
              <p:nvPr/>
            </p:nvCxnSpPr>
            <p:spPr>
              <a:xfrm>
                <a:off x="1600200" y="2286000"/>
                <a:ext cx="6096000" cy="13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20 Düz Bağlayıcı"/>
              <p:cNvCxnSpPr/>
              <p:nvPr/>
            </p:nvCxnSpPr>
            <p:spPr>
              <a:xfrm rot="5400000">
                <a:off x="3238804" y="3695209"/>
                <a:ext cx="2818795" cy="31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26 Tek Köşesi Yuvarlatılmış Dikdörtgen"/>
            <p:cNvSpPr/>
            <p:nvPr/>
          </p:nvSpPr>
          <p:spPr>
            <a:xfrm>
              <a:off x="1600200" y="2514600"/>
              <a:ext cx="2743200" cy="12954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tr-TR" dirty="0">
                  <a:solidFill>
                    <a:srgbClr val="002060"/>
                  </a:solidFill>
                </a:rPr>
                <a:t>Dönen Varlıklar</a:t>
              </a:r>
            </a:p>
            <a:p>
              <a:pPr algn="ctr" fontAlgn="auto">
                <a:spcBef>
                  <a:spcPts val="0"/>
                </a:spcBef>
                <a:spcAft>
                  <a:spcPts val="0"/>
                </a:spcAft>
                <a:defRPr/>
              </a:pPr>
              <a:endParaRPr lang="tr-TR" dirty="0">
                <a:solidFill>
                  <a:srgbClr val="002060"/>
                </a:solidFill>
              </a:endParaRPr>
            </a:p>
            <a:p>
              <a:pPr algn="ctr" fontAlgn="auto">
                <a:spcBef>
                  <a:spcPts val="0"/>
                </a:spcBef>
                <a:spcAft>
                  <a:spcPts val="0"/>
                </a:spcAft>
                <a:defRPr/>
              </a:pPr>
              <a:endParaRPr lang="tr-TR" dirty="0">
                <a:solidFill>
                  <a:srgbClr val="002060"/>
                </a:solidFill>
              </a:endParaRPr>
            </a:p>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Net İşletme Sermayesi</a:t>
              </a:r>
            </a:p>
          </p:txBody>
        </p:sp>
        <p:sp>
          <p:nvSpPr>
            <p:cNvPr id="17" name="27 Tek Köşesi Yuvarlatılmış Dikdörtgen"/>
            <p:cNvSpPr/>
            <p:nvPr/>
          </p:nvSpPr>
          <p:spPr>
            <a:xfrm>
              <a:off x="4648200" y="2514600"/>
              <a:ext cx="2743200" cy="5334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rPr>
                <a:t>KVYK</a:t>
              </a:r>
            </a:p>
          </p:txBody>
        </p:sp>
        <p:cxnSp>
          <p:nvCxnSpPr>
            <p:cNvPr id="27" name="29 Düz Bağlayıcı"/>
            <p:cNvCxnSpPr/>
            <p:nvPr/>
          </p:nvCxnSpPr>
          <p:spPr>
            <a:xfrm rot="10800000">
              <a:off x="1371600" y="3048000"/>
              <a:ext cx="3276600" cy="1588"/>
            </a:xfrm>
            <a:prstGeom prst="line">
              <a:avLst/>
            </a:prstGeom>
            <a:ln>
              <a:solidFill>
                <a:srgbClr val="002060"/>
              </a:solidFill>
              <a:prstDash val="lgDashDot"/>
            </a:ln>
          </p:spPr>
          <p:style>
            <a:lnRef idx="1">
              <a:schemeClr val="accent1"/>
            </a:lnRef>
            <a:fillRef idx="0">
              <a:schemeClr val="accent1"/>
            </a:fillRef>
            <a:effectRef idx="0">
              <a:schemeClr val="accent1"/>
            </a:effectRef>
            <a:fontRef idx="minor">
              <a:schemeClr val="tx1"/>
            </a:fontRef>
          </p:style>
        </p:cxnSp>
        <p:cxnSp>
          <p:nvCxnSpPr>
            <p:cNvPr id="28" name="32 Düz Bağlayıcı"/>
            <p:cNvCxnSpPr/>
            <p:nvPr/>
          </p:nvCxnSpPr>
          <p:spPr>
            <a:xfrm>
              <a:off x="1981200" y="2514600"/>
              <a:ext cx="1828800" cy="53340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9" name="36 Düz Bağlayıcı"/>
            <p:cNvCxnSpPr/>
            <p:nvPr/>
          </p:nvCxnSpPr>
          <p:spPr>
            <a:xfrm flipH="1">
              <a:off x="1981200" y="2514600"/>
              <a:ext cx="1828800" cy="53340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0" name="37 Düz Bağlayıcı"/>
            <p:cNvCxnSpPr/>
            <p:nvPr/>
          </p:nvCxnSpPr>
          <p:spPr>
            <a:xfrm>
              <a:off x="5105400" y="2514600"/>
              <a:ext cx="1828800" cy="53340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1" name="38 Düz Bağlayıcı"/>
            <p:cNvCxnSpPr/>
            <p:nvPr/>
          </p:nvCxnSpPr>
          <p:spPr>
            <a:xfrm flipH="1">
              <a:off x="5105400" y="2514600"/>
              <a:ext cx="1828800" cy="53340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2" name="39 Tek Köşesi Yuvarlatılmış Dikdörtgen"/>
            <p:cNvSpPr/>
            <p:nvPr/>
          </p:nvSpPr>
          <p:spPr>
            <a:xfrm>
              <a:off x="1600200" y="3886200"/>
              <a:ext cx="2743200" cy="13716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Duran Varlıklar</a:t>
              </a:r>
            </a:p>
          </p:txBody>
        </p:sp>
        <p:sp>
          <p:nvSpPr>
            <p:cNvPr id="33" name="40 Tek Köşesi Yuvarlatılmış Dikdörtgen"/>
            <p:cNvSpPr/>
            <p:nvPr/>
          </p:nvSpPr>
          <p:spPr>
            <a:xfrm>
              <a:off x="4648200" y="3124200"/>
              <a:ext cx="2743200" cy="10668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UVYK</a:t>
              </a:r>
            </a:p>
          </p:txBody>
        </p:sp>
        <p:sp>
          <p:nvSpPr>
            <p:cNvPr id="34" name="41 Tek Köşesi Yuvarlatılmış Dikdörtgen"/>
            <p:cNvSpPr/>
            <p:nvPr/>
          </p:nvSpPr>
          <p:spPr>
            <a:xfrm>
              <a:off x="4648200" y="4343400"/>
              <a:ext cx="2743200" cy="91440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Öz Kaynak</a:t>
              </a:r>
            </a:p>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(Değer)</a:t>
              </a:r>
            </a:p>
          </p:txBody>
        </p:sp>
      </p:grpSp>
    </p:spTree>
    <p:extLst>
      <p:ext uri="{BB962C8B-B14F-4D97-AF65-F5344CB8AC3E}">
        <p14:creationId xmlns:p14="http://schemas.microsoft.com/office/powerpoint/2010/main" val="4150285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Net Varlık Değeri Yaklaşımı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0" y="2292877"/>
            <a:ext cx="8517837" cy="101566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Dönen varlıklar ve kısa vadeli yabancı kaynaklar, değerleme </a:t>
            </a:r>
            <a:r>
              <a:rPr lang="tr-TR" sz="2000" spc="-50" dirty="0" smtClean="0">
                <a:latin typeface="Arial" panose="020B0604020202020204" pitchFamily="34" charset="0"/>
                <a:ea typeface="Trebuchet MS" panose="020B0603020202020204" pitchFamily="34" charset="0"/>
                <a:cs typeface="Arial" panose="020B0604020202020204" pitchFamily="34" charset="0"/>
              </a:rPr>
              <a:t>sürecinde dikkate </a:t>
            </a:r>
            <a:r>
              <a:rPr lang="tr-TR" sz="2000" spc="-50" dirty="0">
                <a:latin typeface="Arial" panose="020B0604020202020204" pitchFamily="34" charset="0"/>
                <a:ea typeface="Trebuchet MS" panose="020B0603020202020204" pitchFamily="34" charset="0"/>
                <a:cs typeface="Arial" panose="020B0604020202020204" pitchFamily="34" charset="0"/>
              </a:rPr>
              <a:t>alınmamaktadır. </a:t>
            </a:r>
            <a:r>
              <a:rPr lang="tr-TR" sz="2000" spc="-50" dirty="0" smtClean="0">
                <a:latin typeface="Arial" panose="020B0604020202020204" pitchFamily="34" charset="0"/>
                <a:ea typeface="Trebuchet MS" panose="020B0603020202020204" pitchFamily="34" charset="0"/>
                <a:cs typeface="Arial" panose="020B0604020202020204" pitchFamily="34" charset="0"/>
              </a:rPr>
              <a:t>Bunun </a:t>
            </a:r>
            <a:r>
              <a:rPr lang="tr-TR" sz="2000" spc="-50" dirty="0">
                <a:latin typeface="Arial" panose="020B0604020202020204" pitchFamily="34" charset="0"/>
                <a:ea typeface="Trebuchet MS" panose="020B0603020202020204" pitchFamily="34" charset="0"/>
                <a:cs typeface="Arial" panose="020B0604020202020204" pitchFamily="34" charset="0"/>
              </a:rPr>
              <a:t>sebebi en genel şekliyle, işletme sermayesi </a:t>
            </a:r>
            <a:r>
              <a:rPr lang="tr-TR" sz="2000" spc="-50" dirty="0" smtClean="0">
                <a:latin typeface="Arial" panose="020B0604020202020204" pitchFamily="34" charset="0"/>
                <a:ea typeface="Trebuchet MS" panose="020B0603020202020204" pitchFamily="34" charset="0"/>
                <a:cs typeface="Arial" panose="020B0604020202020204" pitchFamily="34" charset="0"/>
              </a:rPr>
              <a:t>yönetiminin Kısa </a:t>
            </a:r>
            <a:r>
              <a:rPr lang="tr-TR" sz="2000" spc="-50" dirty="0">
                <a:latin typeface="Arial" panose="020B0604020202020204" pitchFamily="34" charset="0"/>
                <a:ea typeface="Trebuchet MS" panose="020B0603020202020204" pitchFamily="34" charset="0"/>
                <a:cs typeface="Arial" panose="020B0604020202020204" pitchFamily="34" charset="0"/>
              </a:rPr>
              <a:t>vadeli olmasıdır. </a:t>
            </a:r>
          </a:p>
        </p:txBody>
      </p:sp>
    </p:spTree>
    <p:extLst>
      <p:ext uri="{BB962C8B-B14F-4D97-AF65-F5344CB8AC3E}">
        <p14:creationId xmlns:p14="http://schemas.microsoft.com/office/powerpoint/2010/main" val="2408438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7861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Firmanın değeri, emsallerinin piyasa değerlerine göre belirlenir.</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Bu </a:t>
            </a:r>
            <a:r>
              <a:rPr lang="tr-TR" sz="2000" spc="-50" dirty="0">
                <a:latin typeface="Arial" panose="020B0604020202020204" pitchFamily="34" charset="0"/>
                <a:ea typeface="Trebuchet MS" panose="020B0603020202020204" pitchFamily="34" charset="0"/>
                <a:cs typeface="Arial" panose="020B0604020202020204" pitchFamily="34" charset="0"/>
              </a:rPr>
              <a:t>yaklaşımda üzerinde  en çok durulması gereken kavram, ‘emsal’ terimidir.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Emsallik, söylendiği kadar basit değildir! Emsal olarak dikkate alınacak firmaların, değerlemeye konu firmaya hem nitelik hem de nicelik yönünden optimum benzerlik göstermesi gerekmektedir. Bu bağlamda, gözle görülmeyen soyut faktörler de, önemli birer </a:t>
            </a:r>
            <a:r>
              <a:rPr lang="tr-TR" sz="2000" spc="-50" dirty="0" err="1">
                <a:latin typeface="Arial" panose="020B0604020202020204" pitchFamily="34" charset="0"/>
                <a:ea typeface="Trebuchet MS" panose="020B0603020202020204" pitchFamily="34" charset="0"/>
                <a:cs typeface="Arial" panose="020B0604020202020204" pitchFamily="34" charset="0"/>
              </a:rPr>
              <a:t>emsallik</a:t>
            </a:r>
            <a:r>
              <a:rPr lang="tr-TR" sz="2000" spc="-50" dirty="0">
                <a:latin typeface="Arial" panose="020B0604020202020204" pitchFamily="34" charset="0"/>
                <a:ea typeface="Trebuchet MS" panose="020B0603020202020204" pitchFamily="34" charset="0"/>
                <a:cs typeface="Arial" panose="020B0604020202020204" pitchFamily="34" charset="0"/>
              </a:rPr>
              <a:t> belirleyicisi olabilmektedirler.</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Emsal </a:t>
            </a:r>
            <a:r>
              <a:rPr lang="tr-TR" sz="2000" spc="-50" dirty="0">
                <a:latin typeface="Arial" panose="020B0604020202020204" pitchFamily="34" charset="0"/>
                <a:ea typeface="Trebuchet MS" panose="020B0603020202020204" pitchFamily="34" charset="0"/>
                <a:cs typeface="Arial" panose="020B0604020202020204" pitchFamily="34" charset="0"/>
              </a:rPr>
              <a:t>havuzu yeterli sayıda olmalıdır. Hiçbir firma birbiriyle tam benzerlik gösteremeyeceğinden muhakkak emsal değerler üzerinde düzeltme yapılmalıdır.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Fiyat/kazanç </a:t>
            </a:r>
            <a:r>
              <a:rPr lang="tr-TR" sz="2000" spc="-50" dirty="0">
                <a:latin typeface="Arial" panose="020B0604020202020204" pitchFamily="34" charset="0"/>
                <a:ea typeface="Trebuchet MS" panose="020B0603020202020204" pitchFamily="34" charset="0"/>
                <a:cs typeface="Arial" panose="020B0604020202020204" pitchFamily="34" charset="0"/>
              </a:rPr>
              <a:t>oranı, emsal değerlemede en çok kullanılan determinanttır.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Emsal Değer Yaklaşımı</a:t>
            </a:r>
          </a:p>
        </p:txBody>
      </p:sp>
    </p:spTree>
    <p:extLst>
      <p:ext uri="{BB962C8B-B14F-4D97-AF65-F5344CB8AC3E}">
        <p14:creationId xmlns:p14="http://schemas.microsoft.com/office/powerpoint/2010/main" val="2575527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47787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Yaklaşımda, firmanın gelecekte yaratacağı nakit akımlarının bugün </a:t>
            </a:r>
            <a:r>
              <a:rPr lang="tr-TR" sz="2000" spc="-50" dirty="0" smtClean="0">
                <a:latin typeface="Arial" panose="020B0604020202020204" pitchFamily="34" charset="0"/>
                <a:ea typeface="Trebuchet MS" panose="020B0603020202020204" pitchFamily="34" charset="0"/>
                <a:cs typeface="Arial" panose="020B0604020202020204" pitchFamily="34" charset="0"/>
              </a:rPr>
              <a:t>değeri hesaplanmaktadır. Bu </a:t>
            </a:r>
            <a:r>
              <a:rPr lang="tr-TR" sz="2000" spc="-50" dirty="0">
                <a:latin typeface="Arial" panose="020B0604020202020204" pitchFamily="34" charset="0"/>
                <a:ea typeface="Trebuchet MS" panose="020B0603020202020204" pitchFamily="34" charset="0"/>
                <a:cs typeface="Arial" panose="020B0604020202020204" pitchFamily="34" charset="0"/>
              </a:rPr>
              <a:t>çerçevede yaklaşım , diğer iki yaklaşımın aksine </a:t>
            </a:r>
            <a:r>
              <a:rPr lang="tr-TR" sz="2000" spc="-50" dirty="0" smtClean="0">
                <a:latin typeface="Arial" panose="020B0604020202020204" pitchFamily="34" charset="0"/>
                <a:ea typeface="Trebuchet MS" panose="020B0603020202020204" pitchFamily="34" charset="0"/>
                <a:cs typeface="Arial" panose="020B0604020202020204" pitchFamily="34" charset="0"/>
              </a:rPr>
              <a:t>gelecek odaklıdır. Dolayısıyla </a:t>
            </a:r>
            <a:r>
              <a:rPr lang="tr-TR" sz="2000" spc="-50" dirty="0">
                <a:latin typeface="Arial" panose="020B0604020202020204" pitchFamily="34" charset="0"/>
                <a:ea typeface="Trebuchet MS" panose="020B0603020202020204" pitchFamily="34" charset="0"/>
                <a:cs typeface="Arial" panose="020B0604020202020204" pitchFamily="34" charset="0"/>
              </a:rPr>
              <a:t>yaklaşımda projeksiyon (tahmin) </a:t>
            </a:r>
            <a:r>
              <a:rPr lang="tr-TR" sz="2000" spc="-50" dirty="0" smtClean="0">
                <a:latin typeface="Arial" panose="020B0604020202020204" pitchFamily="34" charset="0"/>
                <a:ea typeface="Trebuchet MS" panose="020B0603020202020204" pitchFamily="34" charset="0"/>
                <a:cs typeface="Arial" panose="020B0604020202020204" pitchFamily="34" charset="0"/>
              </a:rPr>
              <a:t>yapılmaktadır.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Nakit </a:t>
            </a:r>
            <a:r>
              <a:rPr lang="tr-TR" sz="2000" spc="-50" dirty="0">
                <a:latin typeface="Arial" panose="020B0604020202020204" pitchFamily="34" charset="0"/>
                <a:ea typeface="Trebuchet MS" panose="020B0603020202020204" pitchFamily="34" charset="0"/>
                <a:cs typeface="Arial" panose="020B0604020202020204" pitchFamily="34" charset="0"/>
              </a:rPr>
              <a:t>akımlarının bugünkü değerinin hesaplanmasına yönelik </a:t>
            </a:r>
            <a:r>
              <a:rPr lang="tr-TR" sz="2000" spc="-50" dirty="0" smtClean="0">
                <a:latin typeface="Arial" panose="020B0604020202020204" pitchFamily="34" charset="0"/>
                <a:ea typeface="Trebuchet MS" panose="020B0603020202020204" pitchFamily="34" charset="0"/>
                <a:cs typeface="Arial" panose="020B0604020202020204" pitchFamily="34" charset="0"/>
              </a:rPr>
              <a:t>temel </a:t>
            </a:r>
            <a:r>
              <a:rPr lang="tr-TR" sz="2000" spc="-50" dirty="0">
                <a:latin typeface="Arial" panose="020B0604020202020204" pitchFamily="34" charset="0"/>
                <a:ea typeface="Trebuchet MS" panose="020B0603020202020204" pitchFamily="34" charset="0"/>
                <a:cs typeface="Arial" panose="020B0604020202020204" pitchFamily="34" charset="0"/>
              </a:rPr>
              <a:t>modeller aşağıda belirtilmiştir;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İndirgenmiş Nakit Akımları Yaklaşımı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10 Metin kutusu"/>
          <p:cNvSpPr txBox="1">
            <a:spLocks noChangeArrowheads="1"/>
          </p:cNvSpPr>
          <p:nvPr/>
        </p:nvSpPr>
        <p:spPr bwMode="auto">
          <a:xfrm>
            <a:off x="804424" y="3570227"/>
            <a:ext cx="39469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just">
              <a:spcBef>
                <a:spcPts val="600"/>
              </a:spcBef>
              <a:spcAft>
                <a:spcPts val="600"/>
              </a:spcAft>
              <a:buClr>
                <a:srgbClr val="000099"/>
              </a:buClr>
            </a:pPr>
            <a:r>
              <a:rPr lang="tr-TR" altLang="tr-TR" sz="2000" u="sng" spc="-50" dirty="0">
                <a:latin typeface="Arial" panose="020B0604020202020204" pitchFamily="34" charset="0"/>
                <a:ea typeface="Trebuchet MS" panose="020B0603020202020204" pitchFamily="34" charset="0"/>
                <a:cs typeface="Arial" panose="020B0604020202020204" pitchFamily="34" charset="0"/>
              </a:rPr>
              <a:t>Sonsuza kadar sabit nakit akımları;</a:t>
            </a:r>
          </a:p>
        </p:txBody>
      </p:sp>
      <p:sp>
        <p:nvSpPr>
          <p:cNvPr id="6" name="10 Metin kutusu"/>
          <p:cNvSpPr txBox="1">
            <a:spLocks noChangeArrowheads="1"/>
          </p:cNvSpPr>
          <p:nvPr/>
        </p:nvSpPr>
        <p:spPr bwMode="auto">
          <a:xfrm>
            <a:off x="4884004" y="3570227"/>
            <a:ext cx="39469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just">
              <a:spcBef>
                <a:spcPts val="600"/>
              </a:spcBef>
              <a:spcAft>
                <a:spcPts val="600"/>
              </a:spcAft>
              <a:buClr>
                <a:srgbClr val="000099"/>
              </a:buClr>
            </a:pPr>
            <a:r>
              <a:rPr lang="tr-TR" altLang="tr-TR" sz="2000" u="sng" spc="-50" dirty="0">
                <a:latin typeface="Arial" panose="020B0604020202020204" pitchFamily="34" charset="0"/>
                <a:ea typeface="Trebuchet MS" panose="020B0603020202020204" pitchFamily="34" charset="0"/>
                <a:cs typeface="Arial" panose="020B0604020202020204" pitchFamily="34" charset="0"/>
              </a:rPr>
              <a:t>Sonsuza kadar sabit nakit akımları;</a:t>
            </a:r>
          </a:p>
        </p:txBody>
      </p:sp>
      <p:pic>
        <p:nvPicPr>
          <p:cNvPr id="7"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96881" y="4108929"/>
            <a:ext cx="762000" cy="56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43061" y="4078367"/>
            <a:ext cx="9144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942263" y="4774172"/>
            <a:ext cx="3365024" cy="369332"/>
          </a:xfrm>
          <a:prstGeom prst="rect">
            <a:avLst/>
          </a:prstGeom>
        </p:spPr>
        <p:txBody>
          <a:bodyPr wrap="none">
            <a:spAutoFit/>
          </a:bodyPr>
          <a:lstStyle/>
          <a:p>
            <a:pPr algn="just">
              <a:spcBef>
                <a:spcPts val="600"/>
              </a:spcBef>
              <a:spcAft>
                <a:spcPts val="600"/>
              </a:spcAft>
              <a:buClr>
                <a:srgbClr val="000099"/>
              </a:buClr>
            </a:pPr>
            <a:r>
              <a:rPr lang="tr-TR" altLang="tr-TR" u="sng" spc="-50" dirty="0">
                <a:latin typeface="Arial" panose="020B0604020202020204" pitchFamily="34" charset="0"/>
                <a:ea typeface="Trebuchet MS" panose="020B0603020202020204" pitchFamily="34" charset="0"/>
                <a:cs typeface="Arial" panose="020B0604020202020204" pitchFamily="34" charset="0"/>
              </a:rPr>
              <a:t>Düzensiz büyüyen nakit akımları;</a:t>
            </a:r>
          </a:p>
        </p:txBody>
      </p:sp>
      <p:pic>
        <p:nvPicPr>
          <p:cNvPr id="12"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62487" y="5174065"/>
            <a:ext cx="61245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443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78510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Projeksiyon için temel finansal tablolardan faydalanılmaktadır.</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Temel Finansal Tablolar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3 Yuvarlatılmış Dikdörtgen"/>
          <p:cNvSpPr/>
          <p:nvPr/>
        </p:nvSpPr>
        <p:spPr>
          <a:xfrm>
            <a:off x="1600200" y="2133600"/>
            <a:ext cx="2133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BİLANÇO</a:t>
            </a:r>
          </a:p>
        </p:txBody>
      </p:sp>
      <p:sp>
        <p:nvSpPr>
          <p:cNvPr id="6" name="4 Yuvarlatılmış Dikdörtgen"/>
          <p:cNvSpPr/>
          <p:nvPr/>
        </p:nvSpPr>
        <p:spPr>
          <a:xfrm>
            <a:off x="5562600" y="2133600"/>
            <a:ext cx="2133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dirty="0">
                <a:solidFill>
                  <a:srgbClr val="002060"/>
                </a:solidFill>
                <a:latin typeface="Arial" panose="020B0604020202020204" pitchFamily="34" charset="0"/>
                <a:cs typeface="Arial" panose="020B0604020202020204" pitchFamily="34" charset="0"/>
              </a:rPr>
              <a:t>GELİR TABLOSU</a:t>
            </a:r>
          </a:p>
        </p:txBody>
      </p:sp>
      <p:sp>
        <p:nvSpPr>
          <p:cNvPr id="7" name="5 Sağ Ayraç"/>
          <p:cNvSpPr/>
          <p:nvPr/>
        </p:nvSpPr>
        <p:spPr>
          <a:xfrm rot="5400000">
            <a:off x="2438400" y="2209800"/>
            <a:ext cx="381000" cy="2057400"/>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tr-TR"/>
          </a:p>
        </p:txBody>
      </p:sp>
      <p:sp>
        <p:nvSpPr>
          <p:cNvPr id="8" name="5 Sağ Ayraç"/>
          <p:cNvSpPr/>
          <p:nvPr/>
        </p:nvSpPr>
        <p:spPr>
          <a:xfrm rot="5400000">
            <a:off x="6438900" y="2214156"/>
            <a:ext cx="381000" cy="2057400"/>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tr-TR"/>
          </a:p>
        </p:txBody>
      </p:sp>
      <p:sp>
        <p:nvSpPr>
          <p:cNvPr id="2" name="Dikdörtgen 1"/>
          <p:cNvSpPr/>
          <p:nvPr/>
        </p:nvSpPr>
        <p:spPr>
          <a:xfrm>
            <a:off x="1028700" y="3809472"/>
            <a:ext cx="3526047" cy="923330"/>
          </a:xfrm>
          <a:prstGeom prst="rect">
            <a:avLst/>
          </a:prstGeom>
        </p:spPr>
        <p:txBody>
          <a:bodyPr wrap="square">
            <a:spAutoFit/>
          </a:bodyPr>
          <a:lstStyle/>
          <a:p>
            <a:pPr algn="just">
              <a:spcBef>
                <a:spcPts val="600"/>
              </a:spcBef>
              <a:spcAft>
                <a:spcPts val="600"/>
              </a:spcAft>
              <a:buClr>
                <a:srgbClr val="000099"/>
              </a:buClr>
            </a:pPr>
            <a:r>
              <a:rPr lang="tr-TR" spc="-50" dirty="0">
                <a:latin typeface="Arial" panose="020B0604020202020204" pitchFamily="34" charset="0"/>
                <a:ea typeface="Trebuchet MS" panose="020B0603020202020204" pitchFamily="34" charset="0"/>
                <a:cs typeface="Arial" panose="020B0604020202020204" pitchFamily="34" charset="0"/>
              </a:rPr>
              <a:t>Firmanın finansal </a:t>
            </a:r>
            <a:r>
              <a:rPr lang="tr-TR" spc="-50" dirty="0" smtClean="0">
                <a:latin typeface="Arial" panose="020B0604020202020204" pitchFamily="34" charset="0"/>
                <a:ea typeface="Trebuchet MS" panose="020B0603020202020204" pitchFamily="34" charset="0"/>
                <a:cs typeface="Arial" panose="020B0604020202020204" pitchFamily="34" charset="0"/>
              </a:rPr>
              <a:t>durumu analiz </a:t>
            </a:r>
            <a:r>
              <a:rPr lang="tr-TR" spc="-50" dirty="0">
                <a:latin typeface="Arial" panose="020B0604020202020204" pitchFamily="34" charset="0"/>
                <a:ea typeface="Trebuchet MS" panose="020B0603020202020204" pitchFamily="34" charset="0"/>
                <a:cs typeface="Arial" panose="020B0604020202020204" pitchFamily="34" charset="0"/>
              </a:rPr>
              <a:t>edilerek, özellikle </a:t>
            </a:r>
            <a:r>
              <a:rPr lang="tr-TR" spc="-50" dirty="0" smtClean="0">
                <a:latin typeface="Arial" panose="020B0604020202020204" pitchFamily="34" charset="0"/>
                <a:ea typeface="Trebuchet MS" panose="020B0603020202020204" pitchFamily="34" charset="0"/>
                <a:cs typeface="Arial" panose="020B0604020202020204" pitchFamily="34" charset="0"/>
              </a:rPr>
              <a:t>sermaye yapısı </a:t>
            </a:r>
            <a:r>
              <a:rPr lang="tr-TR" spc="-50" dirty="0">
                <a:latin typeface="Arial" panose="020B0604020202020204" pitchFamily="34" charset="0"/>
                <a:ea typeface="Trebuchet MS" panose="020B0603020202020204" pitchFamily="34" charset="0"/>
                <a:cs typeface="Arial" panose="020B0604020202020204" pitchFamily="34" charset="0"/>
              </a:rPr>
              <a:t>irdelenmektedir. </a:t>
            </a:r>
          </a:p>
        </p:txBody>
      </p:sp>
      <p:sp>
        <p:nvSpPr>
          <p:cNvPr id="10" name="Dikdörtgen 9"/>
          <p:cNvSpPr/>
          <p:nvPr/>
        </p:nvSpPr>
        <p:spPr>
          <a:xfrm>
            <a:off x="4866376" y="3809472"/>
            <a:ext cx="3526047" cy="1200329"/>
          </a:xfrm>
          <a:prstGeom prst="rect">
            <a:avLst/>
          </a:prstGeom>
        </p:spPr>
        <p:txBody>
          <a:bodyPr wrap="square">
            <a:spAutoFit/>
          </a:bodyPr>
          <a:lstStyle/>
          <a:p>
            <a:pPr algn="just">
              <a:spcBef>
                <a:spcPts val="600"/>
              </a:spcBef>
              <a:spcAft>
                <a:spcPts val="600"/>
              </a:spcAft>
              <a:buClr>
                <a:srgbClr val="000099"/>
              </a:buClr>
            </a:pPr>
            <a:r>
              <a:rPr lang="tr-TR" spc="-50" dirty="0">
                <a:latin typeface="Arial" panose="020B0604020202020204" pitchFamily="34" charset="0"/>
                <a:ea typeface="Trebuchet MS" panose="020B0603020202020204" pitchFamily="34" charset="0"/>
                <a:cs typeface="Arial" panose="020B0604020202020204" pitchFamily="34" charset="0"/>
              </a:rPr>
              <a:t>Firmanın ana faaliyetinden </a:t>
            </a:r>
            <a:r>
              <a:rPr lang="tr-TR" spc="-50" dirty="0" smtClean="0">
                <a:latin typeface="Arial" panose="020B0604020202020204" pitchFamily="34" charset="0"/>
                <a:ea typeface="Trebuchet MS" panose="020B0603020202020204" pitchFamily="34" charset="0"/>
                <a:cs typeface="Arial" panose="020B0604020202020204" pitchFamily="34" charset="0"/>
              </a:rPr>
              <a:t>sağladığı Gelirler </a:t>
            </a:r>
            <a:r>
              <a:rPr lang="tr-TR" spc="-50" dirty="0">
                <a:latin typeface="Arial" panose="020B0604020202020204" pitchFamily="34" charset="0"/>
                <a:ea typeface="Trebuchet MS" panose="020B0603020202020204" pitchFamily="34" charset="0"/>
                <a:cs typeface="Arial" panose="020B0604020202020204" pitchFamily="34" charset="0"/>
              </a:rPr>
              <a:t>ile büyüme </a:t>
            </a:r>
            <a:r>
              <a:rPr lang="tr-TR" spc="-50" dirty="0" smtClean="0">
                <a:latin typeface="Arial" panose="020B0604020202020204" pitchFamily="34" charset="0"/>
                <a:ea typeface="Trebuchet MS" panose="020B0603020202020204" pitchFamily="34" charset="0"/>
                <a:cs typeface="Arial" panose="020B0604020202020204" pitchFamily="34" charset="0"/>
              </a:rPr>
              <a:t>potansiyeli irdelenir</a:t>
            </a:r>
            <a:r>
              <a:rPr lang="tr-TR" spc="-50" dirty="0">
                <a:latin typeface="Arial" panose="020B0604020202020204" pitchFamily="34" charset="0"/>
                <a:ea typeface="Trebuchet MS" panose="020B0603020202020204" pitchFamily="34" charset="0"/>
                <a:cs typeface="Arial" panose="020B0604020202020204" pitchFamily="34" charset="0"/>
              </a:rPr>
              <a:t>. Özellikle kaldıraç </a:t>
            </a:r>
            <a:r>
              <a:rPr lang="tr-TR" spc="-50" dirty="0" smtClean="0">
                <a:latin typeface="Arial" panose="020B0604020202020204" pitchFamily="34" charset="0"/>
                <a:ea typeface="Trebuchet MS" panose="020B0603020202020204" pitchFamily="34" charset="0"/>
                <a:cs typeface="Arial" panose="020B0604020202020204" pitchFamily="34" charset="0"/>
              </a:rPr>
              <a:t>etkileri analiz </a:t>
            </a:r>
            <a:r>
              <a:rPr lang="tr-TR" spc="-50" dirty="0">
                <a:latin typeface="Arial" panose="020B0604020202020204" pitchFamily="34" charset="0"/>
                <a:ea typeface="Trebuchet MS" panose="020B0603020202020204" pitchFamily="34" charset="0"/>
                <a:cs typeface="Arial" panose="020B0604020202020204" pitchFamily="34" charset="0"/>
              </a:rPr>
              <a:t>edilir.</a:t>
            </a:r>
            <a:endParaRPr lang="tr-TR" spc="-50" dirty="0">
              <a:latin typeface="Arial" panose="020B0604020202020204" pitchFamily="34" charset="0"/>
              <a:ea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30209510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12566</TotalTime>
  <Words>444</Words>
  <Application>Microsoft Office PowerPoint</Application>
  <PresentationFormat>Ekran Gösterisi (4:3)</PresentationFormat>
  <Paragraphs>91</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11</vt:i4>
      </vt:variant>
    </vt:vector>
  </HeadingPairs>
  <TitlesOfParts>
    <vt:vector size="21" baseType="lpstr">
      <vt:lpstr>ＭＳ Ｐゴシック</vt:lpstr>
      <vt:lpstr>Arial</vt:lpstr>
      <vt:lpstr>Calibri</vt:lpstr>
      <vt:lpstr>Franklin Gothic Book</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812</cp:revision>
  <cp:lastPrinted>2016-10-24T07:53:35Z</cp:lastPrinted>
  <dcterms:created xsi:type="dcterms:W3CDTF">2016-09-18T09:35:24Z</dcterms:created>
  <dcterms:modified xsi:type="dcterms:W3CDTF">2020-02-26T10:20:59Z</dcterms:modified>
</cp:coreProperties>
</file>