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59" r:id="rId4"/>
    <p:sldId id="260" r:id="rId5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52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11.10.2018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11.10.2018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11.10.2018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11.10.2018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11.10.2018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11.10.2018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11.10.2018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11.10.2018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11.10.2018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11.10.2018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11.10.2018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11.10.2018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04056" y="3212976"/>
            <a:ext cx="7772400" cy="1470025"/>
          </a:xfrm>
        </p:spPr>
        <p:txBody>
          <a:bodyPr>
            <a:normAutofit/>
          </a:bodyPr>
          <a:lstStyle/>
          <a:p>
            <a:r>
              <a:rPr lang="tr-T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GEN İFADELENMESİNİN DÜZENLENMESİ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Calibri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89856" y="4507364"/>
            <a:ext cx="6400800" cy="1752600"/>
          </a:xfrm>
        </p:spPr>
        <p:txBody>
          <a:bodyPr>
            <a:normAutofit fontScale="85000" lnSpcReduction="20000"/>
          </a:bodyPr>
          <a:lstStyle/>
          <a:p>
            <a:endParaRPr lang="en-US" dirty="0" smtClean="0">
              <a:solidFill>
                <a:schemeClr val="tx1"/>
              </a:solidFill>
              <a:latin typeface="Calibri"/>
              <a:cs typeface="Calibri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 Prof. Dr. </a:t>
            </a:r>
            <a:r>
              <a:rPr lang="en-US" dirty="0" err="1" smtClean="0">
                <a:solidFill>
                  <a:schemeClr val="tx1"/>
                </a:solidFill>
                <a:latin typeface="Calibri"/>
                <a:cs typeface="Calibri"/>
              </a:rPr>
              <a:t>Emel</a:t>
            </a:r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 EMREGÜL</a:t>
            </a:r>
          </a:p>
          <a:p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Ankara </a:t>
            </a:r>
            <a:r>
              <a:rPr lang="en-US" dirty="0" err="1" smtClean="0">
                <a:solidFill>
                  <a:schemeClr val="tx1"/>
                </a:solidFill>
                <a:latin typeface="Calibri"/>
                <a:cs typeface="Calibri"/>
              </a:rPr>
              <a:t>Üniversitesi</a:t>
            </a:r>
            <a:endParaRPr lang="en-US" dirty="0" smtClean="0">
              <a:solidFill>
                <a:schemeClr val="tx1"/>
              </a:solidFill>
              <a:latin typeface="Calibri"/>
              <a:cs typeface="Calibri"/>
            </a:endParaRPr>
          </a:p>
          <a:p>
            <a:r>
              <a:rPr lang="en-US" dirty="0" err="1" smtClean="0">
                <a:solidFill>
                  <a:schemeClr val="tx1"/>
                </a:solidFill>
                <a:latin typeface="Calibri"/>
                <a:cs typeface="Calibri"/>
              </a:rPr>
              <a:t>Kimya</a:t>
            </a:r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alibri"/>
                <a:cs typeface="Calibri"/>
              </a:rPr>
              <a:t>Bölümü</a:t>
            </a:r>
            <a:endParaRPr lang="en-US" dirty="0">
              <a:solidFill>
                <a:schemeClr val="tx1"/>
              </a:solidFill>
              <a:latin typeface="Calibri"/>
              <a:cs typeface="Calibri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65211" y="719031"/>
            <a:ext cx="4991751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4800" b="1" dirty="0"/>
              <a:t>801300715960 </a:t>
            </a:r>
          </a:p>
          <a:p>
            <a:r>
              <a:rPr lang="tr-TR" sz="4800" b="1" dirty="0" smtClean="0"/>
              <a:t>NÜKLEİK </a:t>
            </a:r>
            <a:r>
              <a:rPr lang="tr-TR" sz="4800" b="1" dirty="0" smtClean="0"/>
              <a:t>ASİT</a:t>
            </a:r>
          </a:p>
          <a:p>
            <a:r>
              <a:rPr lang="tr-TR" sz="4800" b="1" dirty="0" smtClean="0"/>
              <a:t>METABOLİZMASI-I</a:t>
            </a:r>
            <a:endParaRPr lang="tr-TR" sz="4800" b="1" dirty="0" smtClean="0"/>
          </a:p>
          <a:p>
            <a:endParaRPr lang="en-US" sz="4800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76256" y="620688"/>
            <a:ext cx="1600200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09022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err="1" smtClean="0"/>
              <a:t>Prokaryotlarda</a:t>
            </a:r>
            <a:r>
              <a:rPr lang="tr-TR" dirty="0" smtClean="0"/>
              <a:t> Gen İfadesinin Düzenlenmesi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Gen ifadesinin düzenlenmesi hücrenin metabolizmada gen </a:t>
            </a:r>
            <a:r>
              <a:rPr lang="tr-TR" dirty="0"/>
              <a:t>ürününe </a:t>
            </a:r>
            <a:r>
              <a:rPr lang="tr-TR" dirty="0" smtClean="0"/>
              <a:t>gereksinimine göre </a:t>
            </a:r>
            <a:r>
              <a:rPr lang="tr-TR" dirty="0"/>
              <a:t>genleri açıp kapayan son derece etkin bir sistemdir. Bu sistem genetik </a:t>
            </a:r>
            <a:r>
              <a:rPr lang="tr-TR" dirty="0" smtClean="0"/>
              <a:t>mekanizmalarca kontrol </a:t>
            </a:r>
            <a:r>
              <a:rPr lang="tr-TR" dirty="0"/>
              <a:t>edilmektedir</a:t>
            </a:r>
            <a:r>
              <a:rPr lang="tr-TR" dirty="0" smtClean="0"/>
              <a:t>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980728"/>
            <a:ext cx="8229600" cy="4525963"/>
          </a:xfrm>
        </p:spPr>
        <p:txBody>
          <a:bodyPr>
            <a:normAutofit fontScale="77500" lnSpcReduction="20000"/>
          </a:bodyPr>
          <a:lstStyle/>
          <a:p>
            <a:endParaRPr lang="tr-TR" dirty="0"/>
          </a:p>
          <a:p>
            <a:endParaRPr lang="tr-TR" dirty="0"/>
          </a:p>
          <a:p>
            <a:r>
              <a:rPr lang="tr-TR" dirty="0"/>
              <a:t>Çoğu </a:t>
            </a:r>
            <a:r>
              <a:rPr lang="tr-TR" dirty="0" err="1"/>
              <a:t>p</a:t>
            </a:r>
            <a:r>
              <a:rPr lang="tr-TR" dirty="0" err="1" smtClean="0"/>
              <a:t>rokaryotik</a:t>
            </a:r>
            <a:r>
              <a:rPr lang="tr-TR" dirty="0" smtClean="0"/>
              <a:t> </a:t>
            </a:r>
            <a:r>
              <a:rPr lang="tr-TR" dirty="0"/>
              <a:t>g</a:t>
            </a:r>
            <a:r>
              <a:rPr lang="tr-TR" dirty="0" smtClean="0"/>
              <a:t>en </a:t>
            </a:r>
            <a:r>
              <a:rPr lang="tr-TR" dirty="0" err="1"/>
              <a:t>o</a:t>
            </a:r>
            <a:r>
              <a:rPr lang="tr-TR" dirty="0" err="1" smtClean="0"/>
              <a:t>peron</a:t>
            </a:r>
            <a:r>
              <a:rPr lang="tr-TR" dirty="0" smtClean="0"/>
              <a:t> </a:t>
            </a:r>
            <a:r>
              <a:rPr lang="tr-TR" dirty="0"/>
              <a:t>d</a:t>
            </a:r>
            <a:r>
              <a:rPr lang="tr-TR" dirty="0" smtClean="0"/>
              <a:t>enilen </a:t>
            </a:r>
            <a:r>
              <a:rPr lang="tr-TR" dirty="0"/>
              <a:t>b</a:t>
            </a:r>
            <a:r>
              <a:rPr lang="tr-TR" dirty="0" smtClean="0"/>
              <a:t>irimlerde </a:t>
            </a:r>
            <a:r>
              <a:rPr lang="tr-TR" dirty="0"/>
              <a:t>d</a:t>
            </a:r>
            <a:r>
              <a:rPr lang="tr-TR" dirty="0" smtClean="0"/>
              <a:t>üzenlenir.</a:t>
            </a:r>
          </a:p>
          <a:p>
            <a:endParaRPr lang="tr-TR" dirty="0"/>
          </a:p>
          <a:p>
            <a:r>
              <a:rPr lang="tr-TR" dirty="0" err="1" smtClean="0"/>
              <a:t>Operon</a:t>
            </a:r>
            <a:r>
              <a:rPr lang="tr-TR" dirty="0" smtClean="0"/>
              <a:t> modelinde, düzenleyici bir </a:t>
            </a:r>
            <a:r>
              <a:rPr lang="tr-TR" dirty="0"/>
              <a:t>genin ve gen </a:t>
            </a:r>
            <a:r>
              <a:rPr lang="tr-TR" dirty="0" smtClean="0"/>
              <a:t>kümesini </a:t>
            </a:r>
            <a:r>
              <a:rPr lang="tr-TR" dirty="0"/>
              <a:t>oluşturan bir </a:t>
            </a:r>
            <a:r>
              <a:rPr lang="tr-TR" dirty="0" smtClean="0"/>
              <a:t>düzenleyici</a:t>
            </a:r>
            <a:r>
              <a:rPr lang="tr-TR" dirty="0"/>
              <a:t> bu sistemde gen ifadesinin anlaşılması açısından önemlidir. </a:t>
            </a:r>
            <a:r>
              <a:rPr lang="tr-TR" dirty="0" smtClean="0"/>
              <a:t>Düzenleyici elemanlar şifreleme yapmak </a:t>
            </a:r>
            <a:r>
              <a:rPr lang="tr-TR" dirty="0"/>
              <a:t>yerine , yapısal genlerin işlevini </a:t>
            </a:r>
            <a:r>
              <a:rPr lang="tr-TR" dirty="0" smtClean="0"/>
              <a:t>düzenler.</a:t>
            </a:r>
          </a:p>
          <a:p>
            <a:endParaRPr lang="tr-TR" dirty="0" smtClean="0"/>
          </a:p>
          <a:p>
            <a:r>
              <a:rPr lang="tr-TR" dirty="0" smtClean="0"/>
              <a:t>Yapısal Genler: Enzimlerin </a:t>
            </a:r>
            <a:r>
              <a:rPr lang="tr-TR" dirty="0"/>
              <a:t>birincil yapısını </a:t>
            </a:r>
            <a:r>
              <a:rPr lang="tr-TR" dirty="0" smtClean="0"/>
              <a:t>şifreleyen enzimlerdir.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909876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39552" y="692696"/>
            <a:ext cx="8229600" cy="4525963"/>
          </a:xfrm>
        </p:spPr>
        <p:txBody>
          <a:bodyPr>
            <a:normAutofit fontScale="92500" lnSpcReduction="10000"/>
          </a:bodyPr>
          <a:lstStyle/>
          <a:p>
            <a:endParaRPr lang="tr-TR" dirty="0"/>
          </a:p>
          <a:p>
            <a:endParaRPr lang="tr-TR" dirty="0"/>
          </a:p>
          <a:p>
            <a:r>
              <a:rPr lang="tr-TR" dirty="0" smtClean="0"/>
              <a:t>Transkripsiyonun RNA </a:t>
            </a:r>
            <a:r>
              <a:rPr lang="tr-TR" dirty="0" err="1" smtClean="0"/>
              <a:t>Polimeraz</a:t>
            </a:r>
            <a:r>
              <a:rPr lang="tr-TR" dirty="0" smtClean="0"/>
              <a:t> ile </a:t>
            </a:r>
            <a:r>
              <a:rPr lang="tr-TR" dirty="0"/>
              <a:t>başlamasını en az üç tip protein düzenler</a:t>
            </a:r>
            <a:r>
              <a:rPr lang="tr-TR" dirty="0" smtClean="0"/>
              <a:t>:</a:t>
            </a:r>
          </a:p>
          <a:p>
            <a:r>
              <a:rPr lang="tr-TR" dirty="0" smtClean="0"/>
              <a:t> </a:t>
            </a:r>
            <a:r>
              <a:rPr lang="tr-TR" b="1" dirty="0" smtClean="0"/>
              <a:t>özgüllük faktörleri </a:t>
            </a:r>
            <a:r>
              <a:rPr lang="tr-TR" dirty="0"/>
              <a:t>RNA </a:t>
            </a:r>
            <a:r>
              <a:rPr lang="tr-TR" dirty="0" err="1" smtClean="0"/>
              <a:t>polimeraz</a:t>
            </a:r>
            <a:r>
              <a:rPr lang="tr-TR" dirty="0" smtClean="0"/>
              <a:t> </a:t>
            </a:r>
            <a:r>
              <a:rPr lang="tr-TR" dirty="0"/>
              <a:t>belirli bir </a:t>
            </a:r>
            <a:r>
              <a:rPr lang="tr-TR" dirty="0" err="1"/>
              <a:t>promotör</a:t>
            </a:r>
            <a:r>
              <a:rPr lang="tr-TR" dirty="0"/>
              <a:t> ya da </a:t>
            </a:r>
            <a:r>
              <a:rPr lang="tr-TR" dirty="0" err="1"/>
              <a:t>promotör</a:t>
            </a:r>
            <a:r>
              <a:rPr lang="tr-TR" dirty="0"/>
              <a:t> grubuna özgüllüğünü değiştirir; </a:t>
            </a:r>
            <a:r>
              <a:rPr lang="tr-TR" b="1" dirty="0"/>
              <a:t>baskılayıcılar (</a:t>
            </a:r>
            <a:r>
              <a:rPr lang="tr-TR" b="1" dirty="0" err="1"/>
              <a:t>represörler</a:t>
            </a:r>
            <a:r>
              <a:rPr lang="tr-TR" b="1" dirty="0"/>
              <a:t>) </a:t>
            </a:r>
            <a:r>
              <a:rPr lang="tr-TR" dirty="0"/>
              <a:t>RNA </a:t>
            </a:r>
            <a:r>
              <a:rPr lang="tr-TR" dirty="0" err="1" smtClean="0"/>
              <a:t>polimeraz</a:t>
            </a:r>
            <a:r>
              <a:rPr lang="tr-TR" dirty="0" smtClean="0"/>
              <a:t> </a:t>
            </a:r>
            <a:r>
              <a:rPr lang="tr-TR" dirty="0" err="1"/>
              <a:t>promotöre</a:t>
            </a:r>
            <a:r>
              <a:rPr lang="tr-TR" dirty="0"/>
              <a:t> ulaşmasını engeller ve </a:t>
            </a:r>
            <a:r>
              <a:rPr lang="tr-TR" b="1" dirty="0" err="1"/>
              <a:t>aktivatörler</a:t>
            </a:r>
            <a:r>
              <a:rPr lang="tr-TR" b="1" dirty="0"/>
              <a:t> </a:t>
            </a:r>
            <a:r>
              <a:rPr lang="tr-TR" dirty="0"/>
              <a:t>RNA-</a:t>
            </a:r>
            <a:r>
              <a:rPr lang="tr-TR" dirty="0" err="1"/>
              <a:t>promotör</a:t>
            </a:r>
            <a:r>
              <a:rPr lang="tr-TR" dirty="0"/>
              <a:t> etkileşimini güçlendirir.</a:t>
            </a:r>
          </a:p>
        </p:txBody>
      </p:sp>
    </p:spTree>
    <p:extLst>
      <p:ext uri="{BB962C8B-B14F-4D97-AF65-F5344CB8AC3E}">
        <p14:creationId xmlns:p14="http://schemas.microsoft.com/office/powerpoint/2010/main" val="3436027611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109</Words>
  <Application>Microsoft Office PowerPoint</Application>
  <PresentationFormat>Ekran Gösterisi (4:3)</PresentationFormat>
  <Paragraphs>21</Paragraphs>
  <Slides>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4</vt:i4>
      </vt:variant>
    </vt:vector>
  </HeadingPairs>
  <TitlesOfParts>
    <vt:vector size="7" baseType="lpstr">
      <vt:lpstr>Arial</vt:lpstr>
      <vt:lpstr>Calibri</vt:lpstr>
      <vt:lpstr>Ofis Teması</vt:lpstr>
      <vt:lpstr>GEN İFADELENMESİNİN DÜZENLENMESİ</vt:lpstr>
      <vt:lpstr>Prokaryotlarda Gen İfadesinin Düzenlenmesi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 İFADELENMESİNİN DÜZENLENMESİ</dc:title>
  <dc:creator>Ece Karakaya</dc:creator>
  <cp:lastModifiedBy>Microsoft</cp:lastModifiedBy>
  <cp:revision>5</cp:revision>
  <dcterms:created xsi:type="dcterms:W3CDTF">2018-10-10T13:22:24Z</dcterms:created>
  <dcterms:modified xsi:type="dcterms:W3CDTF">2018-10-11T11:05:23Z</dcterms:modified>
</cp:coreProperties>
</file>