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96" y="-6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9ACC7E-B5C8-BF40-BF31-A94AC3710963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054457-BF28-7645-8F4C-0C90E446D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772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1848-BB0E-0B4D-B2A3-13DAAE53A8C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4C782-655B-3D43-977F-E6951031F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806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1848-BB0E-0B4D-B2A3-13DAAE53A8C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4C782-655B-3D43-977F-E6951031F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041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1848-BB0E-0B4D-B2A3-13DAAE53A8C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4C782-655B-3D43-977F-E6951031F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124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1848-BB0E-0B4D-B2A3-13DAAE53A8C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4C782-655B-3D43-977F-E6951031F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114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1848-BB0E-0B4D-B2A3-13DAAE53A8C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4C782-655B-3D43-977F-E6951031F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1848-BB0E-0B4D-B2A3-13DAAE53A8C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4C782-655B-3D43-977F-E6951031F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558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1848-BB0E-0B4D-B2A3-13DAAE53A8C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4C782-655B-3D43-977F-E6951031F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891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1848-BB0E-0B4D-B2A3-13DAAE53A8C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4C782-655B-3D43-977F-E6951031F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193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1848-BB0E-0B4D-B2A3-13DAAE53A8C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4C782-655B-3D43-977F-E6951031F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093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1848-BB0E-0B4D-B2A3-13DAAE53A8C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4C782-655B-3D43-977F-E6951031F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701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1848-BB0E-0B4D-B2A3-13DAAE53A8C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4C782-655B-3D43-977F-E6951031F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498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1848-BB0E-0B4D-B2A3-13DAAE53A8C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4C782-655B-3D43-977F-E6951031F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77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6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Ayder</a:t>
            </a:r>
            <a:r>
              <a:rPr lang="en-US" dirty="0" smtClean="0"/>
              <a:t> </a:t>
            </a:r>
            <a:r>
              <a:rPr lang="en-US" err="1" smtClean="0"/>
              <a:t>Tur</a:t>
            </a:r>
            <a:r>
              <a:rPr lang="en-US" smtClean="0"/>
              <a:t>-3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451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0" y="0"/>
            <a:ext cx="1087306" cy="99060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rgbClr val="399ECB"/>
              </a:gs>
              <a:gs pos="100000">
                <a:srgbClr val="0077D0"/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29958" y="83355"/>
            <a:ext cx="836842" cy="602445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0" y="-256639"/>
            <a:ext cx="60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2A7A9E">
                    <a:alpha val="40000"/>
                  </a:srgbClr>
                </a:solidFill>
                <a:cs typeface="Arial" pitchFamily="34" charset="0"/>
              </a:rPr>
              <a:t>5</a:t>
            </a:r>
            <a:endParaRPr lang="en-US" b="1" dirty="0">
              <a:solidFill>
                <a:srgbClr val="2A7A9E">
                  <a:alpha val="40000"/>
                </a:srgbClr>
              </a:solidFill>
              <a:cs typeface="Arial" pitchFamily="34" charset="0"/>
            </a:endParaRPr>
          </a:p>
        </p:txBody>
      </p:sp>
      <p:sp>
        <p:nvSpPr>
          <p:cNvPr id="11" name="Title 8"/>
          <p:cNvSpPr>
            <a:spLocks noGrp="1"/>
          </p:cNvSpPr>
          <p:nvPr>
            <p:ph type="title"/>
          </p:nvPr>
        </p:nvSpPr>
        <p:spPr>
          <a:xfrm>
            <a:off x="1058862" y="0"/>
            <a:ext cx="8077200" cy="762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2400" cap="none" dirty="0">
                <a:solidFill>
                  <a:srgbClr val="FF0000"/>
                </a:solidFill>
                <a:ea typeface="+mn-ea"/>
                <a:cs typeface="+mn-cs"/>
              </a:rPr>
              <a:t>AKÇAABAT</a:t>
            </a:r>
            <a:r>
              <a:rPr lang="en-US" sz="24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-TRABZON-ANKARA </a:t>
            </a:r>
            <a:endParaRPr lang="en-US" sz="2400" b="0" cap="none" dirty="0">
              <a:solidFill>
                <a:prstClr val="black">
                  <a:lumMod val="50000"/>
                  <a:lumOff val="50000"/>
                </a:prstClr>
              </a:solidFill>
              <a:ea typeface="+mn-ea"/>
              <a:cs typeface="+mn-cs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897646" y="838200"/>
            <a:ext cx="8229601" cy="457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Öğle yemeği </a:t>
            </a:r>
            <a:r>
              <a:rPr lang="tr-TR" sz="2000" dirty="0" err="1"/>
              <a:t>Akçabat’ta</a:t>
            </a:r>
            <a:r>
              <a:rPr lang="tr-TR" sz="2000" dirty="0"/>
              <a:t> (</a:t>
            </a:r>
            <a:r>
              <a:rPr lang="tr-TR" sz="2000" dirty="0" err="1"/>
              <a:t>Akçabat</a:t>
            </a:r>
            <a:r>
              <a:rPr lang="tr-TR" sz="2000" dirty="0"/>
              <a:t> köftesi)</a:t>
            </a:r>
            <a:r>
              <a:rPr lang="tr-TR" sz="2000" dirty="0" smtClean="0"/>
              <a:t>. 12.00-13.00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2" name="Picture 1" descr="akçaabat2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42"/>
          <a:stretch/>
        </p:blipFill>
        <p:spPr>
          <a:xfrm>
            <a:off x="0" y="1295400"/>
            <a:ext cx="9144000" cy="48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akçaabat.jpg"/>
          <p:cNvPicPr>
            <a:picLocks noChangeAspect="1"/>
          </p:cNvPicPr>
          <p:nvPr/>
        </p:nvPicPr>
        <p:blipFill rotWithShape="1">
          <a:blip r:embed="rId4" cstate="print">
            <a:alphaModFix amt="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7" r="3293"/>
          <a:stretch/>
        </p:blipFill>
        <p:spPr>
          <a:xfrm>
            <a:off x="6229134" y="3886200"/>
            <a:ext cx="2442905" cy="1955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684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0" y="0"/>
            <a:ext cx="1087306" cy="99060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rgbClr val="399ECB"/>
              </a:gs>
              <a:gs pos="100000">
                <a:srgbClr val="0077D0"/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29958" y="83355"/>
            <a:ext cx="836842" cy="602445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0" y="-256639"/>
            <a:ext cx="60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2A7A9E">
                    <a:alpha val="40000"/>
                  </a:srgbClr>
                </a:solidFill>
                <a:cs typeface="Arial" pitchFamily="34" charset="0"/>
              </a:rPr>
              <a:t>5</a:t>
            </a:r>
            <a:endParaRPr lang="en-US" b="1" dirty="0">
              <a:solidFill>
                <a:srgbClr val="2A7A9E">
                  <a:alpha val="40000"/>
                </a:srgbClr>
              </a:solidFill>
              <a:cs typeface="Arial" pitchFamily="34" charset="0"/>
            </a:endParaRPr>
          </a:p>
        </p:txBody>
      </p:sp>
      <p:sp>
        <p:nvSpPr>
          <p:cNvPr id="11" name="Title 8"/>
          <p:cNvSpPr>
            <a:spLocks noGrp="1"/>
          </p:cNvSpPr>
          <p:nvPr>
            <p:ph type="title"/>
          </p:nvPr>
        </p:nvSpPr>
        <p:spPr>
          <a:xfrm>
            <a:off x="1058862" y="0"/>
            <a:ext cx="8077200" cy="762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24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AKÇAABAT-TRABZON-</a:t>
            </a:r>
            <a:r>
              <a:rPr lang="en-US" sz="2400" cap="none" dirty="0">
                <a:solidFill>
                  <a:srgbClr val="FF0000"/>
                </a:solidFill>
                <a:ea typeface="+mn-ea"/>
                <a:cs typeface="+mn-cs"/>
              </a:rPr>
              <a:t>ANKARA</a:t>
            </a:r>
            <a:r>
              <a:rPr lang="en-US" sz="24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 </a:t>
            </a:r>
            <a:endParaRPr lang="en-US" sz="2400" b="0" cap="none" dirty="0">
              <a:solidFill>
                <a:prstClr val="black">
                  <a:lumMod val="50000"/>
                  <a:lumOff val="50000"/>
                </a:prstClr>
              </a:solidFill>
              <a:ea typeface="+mn-ea"/>
              <a:cs typeface="+mn-cs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897646" y="838200"/>
            <a:ext cx="8229601" cy="457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Ankara’ya hareket. Gerekli molalar verilerek Ankara’ya varış</a:t>
            </a:r>
            <a:r>
              <a:rPr lang="tr-TR" sz="2000" dirty="0" smtClean="0"/>
              <a:t>. 13.00-23.30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2" name="Picture 1" descr="Ekran Resmi 2014-04-12 00.32.4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9144000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134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0" y="0"/>
            <a:ext cx="1087306" cy="99060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rgbClr val="399ECB"/>
              </a:gs>
              <a:gs pos="100000">
                <a:srgbClr val="0077D0"/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29958" y="83355"/>
            <a:ext cx="836842" cy="602445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0" y="-256639"/>
            <a:ext cx="60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2A7A9E">
                    <a:alpha val="40000"/>
                  </a:srgbClr>
                </a:solidFill>
                <a:cs typeface="Arial" pitchFamily="34" charset="0"/>
              </a:rPr>
              <a:t>3</a:t>
            </a:r>
            <a:endParaRPr lang="en-US" b="1" dirty="0">
              <a:solidFill>
                <a:srgbClr val="2A7A9E">
                  <a:alpha val="40000"/>
                </a:srgbClr>
              </a:solidFill>
              <a:cs typeface="Arial" pitchFamily="34" charset="0"/>
            </a:endParaRPr>
          </a:p>
        </p:txBody>
      </p:sp>
      <p:sp>
        <p:nvSpPr>
          <p:cNvPr id="11" name="Title 8"/>
          <p:cNvSpPr>
            <a:spLocks noGrp="1"/>
          </p:cNvSpPr>
          <p:nvPr>
            <p:ph type="title"/>
          </p:nvPr>
        </p:nvSpPr>
        <p:spPr>
          <a:xfrm>
            <a:off x="1055584" y="0"/>
            <a:ext cx="8077200" cy="762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24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FIRTINA </a:t>
            </a:r>
            <a:r>
              <a:rPr lang="en-US" sz="24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VADİSİ - ZİLKALE - PALOVİT ŞELALESİ - TARDERESİ KANYONU - AYDER </a:t>
            </a:r>
            <a:endParaRPr lang="en-US" sz="2400" b="0" cap="none" dirty="0">
              <a:solidFill>
                <a:prstClr val="black">
                  <a:lumMod val="50000"/>
                  <a:lumOff val="50000"/>
                </a:prstClr>
              </a:solidFill>
              <a:ea typeface="+mn-ea"/>
              <a:cs typeface="+mn-cs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897646" y="838200"/>
            <a:ext cx="8229601" cy="457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Konaklama ve akşam yemeği </a:t>
            </a:r>
            <a:r>
              <a:rPr lang="tr-TR" sz="2000" dirty="0" err="1"/>
              <a:t>Ayder</a:t>
            </a:r>
            <a:r>
              <a:rPr lang="tr-TR" sz="2000" dirty="0"/>
              <a:t> Haşimoğlu </a:t>
            </a:r>
            <a:r>
              <a:rPr lang="tr-TR" sz="2000" dirty="0" smtClean="0"/>
              <a:t>Otel’de. 18.00</a:t>
            </a:r>
            <a:endParaRPr lang="en-US" sz="2000" dirty="0"/>
          </a:p>
        </p:txBody>
      </p:sp>
      <p:pic>
        <p:nvPicPr>
          <p:cNvPr id="2" name="Picture 1" descr="ayder haşimoğlu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0" r="10172"/>
          <a:stretch/>
        </p:blipFill>
        <p:spPr>
          <a:xfrm>
            <a:off x="0" y="1371600"/>
            <a:ext cx="9144000" cy="4648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0519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1639" y="0"/>
            <a:ext cx="1084925" cy="10181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</a:p>
        </p:txBody>
      </p:sp>
      <p:sp>
        <p:nvSpPr>
          <p:cNvPr id="11" name="Oval 10"/>
          <p:cNvSpPr/>
          <p:nvPr/>
        </p:nvSpPr>
        <p:spPr>
          <a:xfrm>
            <a:off x="231791" y="33036"/>
            <a:ext cx="835009" cy="652764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5282" y="-228600"/>
            <a:ext cx="6429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65B131">
                    <a:alpha val="64000"/>
                  </a:srgbClr>
                </a:solidFill>
                <a:cs typeface="Arial" pitchFamily="34" charset="0"/>
              </a:rPr>
              <a:t>4</a:t>
            </a:r>
          </a:p>
        </p:txBody>
      </p:sp>
      <p:sp>
        <p:nvSpPr>
          <p:cNvPr id="14" name="Title 7"/>
          <p:cNvSpPr>
            <a:spLocks noGrp="1"/>
          </p:cNvSpPr>
          <p:nvPr>
            <p:ph type="title"/>
          </p:nvPr>
        </p:nvSpPr>
        <p:spPr>
          <a:xfrm>
            <a:off x="1066800" y="0"/>
            <a:ext cx="8077200" cy="750846"/>
          </a:xfrm>
        </p:spPr>
        <p:txBody>
          <a:bodyPr>
            <a:noAutofit/>
          </a:bodyPr>
          <a:lstStyle/>
          <a:p>
            <a:r>
              <a:rPr lang="tr-TR" sz="2400" dirty="0" smtClean="0">
                <a:solidFill>
                  <a:srgbClr val="FF0000"/>
                </a:solidFill>
              </a:rPr>
              <a:t>UZUNGÖL</a:t>
            </a:r>
            <a:r>
              <a:rPr lang="tr-TR" sz="2400" dirty="0" smtClean="0"/>
              <a:t> - DEMİRKAPI YAYLASI - AYGIR GÖLÜ - BALIKLI </a:t>
            </a:r>
            <a:r>
              <a:rPr lang="tr-TR" sz="2400" dirty="0"/>
              <a:t>GÖL</a:t>
            </a:r>
            <a:endParaRPr lang="en-US" sz="2400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897646" y="838200"/>
            <a:ext cx="8229601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Sabah kahvaltısından sonra </a:t>
            </a:r>
            <a:r>
              <a:rPr lang="tr-TR" sz="2000" dirty="0" err="1"/>
              <a:t>Uzungöl’e</a:t>
            </a:r>
            <a:r>
              <a:rPr lang="tr-TR" sz="2000" dirty="0"/>
              <a:t> hareket. Yol üzerinde </a:t>
            </a:r>
            <a:r>
              <a:rPr lang="tr-TR" sz="2000" dirty="0" smtClean="0"/>
              <a:t>asıl </a:t>
            </a:r>
            <a:r>
              <a:rPr lang="tr-TR" sz="2000" dirty="0"/>
              <a:t>adı </a:t>
            </a:r>
            <a:r>
              <a:rPr lang="tr-TR" sz="2000" dirty="0" err="1"/>
              <a:t>Feretiko</a:t>
            </a:r>
            <a:r>
              <a:rPr lang="tr-TR" sz="2000" dirty="0"/>
              <a:t> olan bölge iklimine uygun bir kumaş türü olan Rize </a:t>
            </a:r>
            <a:r>
              <a:rPr lang="tr-TR" sz="2000" dirty="0" err="1"/>
              <a:t>Bezi’nin</a:t>
            </a:r>
            <a:r>
              <a:rPr lang="tr-TR" sz="2000" dirty="0"/>
              <a:t> üretildiği bir fabrikada alışveriş imkânı</a:t>
            </a:r>
            <a:r>
              <a:rPr lang="tr-TR" sz="2000" dirty="0" smtClean="0"/>
              <a:t>. 09.00-10.30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2" name="Picture 1" descr="feretik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0"/>
            <a:ext cx="4648200" cy="419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feretiko2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4"/>
          <a:stretch/>
        </p:blipFill>
        <p:spPr>
          <a:xfrm>
            <a:off x="4693654" y="1905000"/>
            <a:ext cx="4450345" cy="419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0616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1639" y="0"/>
            <a:ext cx="1084925" cy="10181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</a:p>
        </p:txBody>
      </p:sp>
      <p:sp>
        <p:nvSpPr>
          <p:cNvPr id="11" name="Oval 10"/>
          <p:cNvSpPr/>
          <p:nvPr/>
        </p:nvSpPr>
        <p:spPr>
          <a:xfrm>
            <a:off x="231791" y="33036"/>
            <a:ext cx="835009" cy="652764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5282" y="-228600"/>
            <a:ext cx="6429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65B131">
                    <a:alpha val="64000"/>
                  </a:srgbClr>
                </a:solidFill>
                <a:cs typeface="Arial" pitchFamily="34" charset="0"/>
              </a:rPr>
              <a:t>4</a:t>
            </a:r>
          </a:p>
        </p:txBody>
      </p:sp>
      <p:sp>
        <p:nvSpPr>
          <p:cNvPr id="14" name="Title 7"/>
          <p:cNvSpPr>
            <a:spLocks noGrp="1"/>
          </p:cNvSpPr>
          <p:nvPr>
            <p:ph type="title"/>
          </p:nvPr>
        </p:nvSpPr>
        <p:spPr>
          <a:xfrm>
            <a:off x="1066800" y="0"/>
            <a:ext cx="8077200" cy="750846"/>
          </a:xfrm>
        </p:spPr>
        <p:txBody>
          <a:bodyPr>
            <a:noAutofit/>
          </a:bodyPr>
          <a:lstStyle/>
          <a:p>
            <a:r>
              <a:rPr lang="tr-TR" sz="2400" dirty="0" smtClean="0">
                <a:solidFill>
                  <a:srgbClr val="FF0000"/>
                </a:solidFill>
              </a:rPr>
              <a:t>UZUNGÖL</a:t>
            </a:r>
            <a:r>
              <a:rPr lang="tr-TR" sz="2400" dirty="0" smtClean="0"/>
              <a:t> - DEMİRKAPI YAYLASI - AYGIR GÖLÜ - BALIKLI </a:t>
            </a:r>
            <a:r>
              <a:rPr lang="tr-TR" sz="2400" dirty="0"/>
              <a:t>GÖL</a:t>
            </a:r>
            <a:endParaRPr lang="en-US" sz="2400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897646" y="838200"/>
            <a:ext cx="8229601" cy="68580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Bölgedeki diğer köprülerden farklı bir mimariye sahip olan Kiremitli Köprü’nün görülmesi</a:t>
            </a:r>
            <a:r>
              <a:rPr lang="tr-TR" sz="2000" dirty="0" smtClean="0"/>
              <a:t>. 10.30-12.00 </a:t>
            </a:r>
            <a:endParaRPr lang="en-US" sz="2000" dirty="0"/>
          </a:p>
        </p:txBody>
      </p:sp>
      <p:pic>
        <p:nvPicPr>
          <p:cNvPr id="2" name="Picture 1" descr="kiremitli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5" b="14775"/>
          <a:stretch/>
        </p:blipFill>
        <p:spPr>
          <a:xfrm>
            <a:off x="0" y="1546242"/>
            <a:ext cx="9144000" cy="4625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208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1639" y="0"/>
            <a:ext cx="1084925" cy="10181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</a:p>
        </p:txBody>
      </p:sp>
      <p:sp>
        <p:nvSpPr>
          <p:cNvPr id="11" name="Oval 10"/>
          <p:cNvSpPr/>
          <p:nvPr/>
        </p:nvSpPr>
        <p:spPr>
          <a:xfrm>
            <a:off x="231791" y="33036"/>
            <a:ext cx="835009" cy="652764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5282" y="-228600"/>
            <a:ext cx="6429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65B131">
                    <a:alpha val="64000"/>
                  </a:srgbClr>
                </a:solidFill>
                <a:cs typeface="Arial" pitchFamily="34" charset="0"/>
              </a:rPr>
              <a:t>4</a:t>
            </a:r>
          </a:p>
        </p:txBody>
      </p:sp>
      <p:sp>
        <p:nvSpPr>
          <p:cNvPr id="14" name="Title 7"/>
          <p:cNvSpPr>
            <a:spLocks noGrp="1"/>
          </p:cNvSpPr>
          <p:nvPr>
            <p:ph type="title"/>
          </p:nvPr>
        </p:nvSpPr>
        <p:spPr>
          <a:xfrm>
            <a:off x="1066800" y="0"/>
            <a:ext cx="8077200" cy="750846"/>
          </a:xfrm>
        </p:spPr>
        <p:txBody>
          <a:bodyPr>
            <a:noAutofit/>
          </a:bodyPr>
          <a:lstStyle/>
          <a:p>
            <a:r>
              <a:rPr lang="tr-TR" sz="2400" dirty="0" smtClean="0">
                <a:solidFill>
                  <a:srgbClr val="FF0000"/>
                </a:solidFill>
              </a:rPr>
              <a:t>UZUNGÖL - DEMİRKAPI YAYLASI </a:t>
            </a:r>
            <a:r>
              <a:rPr lang="tr-TR" sz="2400" dirty="0" smtClean="0"/>
              <a:t>- AYGIR GÖLÜ - BALIKLI </a:t>
            </a:r>
            <a:r>
              <a:rPr lang="tr-TR" sz="2400" dirty="0"/>
              <a:t>GÖL</a:t>
            </a:r>
            <a:endParaRPr lang="en-US" sz="2400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897646" y="838200"/>
            <a:ext cx="8229601" cy="68580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 err="1"/>
              <a:t>Uzungöl’e</a:t>
            </a:r>
            <a:r>
              <a:rPr lang="tr-TR" sz="2000" dirty="0"/>
              <a:t> varış. Öğle yemeği molası. Yemek sonrası minibüslerle Demirkapı yaylasına hareket</a:t>
            </a:r>
            <a:r>
              <a:rPr lang="tr-TR" sz="2000" dirty="0" smtClean="0"/>
              <a:t>. 12.00-14.00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2" name="Picture 1" descr="demirkapı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02" b="17665"/>
          <a:stretch/>
        </p:blipFill>
        <p:spPr>
          <a:xfrm>
            <a:off x="0" y="1526301"/>
            <a:ext cx="9144000" cy="4569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525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1639" y="0"/>
            <a:ext cx="1084925" cy="10181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</a:p>
        </p:txBody>
      </p:sp>
      <p:sp>
        <p:nvSpPr>
          <p:cNvPr id="11" name="Oval 10"/>
          <p:cNvSpPr/>
          <p:nvPr/>
        </p:nvSpPr>
        <p:spPr>
          <a:xfrm>
            <a:off x="231791" y="33036"/>
            <a:ext cx="835009" cy="652764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5282" y="-228600"/>
            <a:ext cx="6429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65B131">
                    <a:alpha val="64000"/>
                  </a:srgbClr>
                </a:solidFill>
                <a:cs typeface="Arial" pitchFamily="34" charset="0"/>
              </a:rPr>
              <a:t>4</a:t>
            </a:r>
          </a:p>
        </p:txBody>
      </p:sp>
      <p:sp>
        <p:nvSpPr>
          <p:cNvPr id="14" name="Title 7"/>
          <p:cNvSpPr>
            <a:spLocks noGrp="1"/>
          </p:cNvSpPr>
          <p:nvPr>
            <p:ph type="title"/>
          </p:nvPr>
        </p:nvSpPr>
        <p:spPr>
          <a:xfrm>
            <a:off x="1066800" y="0"/>
            <a:ext cx="8077200" cy="750846"/>
          </a:xfrm>
        </p:spPr>
        <p:txBody>
          <a:bodyPr>
            <a:noAutofit/>
          </a:bodyPr>
          <a:lstStyle/>
          <a:p>
            <a:r>
              <a:rPr lang="tr-TR" sz="2400" dirty="0" smtClean="0">
                <a:solidFill>
                  <a:srgbClr val="FF0000"/>
                </a:solidFill>
              </a:rPr>
              <a:t>UZUNGÖL</a:t>
            </a:r>
            <a:r>
              <a:rPr lang="tr-TR" sz="2400" dirty="0" smtClean="0"/>
              <a:t> - DEMİRKAPI YAYLASI - </a:t>
            </a:r>
            <a:r>
              <a:rPr lang="tr-TR" sz="2400" dirty="0" smtClean="0">
                <a:solidFill>
                  <a:srgbClr val="FF0000"/>
                </a:solidFill>
              </a:rPr>
              <a:t>AYGIR GÖLÜ - BALIKLI </a:t>
            </a:r>
            <a:r>
              <a:rPr lang="tr-TR" sz="2400" dirty="0">
                <a:solidFill>
                  <a:srgbClr val="FF0000"/>
                </a:solidFill>
              </a:rPr>
              <a:t>GÖL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897646" y="838200"/>
            <a:ext cx="8229601" cy="68580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Aygır gölü ve Balıklı gölün görülmesi ve çevre yürüyüşleri sonrası İsviçre Alplerini aratmayan güzellikteki </a:t>
            </a:r>
            <a:r>
              <a:rPr lang="tr-TR" sz="2000" dirty="0" err="1"/>
              <a:t>Uzungöl’de</a:t>
            </a:r>
            <a:r>
              <a:rPr lang="tr-TR" sz="2000" dirty="0"/>
              <a:t> serbest zaman</a:t>
            </a:r>
            <a:r>
              <a:rPr lang="tr-TR" sz="2000" dirty="0" smtClean="0"/>
              <a:t>. 15.00-17.30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2" name="Picture 1" descr="aygır gölü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4" r="13890"/>
          <a:stretch/>
        </p:blipFill>
        <p:spPr>
          <a:xfrm>
            <a:off x="0" y="1676400"/>
            <a:ext cx="4735070" cy="441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uzungöl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59" t="14358" r="10624" b="23588"/>
          <a:stretch/>
        </p:blipFill>
        <p:spPr>
          <a:xfrm>
            <a:off x="4724400" y="1676400"/>
            <a:ext cx="4419600" cy="441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2478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1639" y="0"/>
            <a:ext cx="1084925" cy="10181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</a:p>
        </p:txBody>
      </p:sp>
      <p:sp>
        <p:nvSpPr>
          <p:cNvPr id="11" name="Oval 10"/>
          <p:cNvSpPr/>
          <p:nvPr/>
        </p:nvSpPr>
        <p:spPr>
          <a:xfrm>
            <a:off x="231791" y="33036"/>
            <a:ext cx="835009" cy="652764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5282" y="-228600"/>
            <a:ext cx="6429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65B131">
                    <a:alpha val="64000"/>
                  </a:srgbClr>
                </a:solidFill>
                <a:cs typeface="Arial" pitchFamily="34" charset="0"/>
              </a:rPr>
              <a:t>4</a:t>
            </a:r>
          </a:p>
        </p:txBody>
      </p:sp>
      <p:sp>
        <p:nvSpPr>
          <p:cNvPr id="14" name="Title 7"/>
          <p:cNvSpPr>
            <a:spLocks noGrp="1"/>
          </p:cNvSpPr>
          <p:nvPr>
            <p:ph type="title"/>
          </p:nvPr>
        </p:nvSpPr>
        <p:spPr>
          <a:xfrm>
            <a:off x="1066800" y="0"/>
            <a:ext cx="8077200" cy="750846"/>
          </a:xfrm>
        </p:spPr>
        <p:txBody>
          <a:bodyPr>
            <a:noAutofit/>
          </a:bodyPr>
          <a:lstStyle/>
          <a:p>
            <a:r>
              <a:rPr lang="tr-TR" sz="2400" dirty="0" smtClean="0"/>
              <a:t>UZUNGÖL - DEMİRKAPI YAYLASI - AYGIR GÖLÜ - BALIKLI </a:t>
            </a:r>
            <a:r>
              <a:rPr lang="tr-TR" sz="2400" dirty="0"/>
              <a:t>GÖL</a:t>
            </a:r>
            <a:endParaRPr lang="en-US" sz="2400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897646" y="838200"/>
            <a:ext cx="822960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Konaklama ve akşam yemeği İnan Kardeşler Otel’de</a:t>
            </a:r>
            <a:r>
              <a:rPr lang="tr-TR" sz="2000" dirty="0" smtClean="0"/>
              <a:t>. 18.00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2" name="Picture 1" descr="kardeşl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2600"/>
            <a:ext cx="9144000" cy="404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347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0" y="0"/>
            <a:ext cx="1087306" cy="99060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rgbClr val="399ECB"/>
              </a:gs>
              <a:gs pos="100000">
                <a:srgbClr val="0077D0"/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29958" y="83355"/>
            <a:ext cx="836842" cy="602445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0" y="-256639"/>
            <a:ext cx="60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2A7A9E">
                    <a:alpha val="40000"/>
                  </a:srgbClr>
                </a:solidFill>
                <a:cs typeface="Arial" pitchFamily="34" charset="0"/>
              </a:rPr>
              <a:t>5</a:t>
            </a:r>
            <a:endParaRPr lang="en-US" b="1" dirty="0">
              <a:solidFill>
                <a:srgbClr val="2A7A9E">
                  <a:alpha val="40000"/>
                </a:srgbClr>
              </a:solidFill>
              <a:cs typeface="Arial" pitchFamily="34" charset="0"/>
            </a:endParaRPr>
          </a:p>
        </p:txBody>
      </p:sp>
      <p:sp>
        <p:nvSpPr>
          <p:cNvPr id="11" name="Title 8"/>
          <p:cNvSpPr>
            <a:spLocks noGrp="1"/>
          </p:cNvSpPr>
          <p:nvPr>
            <p:ph type="title"/>
          </p:nvPr>
        </p:nvSpPr>
        <p:spPr>
          <a:xfrm>
            <a:off x="1058862" y="0"/>
            <a:ext cx="8077200" cy="762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24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AKÇAABAT-</a:t>
            </a:r>
            <a:r>
              <a:rPr lang="en-US" sz="2400" cap="none" dirty="0">
                <a:solidFill>
                  <a:srgbClr val="FF0000"/>
                </a:solidFill>
                <a:ea typeface="+mn-ea"/>
                <a:cs typeface="+mn-cs"/>
              </a:rPr>
              <a:t>TRABZON</a:t>
            </a:r>
            <a:r>
              <a:rPr lang="en-US" sz="24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-ANKARA </a:t>
            </a:r>
            <a:endParaRPr lang="en-US" sz="2400" b="0" cap="none" dirty="0">
              <a:solidFill>
                <a:prstClr val="black">
                  <a:lumMod val="50000"/>
                  <a:lumOff val="50000"/>
                </a:prstClr>
              </a:solidFill>
              <a:ea typeface="+mn-ea"/>
              <a:cs typeface="+mn-cs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897646" y="838200"/>
            <a:ext cx="8229601" cy="914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Kahvaltı sonrası Trabzon’a hareket. Yolumuz üzerinde bulunan çay fabrikasında çay işlenişinin görülmesi, çayın tanıtımı ve çay ikramı</a:t>
            </a:r>
            <a:r>
              <a:rPr lang="tr-TR" sz="2000" dirty="0" smtClean="0"/>
              <a:t>. 09.00-10.30 </a:t>
            </a:r>
            <a:endParaRPr lang="en-US" sz="2000" dirty="0"/>
          </a:p>
        </p:txBody>
      </p:sp>
      <p:pic>
        <p:nvPicPr>
          <p:cNvPr id="2" name="Picture 1" descr="çay fab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7" t="21540" r="27986" b="12230"/>
          <a:stretch/>
        </p:blipFill>
        <p:spPr>
          <a:xfrm>
            <a:off x="0" y="1524000"/>
            <a:ext cx="6248400" cy="4542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̧a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1820">
            <a:off x="5016144" y="2471750"/>
            <a:ext cx="3759200" cy="279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953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0" y="0"/>
            <a:ext cx="1087306" cy="99060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rgbClr val="399ECB"/>
              </a:gs>
              <a:gs pos="100000">
                <a:srgbClr val="0077D0"/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29958" y="83355"/>
            <a:ext cx="836842" cy="602445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0" y="-256639"/>
            <a:ext cx="60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2A7A9E">
                    <a:alpha val="40000"/>
                  </a:srgbClr>
                </a:solidFill>
                <a:cs typeface="Arial" pitchFamily="34" charset="0"/>
              </a:rPr>
              <a:t>5</a:t>
            </a:r>
            <a:endParaRPr lang="en-US" b="1" dirty="0">
              <a:solidFill>
                <a:srgbClr val="2A7A9E">
                  <a:alpha val="40000"/>
                </a:srgbClr>
              </a:solidFill>
              <a:cs typeface="Arial" pitchFamily="34" charset="0"/>
            </a:endParaRPr>
          </a:p>
        </p:txBody>
      </p:sp>
      <p:sp>
        <p:nvSpPr>
          <p:cNvPr id="11" name="Title 8"/>
          <p:cNvSpPr>
            <a:spLocks noGrp="1"/>
          </p:cNvSpPr>
          <p:nvPr>
            <p:ph type="title"/>
          </p:nvPr>
        </p:nvSpPr>
        <p:spPr>
          <a:xfrm>
            <a:off x="1058862" y="0"/>
            <a:ext cx="8077200" cy="762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24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AKÇAABAT-</a:t>
            </a:r>
            <a:r>
              <a:rPr lang="en-US" sz="2400" cap="none" dirty="0">
                <a:solidFill>
                  <a:srgbClr val="FF0000"/>
                </a:solidFill>
                <a:ea typeface="+mn-ea"/>
                <a:cs typeface="+mn-cs"/>
              </a:rPr>
              <a:t>TRABZON</a:t>
            </a:r>
            <a:r>
              <a:rPr lang="en-US" sz="24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-ANKARA </a:t>
            </a:r>
            <a:endParaRPr lang="en-US" sz="2400" b="0" cap="none" dirty="0">
              <a:solidFill>
                <a:prstClr val="black">
                  <a:lumMod val="50000"/>
                  <a:lumOff val="50000"/>
                </a:prstClr>
              </a:solidFill>
              <a:ea typeface="+mn-ea"/>
              <a:cs typeface="+mn-cs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897646" y="838200"/>
            <a:ext cx="8229601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Bugün dünyada sadece Trabzon’da yapılabilen </a:t>
            </a:r>
            <a:r>
              <a:rPr lang="tr-TR" sz="2000" dirty="0" err="1"/>
              <a:t>Kazaziye</a:t>
            </a:r>
            <a:r>
              <a:rPr lang="tr-TR" sz="2000" dirty="0"/>
              <a:t> ve Hasır işçiliğinin tanıtılıp satışının yapıldığı bir gümüş mağazasında alışveriş imkânı</a:t>
            </a:r>
            <a:r>
              <a:rPr lang="tr-TR" sz="2000" dirty="0" smtClean="0"/>
              <a:t>. 10.30-11.30 </a:t>
            </a:r>
            <a:endParaRPr lang="en-US" sz="2000" dirty="0"/>
          </a:p>
        </p:txBody>
      </p:sp>
      <p:pic>
        <p:nvPicPr>
          <p:cNvPr id="2" name="Picture 1" descr="kazaziye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" t="13085" r="4745" b="13236"/>
          <a:stretch/>
        </p:blipFill>
        <p:spPr>
          <a:xfrm>
            <a:off x="0" y="1524001"/>
            <a:ext cx="2929143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kazaziye2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5" t="25567" r="8772" b="17664"/>
          <a:stretch/>
        </p:blipFill>
        <p:spPr>
          <a:xfrm>
            <a:off x="3124200" y="1524000"/>
            <a:ext cx="28956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asır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16" y="1981200"/>
            <a:ext cx="2915484" cy="411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gümüş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59"/>
          <a:stretch/>
        </p:blipFill>
        <p:spPr>
          <a:xfrm>
            <a:off x="4702" y="3886200"/>
            <a:ext cx="6015098" cy="22320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2887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294</Words>
  <Application>Microsoft Macintosh PowerPoint</Application>
  <PresentationFormat>On-screen Show (4:3)</PresentationFormat>
  <Paragraphs>61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Ayder Tur-3</vt:lpstr>
      <vt:lpstr>FIRTINA VADİSİ - ZİLKALE - PALOVİT ŞELALESİ - TARDERESİ KANYONU - AYDER </vt:lpstr>
      <vt:lpstr>UZUNGÖL - DEMİRKAPI YAYLASI - AYGIR GÖLÜ - BALIKLI GÖL</vt:lpstr>
      <vt:lpstr>UZUNGÖL - DEMİRKAPI YAYLASI - AYGIR GÖLÜ - BALIKLI GÖL</vt:lpstr>
      <vt:lpstr>UZUNGÖL - DEMİRKAPI YAYLASI - AYGIR GÖLÜ - BALIKLI GÖL</vt:lpstr>
      <vt:lpstr>UZUNGÖL - DEMİRKAPI YAYLASI - AYGIR GÖLÜ - BALIKLI GÖL</vt:lpstr>
      <vt:lpstr>UZUNGÖL - DEMİRKAPI YAYLASI - AYGIR GÖLÜ - BALIKLI GÖL</vt:lpstr>
      <vt:lpstr>AKÇAABAT-TRABZON-ANKARA </vt:lpstr>
      <vt:lpstr>AKÇAABAT-TRABZON-ANKARA </vt:lpstr>
      <vt:lpstr>AKÇAABAT-TRABZON-ANKARA </vt:lpstr>
      <vt:lpstr>AKÇAABAT-TRABZON-ANKARA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Ayder Tur-3</dc:title>
  <dc:creator>azade</dc:creator>
  <cp:lastModifiedBy>azade</cp:lastModifiedBy>
  <cp:revision>1</cp:revision>
  <dcterms:created xsi:type="dcterms:W3CDTF">2017-11-07T00:28:21Z</dcterms:created>
  <dcterms:modified xsi:type="dcterms:W3CDTF">2017-11-07T00:29:11Z</dcterms:modified>
</cp:coreProperties>
</file>