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43" r:id="rId6"/>
    <p:sldId id="374" r:id="rId7"/>
    <p:sldId id="375" r:id="rId8"/>
    <p:sldId id="344" r:id="rId9"/>
    <p:sldId id="485" r:id="rId10"/>
    <p:sldId id="371" r:id="rId11"/>
    <p:sldId id="372" r:id="rId12"/>
    <p:sldId id="48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8" id="{20031B9F-8D4F-48CB-9649-2026A2153EAC}">
          <p14:sldIdLst>
            <p14:sldId id="281"/>
            <p14:sldId id="343"/>
            <p14:sldId id="374"/>
            <p14:sldId id="375"/>
            <p14:sldId id="344"/>
            <p14:sldId id="485"/>
            <p14:sldId id="371"/>
            <p14:sldId id="372"/>
            <p14:sldId id="486"/>
          </p14:sldIdLst>
        </p14:section>
        <p14:section name="Varsayılan Bölüm" id="{75166A48-7541-4B02-BF3E-E3481C48AC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A10A63-198A-417D-B0B2-0ABE9DB417D3}" v="1" dt="2020-05-27T14:38:26.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E6E969-F50F-4C9A-B807-C0707590E3CA}"/>
              </a:ext>
            </a:extLst>
          </p:cNvPr>
          <p:cNvSpPr>
            <a:spLocks noGrp="1"/>
          </p:cNvSpPr>
          <p:nvPr>
            <p:ph type="title"/>
          </p:nvPr>
        </p:nvSpPr>
        <p:spPr/>
        <p:txBody>
          <a:bodyPr/>
          <a:lstStyle/>
          <a:p>
            <a:r>
              <a:rPr lang="tr-TR" dirty="0"/>
              <a:t>Aile hukuku</a:t>
            </a:r>
          </a:p>
        </p:txBody>
      </p:sp>
      <p:sp>
        <p:nvSpPr>
          <p:cNvPr id="3" name="İçerik Yer Tutucusu 2">
            <a:extLst>
              <a:ext uri="{FF2B5EF4-FFF2-40B4-BE49-F238E27FC236}">
                <a16:creationId xmlns:a16="http://schemas.microsoft.com/office/drawing/2014/main" id="{C3DA06DE-244E-4B4A-B688-E2879B364466}"/>
              </a:ext>
            </a:extLst>
          </p:cNvPr>
          <p:cNvSpPr>
            <a:spLocks noGrp="1"/>
          </p:cNvSpPr>
          <p:nvPr>
            <p:ph idx="1"/>
          </p:nvPr>
        </p:nvSpPr>
        <p:spPr>
          <a:xfrm>
            <a:off x="1367161" y="2015732"/>
            <a:ext cx="9765437" cy="4216392"/>
          </a:xfrm>
        </p:spPr>
        <p:txBody>
          <a:bodyPr>
            <a:normAutofit/>
          </a:bodyPr>
          <a:lstStyle/>
          <a:p>
            <a:pPr marL="0" indent="0">
              <a:buNone/>
            </a:pPr>
            <a:r>
              <a:rPr lang="tr-TR" dirty="0"/>
              <a:t>AİLE HUKUKUNUN KONUSU</a:t>
            </a:r>
          </a:p>
          <a:p>
            <a:pPr marL="0" indent="0">
              <a:buNone/>
            </a:pPr>
            <a:r>
              <a:rPr lang="tr-TR" dirty="0"/>
              <a:t>Aile hukuku, aile olarak yaşayan kişilerin karşılıklı ilişkilerini, hak ve yükümlülüklerini düzenler. </a:t>
            </a:r>
          </a:p>
          <a:p>
            <a:pPr marL="0" indent="0">
              <a:buNone/>
            </a:pPr>
            <a:r>
              <a:rPr lang="tr-TR" dirty="0"/>
              <a:t>TMK’ </a:t>
            </a:r>
            <a:r>
              <a:rPr lang="tr-TR" dirty="0" err="1"/>
              <a:t>nin</a:t>
            </a:r>
            <a:r>
              <a:rPr lang="tr-TR" dirty="0"/>
              <a:t> Aile Hukuku kitabı, Evlilik Hukuku, Hısımlık ve Vesayet olarak üç kısma ayrılmıştır.</a:t>
            </a:r>
          </a:p>
          <a:p>
            <a:pPr marL="0" indent="0">
              <a:buNone/>
            </a:pPr>
            <a:r>
              <a:rPr lang="tr-TR" dirty="0"/>
              <a:t>AİLE KAVRAMI</a:t>
            </a:r>
          </a:p>
          <a:p>
            <a:pPr marL="0" indent="0">
              <a:buNone/>
            </a:pPr>
            <a:r>
              <a:rPr lang="tr-TR" dirty="0"/>
              <a:t>Dar anlamda aile, eşler ve varsa çocuklardan oluşur.</a:t>
            </a:r>
          </a:p>
          <a:p>
            <a:pPr marL="0" indent="0">
              <a:buNone/>
            </a:pPr>
            <a:r>
              <a:rPr lang="tr-TR" dirty="0"/>
              <a:t>Geniş anlamda aile ise hısımlık bağı içindeki daha geniş kitleleri ifade etmektedir.</a:t>
            </a:r>
          </a:p>
          <a:p>
            <a:pPr marL="0" indent="0">
              <a:buNone/>
            </a:pPr>
            <a:r>
              <a:rPr lang="tr-TR" dirty="0"/>
              <a:t>TOPLUMDA AİLENİN ÖNEMİ</a:t>
            </a:r>
          </a:p>
          <a:p>
            <a:pPr marL="0" indent="0">
              <a:buNone/>
            </a:pPr>
            <a:r>
              <a:rPr lang="tr-TR" dirty="0"/>
              <a:t>Ay m. 41: Aile Türk toplumunun temelidir ve eşler arasında eşitliğe dayanır.</a:t>
            </a:r>
          </a:p>
        </p:txBody>
      </p:sp>
    </p:spTree>
    <p:extLst>
      <p:ext uri="{BB962C8B-B14F-4D97-AF65-F5344CB8AC3E}">
        <p14:creationId xmlns:p14="http://schemas.microsoft.com/office/powerpoint/2010/main" val="3357272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A8B5A3-6146-42E2-9DD6-E329142D7F6F}"/>
              </a:ext>
            </a:extLst>
          </p:cNvPr>
          <p:cNvSpPr>
            <a:spLocks noGrp="1"/>
          </p:cNvSpPr>
          <p:nvPr>
            <p:ph type="title"/>
          </p:nvPr>
        </p:nvSpPr>
        <p:spPr/>
        <p:txBody>
          <a:bodyPr/>
          <a:lstStyle/>
          <a:p>
            <a:r>
              <a:rPr lang="tr-TR" dirty="0"/>
              <a:t>Aile hukuku</a:t>
            </a:r>
          </a:p>
        </p:txBody>
      </p:sp>
      <p:sp>
        <p:nvSpPr>
          <p:cNvPr id="3" name="İçerik Yer Tutucusu 2">
            <a:extLst>
              <a:ext uri="{FF2B5EF4-FFF2-40B4-BE49-F238E27FC236}">
                <a16:creationId xmlns:a16="http://schemas.microsoft.com/office/drawing/2014/main" id="{6AA837B9-A196-4D05-A8A9-FFDEEFD43730}"/>
              </a:ext>
            </a:extLst>
          </p:cNvPr>
          <p:cNvSpPr>
            <a:spLocks noGrp="1"/>
          </p:cNvSpPr>
          <p:nvPr>
            <p:ph idx="1"/>
          </p:nvPr>
        </p:nvSpPr>
        <p:spPr/>
        <p:txBody>
          <a:bodyPr/>
          <a:lstStyle/>
          <a:p>
            <a:pPr marL="0" indent="0">
              <a:buNone/>
            </a:pPr>
            <a:r>
              <a:rPr lang="tr-TR" dirty="0"/>
              <a:t>AİLE HUKUKUNUN ÖZELLİKLERİ</a:t>
            </a:r>
          </a:p>
          <a:p>
            <a:pPr marL="457200" indent="-457200">
              <a:buFont typeface="+mj-lt"/>
              <a:buAutoNum type="arabicPeriod"/>
            </a:pPr>
            <a:r>
              <a:rPr lang="tr-TR" dirty="0"/>
              <a:t>İlişki tipleri sınırlı sayıdadır.</a:t>
            </a:r>
          </a:p>
          <a:p>
            <a:pPr marL="457200" indent="-457200">
              <a:buFont typeface="+mj-lt"/>
              <a:buAutoNum type="arabicPeriod"/>
            </a:pPr>
            <a:r>
              <a:rPr lang="tr-TR" dirty="0"/>
              <a:t>Genellikle emredici kurallara dayanır.</a:t>
            </a:r>
          </a:p>
          <a:p>
            <a:pPr marL="457200" indent="-457200">
              <a:buFont typeface="+mj-lt"/>
              <a:buAutoNum type="arabicPeriod"/>
            </a:pPr>
            <a:r>
              <a:rPr lang="tr-TR" dirty="0"/>
              <a:t>Çocukları ve zayıfları korur.</a:t>
            </a:r>
          </a:p>
          <a:p>
            <a:pPr marL="457200" indent="-457200">
              <a:buFont typeface="+mj-lt"/>
              <a:buAutoNum type="arabicPeriod"/>
            </a:pPr>
            <a:r>
              <a:rPr lang="tr-TR" dirty="0"/>
              <a:t>Devletin müdahalesi vardır.</a:t>
            </a:r>
          </a:p>
          <a:p>
            <a:pPr marL="457200" indent="-457200">
              <a:buFont typeface="+mj-lt"/>
              <a:buAutoNum type="arabicPeriod"/>
            </a:pPr>
            <a:r>
              <a:rPr lang="tr-TR" dirty="0"/>
              <a:t>Şekle bağlılık geçerlidir.</a:t>
            </a:r>
          </a:p>
          <a:p>
            <a:pPr marL="457200" indent="-457200">
              <a:buFont typeface="+mj-lt"/>
              <a:buAutoNum type="arabicPeriod"/>
            </a:pPr>
            <a:r>
              <a:rPr lang="tr-TR" dirty="0"/>
              <a:t>Hakimin takdir yetkisi geniştir.</a:t>
            </a:r>
          </a:p>
        </p:txBody>
      </p:sp>
    </p:spTree>
    <p:extLst>
      <p:ext uri="{BB962C8B-B14F-4D97-AF65-F5344CB8AC3E}">
        <p14:creationId xmlns:p14="http://schemas.microsoft.com/office/powerpoint/2010/main" val="1170940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24C73F-9589-489E-9595-B9A3E81BDDB6}"/>
              </a:ext>
            </a:extLst>
          </p:cNvPr>
          <p:cNvSpPr>
            <a:spLocks noGrp="1"/>
          </p:cNvSpPr>
          <p:nvPr>
            <p:ph type="title"/>
          </p:nvPr>
        </p:nvSpPr>
        <p:spPr/>
        <p:txBody>
          <a:bodyPr/>
          <a:lstStyle/>
          <a:p>
            <a:r>
              <a:rPr lang="tr-TR" dirty="0"/>
              <a:t>Aile hukuku</a:t>
            </a:r>
          </a:p>
        </p:txBody>
      </p:sp>
      <p:sp>
        <p:nvSpPr>
          <p:cNvPr id="3" name="İçerik Yer Tutucusu 2">
            <a:extLst>
              <a:ext uri="{FF2B5EF4-FFF2-40B4-BE49-F238E27FC236}">
                <a16:creationId xmlns:a16="http://schemas.microsoft.com/office/drawing/2014/main" id="{12141EE7-89D3-4BAD-BD7D-6553F87F6DBC}"/>
              </a:ext>
            </a:extLst>
          </p:cNvPr>
          <p:cNvSpPr>
            <a:spLocks noGrp="1"/>
          </p:cNvSpPr>
          <p:nvPr>
            <p:ph idx="1"/>
          </p:nvPr>
        </p:nvSpPr>
        <p:spPr/>
        <p:txBody>
          <a:bodyPr/>
          <a:lstStyle/>
          <a:p>
            <a:pPr marL="0" indent="0">
              <a:buNone/>
            </a:pPr>
            <a:r>
              <a:rPr lang="tr-TR" dirty="0"/>
              <a:t>Aile hukuku ilişkileri ve aile hukuku haklarının özelliği</a:t>
            </a:r>
          </a:p>
          <a:p>
            <a:pPr marL="457200" indent="-457200">
              <a:buFont typeface="+mj-lt"/>
              <a:buAutoNum type="arabicPeriod"/>
            </a:pPr>
            <a:r>
              <a:rPr lang="tr-TR" dirty="0"/>
              <a:t>Aile hukuku ilişkileri: Kişiler arasındaki ilişkiler ve malvarlığını ilgilendiren ilişkiler olarak ikiye ayrılır.</a:t>
            </a:r>
          </a:p>
          <a:p>
            <a:pPr marL="457200" indent="-457200">
              <a:buFont typeface="+mj-lt"/>
              <a:buAutoNum type="arabicPeriod"/>
            </a:pPr>
            <a:r>
              <a:rPr lang="tr-TR" dirty="0"/>
              <a:t>Aile hukuku hakları: Kişiye sıkı sıkıya bağlı haklardır ve mirasçılara geçmez.</a:t>
            </a:r>
          </a:p>
          <a:p>
            <a:pPr marL="457200" indent="-457200">
              <a:buFont typeface="+mj-lt"/>
              <a:buAutoNum type="arabicPeriod"/>
            </a:pPr>
            <a:r>
              <a:rPr lang="tr-TR" dirty="0"/>
              <a:t>Bozucu yenilik doğuran aile hukuku hakların kullanılması kural olarak dava yolu ile olur.</a:t>
            </a:r>
          </a:p>
          <a:p>
            <a:pPr marL="457200" indent="-457200">
              <a:buFont typeface="+mj-lt"/>
              <a:buAutoNum type="arabicPeriod"/>
            </a:pPr>
            <a:r>
              <a:rPr lang="tr-TR" dirty="0"/>
              <a:t>Aile hukuku talepleri niteliği itibariyle kural olarak borçlar hukuku hükümlerine tabi değildir.</a:t>
            </a:r>
          </a:p>
        </p:txBody>
      </p:sp>
    </p:spTree>
    <p:extLst>
      <p:ext uri="{BB962C8B-B14F-4D97-AF65-F5344CB8AC3E}">
        <p14:creationId xmlns:p14="http://schemas.microsoft.com/office/powerpoint/2010/main" val="3326380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7EBEBF-4625-4407-A32B-FD02526E2DB4}"/>
              </a:ext>
            </a:extLst>
          </p:cNvPr>
          <p:cNvSpPr>
            <a:spLocks noGrp="1"/>
          </p:cNvSpPr>
          <p:nvPr>
            <p:ph type="title"/>
          </p:nvPr>
        </p:nvSpPr>
        <p:spPr/>
        <p:txBody>
          <a:bodyPr/>
          <a:lstStyle/>
          <a:p>
            <a:r>
              <a:rPr lang="tr-TR" dirty="0"/>
              <a:t>NİŞANLILIK</a:t>
            </a:r>
          </a:p>
        </p:txBody>
      </p:sp>
      <p:sp>
        <p:nvSpPr>
          <p:cNvPr id="3" name="İçerik Yer Tutucusu 2">
            <a:extLst>
              <a:ext uri="{FF2B5EF4-FFF2-40B4-BE49-F238E27FC236}">
                <a16:creationId xmlns:a16="http://schemas.microsoft.com/office/drawing/2014/main" id="{1A2DC803-45A0-4C26-8BD7-6A1A6C68988F}"/>
              </a:ext>
            </a:extLst>
          </p:cNvPr>
          <p:cNvSpPr>
            <a:spLocks noGrp="1"/>
          </p:cNvSpPr>
          <p:nvPr>
            <p:ph idx="1"/>
          </p:nvPr>
        </p:nvSpPr>
        <p:spPr>
          <a:xfrm>
            <a:off x="594805" y="2015732"/>
            <a:ext cx="10990554" cy="4037749"/>
          </a:xfrm>
        </p:spPr>
        <p:txBody>
          <a:bodyPr>
            <a:normAutofit fontScale="92500" lnSpcReduction="20000"/>
          </a:bodyPr>
          <a:lstStyle/>
          <a:p>
            <a:pPr marL="0" indent="0">
              <a:buNone/>
            </a:pPr>
            <a:r>
              <a:rPr lang="tr-TR" dirty="0"/>
              <a:t>KAVRAM</a:t>
            </a:r>
          </a:p>
          <a:p>
            <a:pPr marL="0" indent="0">
              <a:buNone/>
            </a:pPr>
            <a:r>
              <a:rPr lang="tr-TR" dirty="0"/>
              <a:t>Nişanlanma, tarafların karşılıklı olarak evlenme vaadinde bulunmasıdır. Nişanlılık ise tarafların evlenme öncesinde bulunduğu hukuki durumu ifade eder.</a:t>
            </a:r>
          </a:p>
          <a:p>
            <a:pPr marL="0" indent="0">
              <a:buNone/>
            </a:pPr>
            <a:r>
              <a:rPr lang="tr-TR" dirty="0"/>
              <a:t>NİŞANLANMA</a:t>
            </a:r>
          </a:p>
          <a:p>
            <a:pPr marL="457200" indent="-457200">
              <a:buFont typeface="+mj-lt"/>
              <a:buAutoNum type="arabicPeriod"/>
            </a:pPr>
            <a:r>
              <a:rPr lang="tr-TR" dirty="0"/>
              <a:t>HUKUKİ NİTELİĞİ</a:t>
            </a:r>
          </a:p>
          <a:p>
            <a:pPr marL="914400" lvl="1" indent="-457200">
              <a:buFont typeface="+mj-lt"/>
              <a:buAutoNum type="arabicPeriod"/>
            </a:pPr>
            <a:r>
              <a:rPr lang="tr-TR" dirty="0"/>
              <a:t>Önsözleşme görüşü</a:t>
            </a:r>
          </a:p>
          <a:p>
            <a:pPr marL="914400" lvl="1" indent="-457200">
              <a:buFont typeface="+mj-lt"/>
              <a:buAutoNum type="arabicPeriod"/>
            </a:pPr>
            <a:r>
              <a:rPr lang="tr-TR" dirty="0"/>
              <a:t>Karar görüşü</a:t>
            </a:r>
          </a:p>
          <a:p>
            <a:pPr marL="914400" lvl="1" indent="-457200">
              <a:buFont typeface="+mj-lt"/>
              <a:buAutoNum type="arabicPeriod"/>
            </a:pPr>
            <a:r>
              <a:rPr lang="tr-TR" dirty="0"/>
              <a:t>Sözleşme görüşü</a:t>
            </a:r>
          </a:p>
          <a:p>
            <a:pPr marL="457200" indent="-457200">
              <a:buFont typeface="+mj-lt"/>
              <a:buAutoNum type="arabicPeriod"/>
            </a:pPr>
            <a:r>
              <a:rPr lang="tr-TR" dirty="0"/>
              <a:t>KURUCU UNSURLARI</a:t>
            </a:r>
          </a:p>
          <a:p>
            <a:pPr marL="914400" lvl="1" indent="-457200">
              <a:buFont typeface="+mj-lt"/>
              <a:buAutoNum type="arabicPeriod"/>
            </a:pPr>
            <a:r>
              <a:rPr lang="tr-TR" dirty="0"/>
              <a:t>Karşılıklı evlenme vaadi bulunmalıdır.</a:t>
            </a:r>
          </a:p>
          <a:p>
            <a:pPr marL="914400" lvl="1" indent="-457200">
              <a:buFont typeface="+mj-lt"/>
              <a:buAutoNum type="arabicPeriod"/>
            </a:pPr>
            <a:r>
              <a:rPr lang="tr-TR" dirty="0"/>
              <a:t>Vaad edenlerin farklı cinsiyette olması gerekir. </a:t>
            </a:r>
          </a:p>
        </p:txBody>
      </p:sp>
    </p:spTree>
    <p:extLst>
      <p:ext uri="{BB962C8B-B14F-4D97-AF65-F5344CB8AC3E}">
        <p14:creationId xmlns:p14="http://schemas.microsoft.com/office/powerpoint/2010/main" val="3811427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BA838-216A-4D0B-917A-6D394DD7371D}"/>
              </a:ext>
            </a:extLst>
          </p:cNvPr>
          <p:cNvSpPr>
            <a:spLocks noGrp="1"/>
          </p:cNvSpPr>
          <p:nvPr>
            <p:ph type="title"/>
          </p:nvPr>
        </p:nvSpPr>
        <p:spPr/>
        <p:txBody>
          <a:bodyPr/>
          <a:lstStyle/>
          <a:p>
            <a:r>
              <a:rPr lang="tr-TR" dirty="0"/>
              <a:t>NİŞANLILIK</a:t>
            </a:r>
          </a:p>
        </p:txBody>
      </p:sp>
      <p:sp>
        <p:nvSpPr>
          <p:cNvPr id="3" name="İçerik Yer Tutucusu 2">
            <a:extLst>
              <a:ext uri="{FF2B5EF4-FFF2-40B4-BE49-F238E27FC236}">
                <a16:creationId xmlns:a16="http://schemas.microsoft.com/office/drawing/2014/main" id="{7C0D037E-2D10-446F-944E-59FF82A0ABE1}"/>
              </a:ext>
            </a:extLst>
          </p:cNvPr>
          <p:cNvSpPr>
            <a:spLocks noGrp="1"/>
          </p:cNvSpPr>
          <p:nvPr>
            <p:ph idx="1"/>
          </p:nvPr>
        </p:nvSpPr>
        <p:spPr>
          <a:xfrm>
            <a:off x="514905" y="2015732"/>
            <a:ext cx="11221375" cy="4100983"/>
          </a:xfrm>
        </p:spPr>
        <p:txBody>
          <a:bodyPr>
            <a:normAutofit fontScale="92500" lnSpcReduction="10000"/>
          </a:bodyPr>
          <a:lstStyle/>
          <a:p>
            <a:pPr marL="457200" indent="-457200">
              <a:buFont typeface="+mj-lt"/>
              <a:buAutoNum type="arabicPeriod" startAt="3"/>
            </a:pPr>
            <a:r>
              <a:rPr lang="tr-TR" dirty="0"/>
              <a:t>GEÇERLİLİK ŞARTLARI VE HÜKÜMSÜZLÜĞÜ</a:t>
            </a:r>
          </a:p>
          <a:p>
            <a:pPr marL="800100" lvl="1" indent="-342900">
              <a:buFont typeface="+mj-lt"/>
              <a:buAutoNum type="arabicPeriod"/>
            </a:pPr>
            <a:r>
              <a:rPr lang="tr-TR" dirty="0"/>
              <a:t>Nişanlanma ehliyeti kanunda özel olarak düzenlenmemiştir. Evlenme erginliği 17 yaş olduğundan buna ilişkin vaadin de 17 yaştan önce verilebileceği söylenebilir. Tarafların nişanlanma konusunda ayırt etme gücüne sahip olmaları gerekir. Küçük veya kısıtlıların yasal temsilcilerinin rızası olmadıkça nişanlanma onları bağlamaz.</a:t>
            </a:r>
          </a:p>
          <a:p>
            <a:pPr marL="800100" lvl="1" indent="-342900">
              <a:buFont typeface="+mj-lt"/>
              <a:buAutoNum type="arabicPeriod"/>
            </a:pPr>
            <a:r>
              <a:rPr lang="tr-TR" dirty="0"/>
              <a:t>Nişanlanma, emredici hukuk kurallarına, ahlak ve adaba aykırı olmamalı ve evlenme imkansız olmamalıdır.</a:t>
            </a:r>
          </a:p>
          <a:p>
            <a:pPr marL="800100" lvl="1" indent="-342900">
              <a:buFont typeface="+mj-lt"/>
              <a:buAutoNum type="arabicPeriod"/>
            </a:pPr>
            <a:r>
              <a:rPr lang="tr-TR" dirty="0"/>
              <a:t>Muvazaalı nişanlanmalar hükümsüzdür. </a:t>
            </a:r>
          </a:p>
          <a:p>
            <a:pPr marL="800100" lvl="1" indent="-342900">
              <a:buFont typeface="+mj-lt"/>
              <a:buAutoNum type="arabicPeriod"/>
            </a:pPr>
            <a:r>
              <a:rPr lang="tr-TR" dirty="0"/>
              <a:t>İrade beyanındaki sakatlıklar: Yanılma, aldatma veya korkutma ile meydana gelen sakatlılar nişanı bozmak için haklı sebep oluşturur.</a:t>
            </a:r>
          </a:p>
          <a:p>
            <a:pPr marL="457200" indent="-457200">
              <a:buFont typeface="+mj-lt"/>
              <a:buAutoNum type="arabicPeriod" startAt="3"/>
            </a:pPr>
            <a:r>
              <a:rPr lang="tr-TR" dirty="0"/>
              <a:t>ŞARTA YA DA SÜREYE BAĞLANMASI</a:t>
            </a:r>
          </a:p>
          <a:p>
            <a:pPr marL="800100" lvl="1" indent="-342900">
              <a:buFont typeface="+mj-lt"/>
              <a:buAutoNum type="arabicPeriod"/>
            </a:pPr>
            <a:r>
              <a:rPr lang="tr-TR" dirty="0"/>
              <a:t>Şart: Nişanlanma, geciktirici veya bozucu koşula bağlı olarak yapılabilir.</a:t>
            </a:r>
          </a:p>
          <a:p>
            <a:pPr marL="800100" lvl="1" indent="-342900">
              <a:buFont typeface="+mj-lt"/>
              <a:buAutoNum type="arabicPeriod"/>
            </a:pPr>
            <a:r>
              <a:rPr lang="tr-TR" dirty="0"/>
              <a:t>Zaman: Nişanlanmanın başlangıcının süreye bağlanmasının mümkün olduğu kabul edilmektedir. Ancak nişanlanmanın sona ermesi süreye bağlanamaz.</a:t>
            </a:r>
          </a:p>
          <a:p>
            <a:endParaRPr lang="tr-TR" dirty="0"/>
          </a:p>
          <a:p>
            <a:endParaRPr lang="tr-TR" dirty="0"/>
          </a:p>
        </p:txBody>
      </p:sp>
    </p:spTree>
    <p:extLst>
      <p:ext uri="{BB962C8B-B14F-4D97-AF65-F5344CB8AC3E}">
        <p14:creationId xmlns:p14="http://schemas.microsoft.com/office/powerpoint/2010/main" val="464197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021CB-7C3B-4FC2-8FFF-7CE18770EDA1}"/>
              </a:ext>
            </a:extLst>
          </p:cNvPr>
          <p:cNvSpPr>
            <a:spLocks noGrp="1"/>
          </p:cNvSpPr>
          <p:nvPr>
            <p:ph type="title"/>
          </p:nvPr>
        </p:nvSpPr>
        <p:spPr/>
        <p:txBody>
          <a:bodyPr/>
          <a:lstStyle/>
          <a:p>
            <a:r>
              <a:rPr lang="tr-TR" dirty="0"/>
              <a:t>NİŞANLILIK</a:t>
            </a:r>
          </a:p>
        </p:txBody>
      </p:sp>
      <p:sp>
        <p:nvSpPr>
          <p:cNvPr id="3" name="İçerik Yer Tutucusu 2">
            <a:extLst>
              <a:ext uri="{FF2B5EF4-FFF2-40B4-BE49-F238E27FC236}">
                <a16:creationId xmlns:a16="http://schemas.microsoft.com/office/drawing/2014/main" id="{6EEEDFCB-308C-41C6-A62D-D37417FD31A2}"/>
              </a:ext>
            </a:extLst>
          </p:cNvPr>
          <p:cNvSpPr>
            <a:spLocks noGrp="1"/>
          </p:cNvSpPr>
          <p:nvPr>
            <p:ph idx="1"/>
          </p:nvPr>
        </p:nvSpPr>
        <p:spPr>
          <a:xfrm>
            <a:off x="541538" y="2015732"/>
            <a:ext cx="11141475" cy="4136493"/>
          </a:xfrm>
        </p:spPr>
        <p:txBody>
          <a:bodyPr>
            <a:normAutofit/>
          </a:bodyPr>
          <a:lstStyle/>
          <a:p>
            <a:pPr marL="0" indent="0">
              <a:buNone/>
            </a:pPr>
            <a:r>
              <a:rPr lang="tr-TR" dirty="0"/>
              <a:t>NİŞANLILIĞIN HÜKÜMLERİ</a:t>
            </a:r>
          </a:p>
          <a:p>
            <a:pPr marL="457200" indent="-457200">
              <a:buFont typeface="+mj-lt"/>
              <a:buAutoNum type="arabicPeriod"/>
            </a:pPr>
            <a:r>
              <a:rPr lang="tr-TR" dirty="0"/>
              <a:t>Evlenmeyi gerçekleştirme yükümlülüğü bulunmakla birlikte, taraflardan birinin bu yükümlülüğe aykırı davranması halinde evlenmeye zorlanamayacağı kabul edilmektedir.</a:t>
            </a:r>
          </a:p>
          <a:p>
            <a:pPr marL="457200" indent="-457200">
              <a:buFont typeface="+mj-lt"/>
              <a:buAutoNum type="arabicPeriod"/>
            </a:pPr>
            <a:r>
              <a:rPr lang="tr-TR" dirty="0"/>
              <a:t>Sadakat yükümlülüğü bulunmaktadır.</a:t>
            </a:r>
          </a:p>
          <a:p>
            <a:pPr marL="457200" indent="-457200">
              <a:buFont typeface="+mj-lt"/>
              <a:buAutoNum type="arabicPeriod"/>
            </a:pPr>
            <a:r>
              <a:rPr lang="tr-TR" dirty="0"/>
              <a:t>Nişanlılar TMK anlamında «yakın» sayılır.</a:t>
            </a:r>
          </a:p>
          <a:p>
            <a:pPr marL="457200" indent="-457200">
              <a:buFont typeface="+mj-lt"/>
              <a:buAutoNum type="arabicPeriod"/>
            </a:pPr>
            <a:r>
              <a:rPr lang="tr-TR" dirty="0"/>
              <a:t>Koşulları gerçekleştiğinde destekten yoksun kalma tazminatı ve manevi tazminat isteyebilirler.</a:t>
            </a:r>
          </a:p>
          <a:p>
            <a:pPr marL="457200" indent="-457200">
              <a:buFont typeface="+mj-lt"/>
              <a:buAutoNum type="arabicPeriod"/>
            </a:pPr>
            <a:r>
              <a:rPr lang="tr-TR" dirty="0"/>
              <a:t>Tanıklıktan ve hakimlikten kaçınma hakları bulunur.</a:t>
            </a:r>
          </a:p>
        </p:txBody>
      </p:sp>
    </p:spTree>
    <p:extLst>
      <p:ext uri="{BB962C8B-B14F-4D97-AF65-F5344CB8AC3E}">
        <p14:creationId xmlns:p14="http://schemas.microsoft.com/office/powerpoint/2010/main" val="3311662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4A594D-9EED-402C-B7D0-AC46508712A8}"/>
              </a:ext>
            </a:extLst>
          </p:cNvPr>
          <p:cNvSpPr>
            <a:spLocks noGrp="1"/>
          </p:cNvSpPr>
          <p:nvPr>
            <p:ph type="title"/>
          </p:nvPr>
        </p:nvSpPr>
        <p:spPr/>
        <p:txBody>
          <a:bodyPr/>
          <a:lstStyle/>
          <a:p>
            <a:r>
              <a:rPr lang="tr-TR" dirty="0"/>
              <a:t>NİŞANLILIK</a:t>
            </a:r>
          </a:p>
        </p:txBody>
      </p:sp>
      <p:sp>
        <p:nvSpPr>
          <p:cNvPr id="3" name="İçerik Yer Tutucusu 2">
            <a:extLst>
              <a:ext uri="{FF2B5EF4-FFF2-40B4-BE49-F238E27FC236}">
                <a16:creationId xmlns:a16="http://schemas.microsoft.com/office/drawing/2014/main" id="{CA0B4154-E643-428F-AC66-1CE08B0E3FCA}"/>
              </a:ext>
            </a:extLst>
          </p:cNvPr>
          <p:cNvSpPr>
            <a:spLocks noGrp="1"/>
          </p:cNvSpPr>
          <p:nvPr>
            <p:ph idx="1"/>
          </p:nvPr>
        </p:nvSpPr>
        <p:spPr>
          <a:xfrm>
            <a:off x="1451579" y="2015732"/>
            <a:ext cx="9603275" cy="4127616"/>
          </a:xfrm>
        </p:spPr>
        <p:txBody>
          <a:bodyPr>
            <a:normAutofit/>
          </a:bodyPr>
          <a:lstStyle/>
          <a:p>
            <a:pPr marL="0" indent="0">
              <a:buNone/>
            </a:pPr>
            <a:r>
              <a:rPr lang="tr-TR" dirty="0"/>
              <a:t>NİŞANLILIĞIN SONA ERME HALLERİ</a:t>
            </a:r>
          </a:p>
          <a:p>
            <a:pPr marL="457200" indent="-457200">
              <a:buFont typeface="+mj-lt"/>
              <a:buAutoNum type="arabicPeriod"/>
            </a:pPr>
            <a:r>
              <a:rPr lang="tr-TR" dirty="0"/>
              <a:t>Evlenme</a:t>
            </a:r>
          </a:p>
          <a:p>
            <a:pPr marL="914400" lvl="1" indent="-457200">
              <a:buFont typeface="+mj-lt"/>
              <a:buAutoNum type="arabicPeriod"/>
            </a:pPr>
            <a:r>
              <a:rPr lang="tr-TR" dirty="0"/>
              <a:t>Nişanlıların birbiri ile evlenmesi ile nişanlılık kendiliğinden sona erer.</a:t>
            </a:r>
          </a:p>
          <a:p>
            <a:pPr marL="914400" lvl="1" indent="-457200">
              <a:buFont typeface="+mj-lt"/>
              <a:buAutoNum type="arabicPeriod"/>
            </a:pPr>
            <a:r>
              <a:rPr lang="tr-TR" dirty="0"/>
              <a:t>Nişanlılardan birinin üçüncü kişi ile evlenmesi halinde evlenme vaadi ortadan kalkar. Bu durum, diğer nişanlı için nişanın haklı nedenle bozulması sebebi oluşturur.</a:t>
            </a:r>
          </a:p>
          <a:p>
            <a:pPr marL="457200" indent="-457200">
              <a:buFont typeface="+mj-lt"/>
              <a:buAutoNum type="arabicPeriod"/>
            </a:pPr>
            <a:r>
              <a:rPr lang="tr-TR" dirty="0"/>
              <a:t>Tarafların anlaşması </a:t>
            </a:r>
          </a:p>
          <a:p>
            <a:pPr marL="457200" lvl="1" indent="0">
              <a:buNone/>
            </a:pPr>
            <a:r>
              <a:rPr lang="tr-TR" dirty="0"/>
              <a:t>Herhangi bir şekle tabii değildir.</a:t>
            </a:r>
          </a:p>
          <a:p>
            <a:pPr marL="457200" indent="-457200">
              <a:buFont typeface="+mj-lt"/>
              <a:buAutoNum type="arabicPeriod"/>
            </a:pPr>
            <a:r>
              <a:rPr lang="tr-TR" dirty="0"/>
              <a:t>Bozucu şartın gerçekleşmesi</a:t>
            </a:r>
          </a:p>
          <a:p>
            <a:pPr marL="457200" lvl="1" indent="0">
              <a:buNone/>
            </a:pPr>
            <a:r>
              <a:rPr lang="tr-TR" dirty="0"/>
              <a:t>Bozucu şarta bağlı kurulan nişanlılık, şartın gerçekleşmesiyle kendiliğinden sona erer.</a:t>
            </a:r>
          </a:p>
        </p:txBody>
      </p:sp>
    </p:spTree>
    <p:extLst>
      <p:ext uri="{BB962C8B-B14F-4D97-AF65-F5344CB8AC3E}">
        <p14:creationId xmlns:p14="http://schemas.microsoft.com/office/powerpoint/2010/main" val="700399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284B64-B254-49EA-B08C-A885F5DCEBD6}"/>
              </a:ext>
            </a:extLst>
          </p:cNvPr>
          <p:cNvSpPr>
            <a:spLocks noGrp="1"/>
          </p:cNvSpPr>
          <p:nvPr>
            <p:ph type="title"/>
          </p:nvPr>
        </p:nvSpPr>
        <p:spPr/>
        <p:txBody>
          <a:bodyPr/>
          <a:lstStyle/>
          <a:p>
            <a:r>
              <a:rPr lang="tr-TR" dirty="0"/>
              <a:t>NİŞANLILIK</a:t>
            </a:r>
          </a:p>
        </p:txBody>
      </p:sp>
      <p:sp>
        <p:nvSpPr>
          <p:cNvPr id="3" name="İçerik Yer Tutucusu 2">
            <a:extLst>
              <a:ext uri="{FF2B5EF4-FFF2-40B4-BE49-F238E27FC236}">
                <a16:creationId xmlns:a16="http://schemas.microsoft.com/office/drawing/2014/main" id="{19226A79-9943-4004-B7F8-AB69F855121A}"/>
              </a:ext>
            </a:extLst>
          </p:cNvPr>
          <p:cNvSpPr>
            <a:spLocks noGrp="1"/>
          </p:cNvSpPr>
          <p:nvPr>
            <p:ph idx="1"/>
          </p:nvPr>
        </p:nvSpPr>
        <p:spPr>
          <a:xfrm>
            <a:off x="1451579" y="2015732"/>
            <a:ext cx="9603275" cy="4118738"/>
          </a:xfrm>
        </p:spPr>
        <p:txBody>
          <a:bodyPr/>
          <a:lstStyle/>
          <a:p>
            <a:pPr marL="457200" indent="-457200">
              <a:buFont typeface="+mj-lt"/>
              <a:buAutoNum type="arabicPeriod" startAt="4"/>
            </a:pPr>
            <a:r>
              <a:rPr lang="tr-TR" dirty="0"/>
              <a:t>Evlenmenin imkansızlaşması</a:t>
            </a:r>
          </a:p>
          <a:p>
            <a:pPr marL="457200" lvl="1" indent="0">
              <a:buNone/>
            </a:pPr>
            <a:r>
              <a:rPr lang="tr-TR" dirty="0"/>
              <a:t>Nişanlılardan birinin ölümü veya gaip olmasıyla nişanlılık sona erer. Gaiplik halinde nişanlanmanın sona ermesi için mahkemeden gaiplik kararının alınmış olmasının gerekmediği kabul edilmektedir.</a:t>
            </a:r>
          </a:p>
          <a:p>
            <a:pPr marL="457200" indent="-457200">
              <a:buFont typeface="+mj-lt"/>
              <a:buAutoNum type="arabicPeriod" startAt="4"/>
            </a:pPr>
            <a:r>
              <a:rPr lang="tr-TR" dirty="0"/>
              <a:t>Kesin bir evlenme engelinin meydana gelmesi</a:t>
            </a:r>
          </a:p>
          <a:p>
            <a:pPr marL="457200" lvl="1" indent="0">
              <a:buNone/>
            </a:pPr>
            <a:r>
              <a:rPr lang="tr-TR" dirty="0"/>
              <a:t>Nişanlılardan birinin ayırt etme gücünü devamlı olarak kaybetmesi kesin evlenme engeli oluşturur.</a:t>
            </a:r>
          </a:p>
          <a:p>
            <a:pPr marL="457200" lvl="1" indent="0">
              <a:buNone/>
            </a:pPr>
            <a:r>
              <a:rPr lang="tr-TR" dirty="0"/>
              <a:t>Nişanlılardan birinin diğerini evlat edinmesi de kesin evlenme engeli teşkil eder ve nişanlılığı sona erdirir.</a:t>
            </a:r>
          </a:p>
          <a:p>
            <a:pPr marL="457200" indent="-457200">
              <a:buFont typeface="+mj-lt"/>
              <a:buAutoNum type="arabicPeriod" startAt="4"/>
            </a:pPr>
            <a:r>
              <a:rPr lang="tr-TR" dirty="0"/>
              <a:t>Nişanı bozma</a:t>
            </a:r>
          </a:p>
          <a:p>
            <a:pPr marL="457200" lvl="1" indent="0">
              <a:buNone/>
            </a:pPr>
            <a:r>
              <a:rPr lang="tr-TR" dirty="0"/>
              <a:t>Taraflardan birinin, tek taraflı irade açıklamasıyla nişanlılık ilişkisini sona erdirmesidir. </a:t>
            </a:r>
          </a:p>
          <a:p>
            <a:endParaRPr lang="tr-TR" dirty="0"/>
          </a:p>
        </p:txBody>
      </p:sp>
    </p:spTree>
    <p:extLst>
      <p:ext uri="{BB962C8B-B14F-4D97-AF65-F5344CB8AC3E}">
        <p14:creationId xmlns:p14="http://schemas.microsoft.com/office/powerpoint/2010/main" val="2289240774"/>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E1FA54-886F-4941-AD6F-7D8EEFE96C60}">
  <ds:schemaRefs>
    <ds:schemaRef ds:uri="http://schemas.microsoft.com/office/infopath/2007/PartnerControls"/>
    <ds:schemaRef ds:uri="http://www.w3.org/XML/1998/namespace"/>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560ef61b-03e2-46a8-aeae-79f8a710d1e9"/>
    <ds:schemaRef ds:uri="http://purl.org/dc/dcmitype/"/>
  </ds:schemaRefs>
</ds:datastoreItem>
</file>

<file path=customXml/itemProps2.xml><?xml version="1.0" encoding="utf-8"?>
<ds:datastoreItem xmlns:ds="http://schemas.openxmlformats.org/officeDocument/2006/customXml" ds:itemID="{48068235-8527-4F9C-9519-2891D1BBD73E}">
  <ds:schemaRefs>
    <ds:schemaRef ds:uri="http://schemas.microsoft.com/sharepoint/v3/contenttype/forms"/>
  </ds:schemaRefs>
</ds:datastoreItem>
</file>

<file path=customXml/itemProps3.xml><?xml version="1.0" encoding="utf-8"?>
<ds:datastoreItem xmlns:ds="http://schemas.openxmlformats.org/officeDocument/2006/customXml" ds:itemID="{08AF9B39-26BC-43EB-A0A1-4C2C459F11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544</Words>
  <Application>Microsoft Office PowerPoint</Application>
  <PresentationFormat>Geniş ekran</PresentationFormat>
  <Paragraphs>69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Medeni hukuk</vt:lpstr>
      <vt:lpstr>Aile hukuku</vt:lpstr>
      <vt:lpstr>Aile hukuku</vt:lpstr>
      <vt:lpstr>Aile hukuku</vt:lpstr>
      <vt:lpstr>NİŞANLILIK</vt:lpstr>
      <vt:lpstr>NİŞANLILIK</vt:lpstr>
      <vt:lpstr>NİŞANLILIK</vt:lpstr>
      <vt:lpstr>NİŞANLILIK</vt:lpstr>
      <vt:lpstr>NİŞANLILIK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dc:title>
  <dc:creator>Hilal Nur Gözüküçük</dc:creator>
  <cp:lastModifiedBy>Hilal Nur Gözüküçük</cp:lastModifiedBy>
  <cp:revision>1</cp:revision>
  <dcterms:created xsi:type="dcterms:W3CDTF">2020-05-16T10:23:38Z</dcterms:created>
  <dcterms:modified xsi:type="dcterms:W3CDTF">2020-05-27T14:38:27Z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