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1"/>
  </p:notesMasterIdLst>
  <p:sldIdLst>
    <p:sldId id="256" r:id="rId2"/>
    <p:sldId id="309" r:id="rId3"/>
    <p:sldId id="257" r:id="rId4"/>
    <p:sldId id="259" r:id="rId5"/>
    <p:sldId id="261" r:id="rId6"/>
    <p:sldId id="264" r:id="rId7"/>
    <p:sldId id="339" r:id="rId8"/>
    <p:sldId id="299" r:id="rId9"/>
    <p:sldId id="300" r:id="rId10"/>
    <p:sldId id="384" r:id="rId11"/>
    <p:sldId id="363" r:id="rId12"/>
    <p:sldId id="364" r:id="rId13"/>
    <p:sldId id="365" r:id="rId14"/>
    <p:sldId id="301" r:id="rId15"/>
    <p:sldId id="338" r:id="rId16"/>
    <p:sldId id="374" r:id="rId17"/>
    <p:sldId id="385" r:id="rId18"/>
    <p:sldId id="362" r:id="rId19"/>
    <p:sldId id="359" r:id="rId20"/>
    <p:sldId id="357" r:id="rId21"/>
    <p:sldId id="358" r:id="rId22"/>
    <p:sldId id="348" r:id="rId23"/>
    <p:sldId id="349" r:id="rId24"/>
    <p:sldId id="350" r:id="rId25"/>
    <p:sldId id="351" r:id="rId26"/>
    <p:sldId id="370" r:id="rId27"/>
    <p:sldId id="352" r:id="rId28"/>
    <p:sldId id="388" r:id="rId29"/>
    <p:sldId id="353" r:id="rId30"/>
    <p:sldId id="360" r:id="rId31"/>
    <p:sldId id="361" r:id="rId32"/>
    <p:sldId id="271" r:id="rId33"/>
    <p:sldId id="386" r:id="rId34"/>
    <p:sldId id="278" r:id="rId35"/>
    <p:sldId id="366" r:id="rId36"/>
    <p:sldId id="367" r:id="rId37"/>
    <p:sldId id="280" r:id="rId38"/>
    <p:sldId id="368" r:id="rId39"/>
    <p:sldId id="369" r:id="rId40"/>
    <p:sldId id="281" r:id="rId41"/>
    <p:sldId id="371" r:id="rId42"/>
    <p:sldId id="372" r:id="rId43"/>
    <p:sldId id="373" r:id="rId44"/>
    <p:sldId id="282" r:id="rId45"/>
    <p:sldId id="283" r:id="rId46"/>
    <p:sldId id="305" r:id="rId47"/>
    <p:sldId id="290" r:id="rId48"/>
    <p:sldId id="292" r:id="rId49"/>
    <p:sldId id="389" r:id="rId50"/>
    <p:sldId id="293" r:id="rId51"/>
    <p:sldId id="375" r:id="rId52"/>
    <p:sldId id="376" r:id="rId53"/>
    <p:sldId id="377" r:id="rId54"/>
    <p:sldId id="378" r:id="rId55"/>
    <p:sldId id="379" r:id="rId56"/>
    <p:sldId id="380" r:id="rId57"/>
    <p:sldId id="381" r:id="rId58"/>
    <p:sldId id="382" r:id="rId59"/>
    <p:sldId id="383" r:id="rId60"/>
    <p:sldId id="391" r:id="rId61"/>
    <p:sldId id="392" r:id="rId62"/>
    <p:sldId id="387" r:id="rId63"/>
    <p:sldId id="334" r:id="rId64"/>
    <p:sldId id="284" r:id="rId65"/>
    <p:sldId id="335" r:id="rId66"/>
    <p:sldId id="288" r:id="rId67"/>
    <p:sldId id="289" r:id="rId68"/>
    <p:sldId id="336" r:id="rId69"/>
    <p:sldId id="345" r:id="rId7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728" autoAdjust="0"/>
  </p:normalViewPr>
  <p:slideViewPr>
    <p:cSldViewPr>
      <p:cViewPr>
        <p:scale>
          <a:sx n="50" d="100"/>
          <a:sy n="50" d="100"/>
        </p:scale>
        <p:origin x="-1074"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96404B8-AFEA-4FB7-B2B9-10AB87F33C12}" type="datetimeFigureOut">
              <a:rPr lang="en-US"/>
              <a:pPr>
                <a:defRPr/>
              </a:pPr>
              <a:t>12/5/2013</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18E2BF-3404-4833-8528-2A87EE805D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Slayt Görüntüsü Yer Tutucusu"/>
          <p:cNvSpPr>
            <a:spLocks noGrp="1" noRot="1" noChangeAspect="1"/>
          </p:cNvSpPr>
          <p:nvPr>
            <p:ph type="sldImg"/>
          </p:nvPr>
        </p:nvSpPr>
        <p:spPr bwMode="auto">
          <a:noFill/>
          <a:ln>
            <a:solidFill>
              <a:srgbClr val="000000"/>
            </a:solidFill>
            <a:miter lim="800000"/>
            <a:headEnd/>
            <a:tailEnd/>
          </a:ln>
        </p:spPr>
      </p:sp>
      <p:sp>
        <p:nvSpPr>
          <p:cNvPr id="8089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4D9B0-8E0F-4157-8A37-3FC0FD2F2372}" type="slidenum">
              <a:rPr lang="en-US"/>
              <a:pPr fontAlgn="base">
                <a:spcBef>
                  <a:spcPct val="0"/>
                </a:spcBef>
                <a:spcAft>
                  <a:spcPct val="0"/>
                </a:spcAft>
                <a:defRPr/>
              </a:pPr>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8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a:defRPr/>
            </a:lvl1pPr>
            <a:extLst/>
          </a:lstStyle>
          <a:p>
            <a:pPr>
              <a:defRPr/>
            </a:pPr>
            <a:fld id="{B341CD7D-4ABB-4217-819E-F21E92DDE516}" type="datetime1">
              <a:rPr lang="tr-TR"/>
              <a:pPr>
                <a:defRPr/>
              </a:pPr>
              <a:t>05.12.2013</a:t>
            </a:fld>
            <a:endParaRPr lang="tr-TR"/>
          </a:p>
        </p:txBody>
      </p:sp>
      <p:sp>
        <p:nvSpPr>
          <p:cNvPr id="7" name="19 Altbilgi Yer Tutucusu"/>
          <p:cNvSpPr>
            <a:spLocks noGrp="1"/>
          </p:cNvSpPr>
          <p:nvPr>
            <p:ph type="ftr" sz="quarter" idx="11"/>
          </p:nvPr>
        </p:nvSpPr>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27EE045B-10CA-4EFE-9407-AF1A2C9A08E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D95916B4-23FC-417C-B004-55965BA84D7B}" type="datetime1">
              <a:rPr lang="tr-TR"/>
              <a:pPr>
                <a:defRPr/>
              </a:pPr>
              <a:t>05.12.2013</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1F276C98-E7D4-4C2C-998C-5198C0F7CC0B}"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02A23877-2410-4D50-A548-AFB6C5ED7E97}" type="datetime1">
              <a:rPr lang="tr-TR"/>
              <a:pPr>
                <a:defRPr/>
              </a:pPr>
              <a:t>05.12.2013</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2C6CD4B1-8C7A-4685-A750-728806C16E6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DE61A046-E33A-4FE0-B13E-9099EB221BCD}" type="datetime1">
              <a:rPr lang="tr-TR"/>
              <a:pPr>
                <a:defRPr/>
              </a:pPr>
              <a:t>05.12.2013</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6472D014-256E-4E63-9B92-09B9262EA7D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1213AEBA-AD54-432D-ADAB-6548676EEC9F}" type="datetime1">
              <a:rPr lang="tr-TR"/>
              <a:pPr>
                <a:defRPr/>
              </a:pPr>
              <a:t>05.12.2013</a:t>
            </a:fld>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extLst/>
          </a:lstStyle>
          <a:p>
            <a:pPr>
              <a:defRPr/>
            </a:pPr>
            <a:fld id="{0A76ACC8-1542-4EB0-91D4-9AC8270AA6C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6F57A752-2393-4238-A5BD-20ED805D6B1C}" type="datetime1">
              <a:rPr lang="tr-TR"/>
              <a:pPr>
                <a:defRPr/>
              </a:pPr>
              <a:t>05.12.2013</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DE54BACC-B3D2-40F3-9EC8-1B59ADD6A448}"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D50DF41E-F469-41DD-9B42-62B6375BA31D}" type="datetime1">
              <a:rPr lang="tr-TR"/>
              <a:pPr>
                <a:defRPr/>
              </a:pPr>
              <a:t>05.12.2013</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extLst/>
          </a:lstStyle>
          <a:p>
            <a:pPr>
              <a:defRPr/>
            </a:pPr>
            <a:fld id="{33937709-216A-45FC-A625-7822895C1C1E}"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D6EE95C1-F0CD-4C17-AEBC-3500FC97A5A3}" type="datetime1">
              <a:rPr lang="tr-TR"/>
              <a:pPr>
                <a:defRPr/>
              </a:pPr>
              <a:t>05.12.2013</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5A147F36-2C32-490E-B936-21651B7DA99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extLst/>
          </a:lstStyle>
          <a:p>
            <a:pPr>
              <a:defRPr/>
            </a:pPr>
            <a:fld id="{BC174979-F6D7-42AC-B2F5-5573B361FA67}" type="datetime1">
              <a:rPr lang="tr-TR"/>
              <a:pPr>
                <a:defRPr/>
              </a:pPr>
              <a:t>05.12.2013</a:t>
            </a:fld>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extLst/>
          </a:lstStyle>
          <a:p>
            <a:pPr>
              <a:defRPr/>
            </a:pPr>
            <a:fld id="{00D804AF-A7F8-4F74-B48C-6A3897632FD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24DE97BD-32AB-4171-B463-9228341DE726}" type="datetime1">
              <a:rPr lang="tr-TR"/>
              <a:pPr>
                <a:defRPr/>
              </a:pPr>
              <a:t>05.12.2013</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extLst/>
          </a:lstStyle>
          <a:p>
            <a:pPr>
              <a:defRPr/>
            </a:pPr>
            <a:fld id="{40C8C950-F563-4E5F-AF0B-0E315A2D6EF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8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fld id="{C77D0A88-4C8D-4671-8516-38B49100D0DE}" type="datetime1">
              <a:rPr lang="tr-TR"/>
              <a:pPr>
                <a:defRPr/>
              </a:pPr>
              <a:t>05.12.2013</a:t>
            </a:fld>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extLst/>
          </a:lstStyle>
          <a:p>
            <a:pPr>
              <a:defRPr/>
            </a:pPr>
            <a:fld id="{97CE3454-7B1D-4C9F-820C-B121CBF351D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1033"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44A9675A-9DD5-450F-9D01-1D191E5C8B41}" type="datetime1">
              <a:rPr lang="tr-TR"/>
              <a:pPr>
                <a:defRPr/>
              </a:pPr>
              <a:t>05.12.2013</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E7D38FE7-02C6-406B-9AE4-0D8C4CC62019}"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34" r:id="rId5"/>
    <p:sldLayoutId id="2147483729" r:id="rId6"/>
    <p:sldLayoutId id="2147483735" r:id="rId7"/>
    <p:sldLayoutId id="2147483736" r:id="rId8"/>
    <p:sldLayoutId id="2147483737" r:id="rId9"/>
    <p:sldLayoutId id="2147483728" r:id="rId10"/>
    <p:sldLayoutId id="2147483727" r:id="rId11"/>
  </p:sldLayoutIdLst>
  <p:hf hdr="0" ftr="0" dt="0"/>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Gill Sans MT" pitchFamily="34" charset="0"/>
        </a:defRPr>
      </a:lvl2pPr>
      <a:lvl3pPr algn="l" rtl="0" eaLnBrk="0" fontAlgn="base" hangingPunct="0">
        <a:spcBef>
          <a:spcPct val="0"/>
        </a:spcBef>
        <a:spcAft>
          <a:spcPct val="0"/>
        </a:spcAft>
        <a:defRPr sz="4300">
          <a:solidFill>
            <a:srgbClr val="C22EA4"/>
          </a:solidFill>
          <a:latin typeface="Gill Sans MT" pitchFamily="34" charset="0"/>
        </a:defRPr>
      </a:lvl3pPr>
      <a:lvl4pPr algn="l" rtl="0" eaLnBrk="0" fontAlgn="base" hangingPunct="0">
        <a:spcBef>
          <a:spcPct val="0"/>
        </a:spcBef>
        <a:spcAft>
          <a:spcPct val="0"/>
        </a:spcAft>
        <a:defRPr sz="4300">
          <a:solidFill>
            <a:srgbClr val="C22EA4"/>
          </a:solidFill>
          <a:latin typeface="Gill Sans MT" pitchFamily="34" charset="0"/>
        </a:defRPr>
      </a:lvl4pPr>
      <a:lvl5pPr algn="l" rtl="0" eaLnBrk="0" fontAlgn="base" hangingPunct="0">
        <a:spcBef>
          <a:spcPct val="0"/>
        </a:spcBef>
        <a:spcAft>
          <a:spcPct val="0"/>
        </a:spcAft>
        <a:defRPr sz="4300">
          <a:solidFill>
            <a:srgbClr val="C22EA4"/>
          </a:solidFill>
          <a:latin typeface="Gill Sans MT" pitchFamily="34" charset="0"/>
        </a:defRPr>
      </a:lvl5pPr>
      <a:lvl6pPr marL="457200" algn="l" rtl="0" fontAlgn="base">
        <a:spcBef>
          <a:spcPct val="0"/>
        </a:spcBef>
        <a:spcAft>
          <a:spcPct val="0"/>
        </a:spcAft>
        <a:defRPr sz="4300">
          <a:solidFill>
            <a:srgbClr val="C22EA4"/>
          </a:solidFill>
          <a:latin typeface="Gill Sans MT" pitchFamily="34" charset="0"/>
        </a:defRPr>
      </a:lvl6pPr>
      <a:lvl7pPr marL="914400" algn="l" rtl="0" fontAlgn="base">
        <a:spcBef>
          <a:spcPct val="0"/>
        </a:spcBef>
        <a:spcAft>
          <a:spcPct val="0"/>
        </a:spcAft>
        <a:defRPr sz="4300">
          <a:solidFill>
            <a:srgbClr val="C22EA4"/>
          </a:solidFill>
          <a:latin typeface="Gill Sans MT" pitchFamily="34" charset="0"/>
        </a:defRPr>
      </a:lvl7pPr>
      <a:lvl8pPr marL="1371600" algn="l" rtl="0" fontAlgn="base">
        <a:spcBef>
          <a:spcPct val="0"/>
        </a:spcBef>
        <a:spcAft>
          <a:spcPct val="0"/>
        </a:spcAft>
        <a:defRPr sz="4300">
          <a:solidFill>
            <a:srgbClr val="C22EA4"/>
          </a:solidFill>
          <a:latin typeface="Gill Sans MT" pitchFamily="34" charset="0"/>
        </a:defRPr>
      </a:lvl8pPr>
      <a:lvl9pPr marL="1828800" algn="l" rtl="0" fontAlgn="base">
        <a:spcBef>
          <a:spcPct val="0"/>
        </a:spcBef>
        <a:spcAft>
          <a:spcPct val="0"/>
        </a:spcAft>
        <a:defRPr sz="4300">
          <a:solidFill>
            <a:srgbClr val="C22EA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9B63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03350" y="0"/>
            <a:ext cx="7407275" cy="1471613"/>
          </a:xfrm>
        </p:spPr>
        <p:txBody>
          <a:bodyPr/>
          <a:lstStyle/>
          <a:p>
            <a:pPr algn="ctr" eaLnBrk="1" fontAlgn="auto" hangingPunct="1">
              <a:spcAft>
                <a:spcPts val="0"/>
              </a:spcAft>
              <a:defRPr/>
            </a:pPr>
            <a:r>
              <a:rPr lang="tr-TR" dirty="0" smtClean="0">
                <a:solidFill>
                  <a:schemeClr val="tx2">
                    <a:satMod val="130000"/>
                  </a:schemeClr>
                </a:solidFill>
              </a:rPr>
              <a:t>OTİZM SPEKTRUM BOZUKLUKLARI</a:t>
            </a:r>
            <a:endParaRPr lang="tr-TR" dirty="0">
              <a:solidFill>
                <a:schemeClr val="tx2">
                  <a:satMod val="130000"/>
                </a:schemeClr>
              </a:solidFill>
            </a:endParaRPr>
          </a:p>
        </p:txBody>
      </p:sp>
      <p:sp>
        <p:nvSpPr>
          <p:cNvPr id="14338" name="2 Alt Başlık"/>
          <p:cNvSpPr>
            <a:spLocks noGrp="1"/>
          </p:cNvSpPr>
          <p:nvPr>
            <p:ph type="subTitle" idx="1"/>
          </p:nvPr>
        </p:nvSpPr>
        <p:spPr>
          <a:xfrm>
            <a:off x="1042988" y="5229225"/>
            <a:ext cx="7927975" cy="1628775"/>
          </a:xfrm>
        </p:spPr>
        <p:txBody>
          <a:bodyPr/>
          <a:lstStyle/>
          <a:p>
            <a:pPr marL="26988" algn="ctr" eaLnBrk="1" hangingPunct="1"/>
            <a:r>
              <a:rPr lang="tr-TR" smtClean="0">
                <a:solidFill>
                  <a:srgbClr val="770F62"/>
                </a:solidFill>
              </a:rPr>
              <a:t>Dr. Merve ÇIKILI UYTUN</a:t>
            </a:r>
          </a:p>
          <a:p>
            <a:pPr marL="26988" algn="ctr" eaLnBrk="1" hangingPunct="1"/>
            <a:r>
              <a:rPr lang="tr-TR" smtClean="0">
                <a:solidFill>
                  <a:srgbClr val="770F62"/>
                </a:solidFill>
              </a:rPr>
              <a:t>Erciyes Üniversitesi Tıp Fakültesi Çocuk Psikiya</a:t>
            </a:r>
            <a:r>
              <a:rPr lang="en-US" smtClean="0">
                <a:solidFill>
                  <a:srgbClr val="770F62"/>
                </a:solidFill>
              </a:rPr>
              <a:t>t</a:t>
            </a:r>
            <a:r>
              <a:rPr lang="tr-TR" smtClean="0">
                <a:solidFill>
                  <a:srgbClr val="770F62"/>
                </a:solidFill>
              </a:rPr>
              <a:t>r</a:t>
            </a:r>
            <a:r>
              <a:rPr lang="en-US" smtClean="0">
                <a:solidFill>
                  <a:srgbClr val="770F62"/>
                </a:solidFill>
              </a:rPr>
              <a:t>i</a:t>
            </a:r>
            <a:r>
              <a:rPr lang="tr-TR" smtClean="0">
                <a:solidFill>
                  <a:srgbClr val="770F62"/>
                </a:solidFill>
              </a:rPr>
              <a:t> AD</a:t>
            </a:r>
          </a:p>
        </p:txBody>
      </p:sp>
      <p:sp>
        <p:nvSpPr>
          <p:cNvPr id="4" name="3 Slayt Numarası Yer Tutucusu"/>
          <p:cNvSpPr>
            <a:spLocks noGrp="1"/>
          </p:cNvSpPr>
          <p:nvPr>
            <p:ph type="sldNum" sz="quarter" idx="12"/>
          </p:nvPr>
        </p:nvSpPr>
        <p:spPr/>
        <p:txBody>
          <a:bodyPr/>
          <a:lstStyle/>
          <a:p>
            <a:pPr>
              <a:defRPr/>
            </a:pPr>
            <a:fld id="{E3CE742A-7F8A-46F2-BF13-00CF52428601}" type="slidenum">
              <a:rPr lang="tr-TR"/>
              <a:pPr>
                <a:defRPr/>
              </a:pPr>
              <a:t>1</a:t>
            </a:fld>
            <a:endParaRPr lang="tr-TR"/>
          </a:p>
        </p:txBody>
      </p:sp>
      <p:pic>
        <p:nvPicPr>
          <p:cNvPr id="14340" name="Picture 4" descr="http://www.kolayca.net/resimler/hayatadair/otizm-egitimi.jpg"/>
          <p:cNvPicPr>
            <a:picLocks noChangeAspect="1" noChangeArrowheads="1"/>
          </p:cNvPicPr>
          <p:nvPr/>
        </p:nvPicPr>
        <p:blipFill>
          <a:blip r:embed="rId2"/>
          <a:srcRect/>
          <a:stretch>
            <a:fillRect/>
          </a:stretch>
        </p:blipFill>
        <p:spPr bwMode="auto">
          <a:xfrm>
            <a:off x="2771775" y="1700213"/>
            <a:ext cx="4630738"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N</a:t>
            </a:r>
            <a:r>
              <a:rPr lang="tr-TR" dirty="0" smtClean="0">
                <a:solidFill>
                  <a:schemeClr val="tx2">
                    <a:satMod val="130000"/>
                  </a:schemeClr>
                </a:solidFill>
              </a:rPr>
              <a:t>ö</a:t>
            </a:r>
            <a:r>
              <a:rPr lang="en-US" dirty="0" err="1" smtClean="0">
                <a:solidFill>
                  <a:schemeClr val="tx2">
                    <a:satMod val="130000"/>
                  </a:schemeClr>
                </a:solidFill>
              </a:rPr>
              <a:t>roanatomik</a:t>
            </a:r>
            <a:r>
              <a:rPr lang="en-US" dirty="0" smtClean="0">
                <a:solidFill>
                  <a:schemeClr val="tx2">
                    <a:satMod val="130000"/>
                  </a:schemeClr>
                </a:solidFill>
              </a:rPr>
              <a:t> De</a:t>
            </a:r>
            <a:r>
              <a:rPr lang="tr-TR" dirty="0" smtClean="0">
                <a:solidFill>
                  <a:schemeClr val="tx2">
                    <a:satMod val="130000"/>
                  </a:schemeClr>
                </a:solidFill>
              </a:rPr>
              <a:t>ğ</a:t>
            </a:r>
            <a:r>
              <a:rPr lang="en-US" dirty="0" err="1" smtClean="0">
                <a:solidFill>
                  <a:schemeClr val="tx2">
                    <a:satMod val="130000"/>
                  </a:schemeClr>
                </a:solidFill>
              </a:rPr>
              <a:t>i</a:t>
            </a:r>
            <a:r>
              <a:rPr lang="tr-TR" dirty="0" smtClean="0">
                <a:solidFill>
                  <a:schemeClr val="tx2">
                    <a:satMod val="130000"/>
                  </a:schemeClr>
                </a:solidFill>
              </a:rPr>
              <a:t>ş</a:t>
            </a:r>
            <a:r>
              <a:rPr lang="en-US" dirty="0" err="1" smtClean="0">
                <a:solidFill>
                  <a:schemeClr val="tx2">
                    <a:satMod val="130000"/>
                  </a:schemeClr>
                </a:solidFill>
              </a:rPr>
              <a:t>iklikler</a:t>
            </a:r>
            <a:endParaRPr lang="tr-TR" dirty="0">
              <a:solidFill>
                <a:schemeClr val="tx2">
                  <a:satMod val="130000"/>
                </a:schemeClr>
              </a:solidFill>
            </a:endParaRPr>
          </a:p>
        </p:txBody>
      </p:sp>
      <p:sp>
        <p:nvSpPr>
          <p:cNvPr id="3" name="2 İçerik Yer Tutucusu"/>
          <p:cNvSpPr>
            <a:spLocks noGrp="1"/>
          </p:cNvSpPr>
          <p:nvPr>
            <p:ph idx="1"/>
          </p:nvPr>
        </p:nvSpPr>
        <p:spPr>
          <a:xfrm>
            <a:off x="1187450" y="1447800"/>
            <a:ext cx="7747000" cy="4800600"/>
          </a:xfrm>
        </p:spPr>
        <p:txBody>
          <a:bodyPr>
            <a:normAutofit fontScale="92500" lnSpcReduction="10000"/>
          </a:bodyPr>
          <a:lstStyle/>
          <a:p>
            <a:pPr marL="365760" indent="-283464" algn="just" eaLnBrk="1" fontAlgn="auto" hangingPunct="1">
              <a:spcAft>
                <a:spcPts val="0"/>
              </a:spcAft>
              <a:buFont typeface="Wingdings 2"/>
              <a:buChar char=""/>
              <a:defRPr/>
            </a:pPr>
            <a:r>
              <a:rPr lang="tr-TR" dirty="0" smtClean="0"/>
              <a:t>Ergenlik döneminden önce beyin büyümesi duruyor ve sonraki yıllarda dejenerasyon oluyor, öz. </a:t>
            </a:r>
            <a:r>
              <a:rPr lang="tr-TR" dirty="0" err="1" smtClean="0"/>
              <a:t>Serebellumda</a:t>
            </a:r>
            <a:endParaRPr lang="tr-TR" dirty="0" smtClean="0"/>
          </a:p>
          <a:p>
            <a:pPr marL="365760" indent="-283464" algn="just" eaLnBrk="1" fontAlgn="auto" hangingPunct="1">
              <a:spcAft>
                <a:spcPts val="0"/>
              </a:spcAft>
              <a:buFont typeface="Wingdings 2"/>
              <a:buNone/>
              <a:defRPr/>
            </a:pPr>
            <a:r>
              <a:rPr lang="tr-TR" dirty="0" smtClean="0"/>
              <a:t>	(</a:t>
            </a:r>
            <a:r>
              <a:rPr lang="tr-TR" dirty="0" err="1" smtClean="0"/>
              <a:t>Courchesne</a:t>
            </a:r>
            <a:r>
              <a:rPr lang="tr-TR" dirty="0" smtClean="0"/>
              <a:t> ve ark. 2010)</a:t>
            </a:r>
          </a:p>
          <a:p>
            <a:pPr marL="365760" indent="-283464" algn="just" eaLnBrk="1" fontAlgn="auto" hangingPunct="1">
              <a:spcAft>
                <a:spcPts val="0"/>
              </a:spcAft>
              <a:buFont typeface="Wingdings 2"/>
              <a:buChar char=""/>
              <a:defRPr/>
            </a:pPr>
            <a:r>
              <a:rPr lang="tr-TR" dirty="0" err="1" smtClean="0"/>
              <a:t>Amigdala</a:t>
            </a:r>
            <a:r>
              <a:rPr lang="tr-TR" dirty="0" smtClean="0"/>
              <a:t> büyüklüğü ile tekrarlayıcı davranışlar arasında korelasyon mevcut.</a:t>
            </a:r>
          </a:p>
          <a:p>
            <a:pPr marL="365760" indent="-283464" algn="just" eaLnBrk="1" fontAlgn="auto" hangingPunct="1">
              <a:spcAft>
                <a:spcPts val="0"/>
              </a:spcAft>
              <a:buFont typeface="Wingdings 2"/>
              <a:buChar char=""/>
              <a:defRPr/>
            </a:pPr>
            <a:r>
              <a:rPr lang="tr-TR" dirty="0" err="1" smtClean="0"/>
              <a:t>Anksiyete</a:t>
            </a:r>
            <a:r>
              <a:rPr lang="tr-TR" dirty="0" smtClean="0"/>
              <a:t> düzeyleri ile </a:t>
            </a:r>
            <a:r>
              <a:rPr lang="tr-TR" dirty="0" err="1" smtClean="0"/>
              <a:t>Amigdala</a:t>
            </a:r>
            <a:r>
              <a:rPr lang="tr-TR" dirty="0" smtClean="0"/>
              <a:t> volümü arasında korelasyon bulunmuş (</a:t>
            </a:r>
            <a:r>
              <a:rPr lang="tr-TR" dirty="0" err="1" smtClean="0"/>
              <a:t>Juranek</a:t>
            </a:r>
            <a:r>
              <a:rPr lang="tr-TR" dirty="0" smtClean="0"/>
              <a:t> 2006).</a:t>
            </a:r>
          </a:p>
          <a:p>
            <a:pPr marL="365760" indent="-283464" algn="just" eaLnBrk="1" fontAlgn="auto" hangingPunct="1">
              <a:spcAft>
                <a:spcPts val="0"/>
              </a:spcAft>
              <a:buFont typeface="Wingdings 2"/>
              <a:buChar char=""/>
              <a:defRPr/>
            </a:pPr>
            <a:r>
              <a:rPr lang="tr-TR" dirty="0" smtClean="0"/>
              <a:t>En belirgin büyüme </a:t>
            </a:r>
            <a:r>
              <a:rPr lang="tr-TR" dirty="0" err="1" smtClean="0"/>
              <a:t>frontal</a:t>
            </a:r>
            <a:r>
              <a:rPr lang="tr-TR" dirty="0" smtClean="0"/>
              <a:t> lobda, sonra </a:t>
            </a:r>
            <a:r>
              <a:rPr lang="tr-TR" dirty="0" err="1" smtClean="0"/>
              <a:t>temporal</a:t>
            </a:r>
            <a:r>
              <a:rPr lang="tr-TR" dirty="0" smtClean="0"/>
              <a:t> lobda (sosyal beyin bölgeleri)</a:t>
            </a:r>
          </a:p>
          <a:p>
            <a:pPr marL="365760" indent="-283464" algn="just" eaLnBrk="1" fontAlgn="auto" hangingPunct="1">
              <a:spcAft>
                <a:spcPts val="0"/>
              </a:spcAft>
              <a:buFont typeface="Wingdings 2"/>
              <a:buChar char=""/>
              <a:defRPr/>
            </a:pPr>
            <a:endParaRPr lang="tr-TR" dirty="0" smtClean="0"/>
          </a:p>
          <a:p>
            <a:pPr marL="365760" indent="-283464" algn="just" eaLnBrk="1" fontAlgn="auto" hangingPunct="1">
              <a:spcAft>
                <a:spcPts val="0"/>
              </a:spcAft>
              <a:buFont typeface="Wingdings 2"/>
              <a:buChar char=""/>
              <a:defRPr/>
            </a:pPr>
            <a:endParaRPr lang="tr-TR" dirty="0" smtClean="0"/>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158F483C-F889-46BC-B9CA-A3D7BBD56985}" type="slidenum">
              <a:rPr lang="tr-TR"/>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Nörogörüntüleme</a:t>
            </a:r>
            <a:endParaRPr lang="tr-TR" dirty="0">
              <a:solidFill>
                <a:schemeClr val="tx2">
                  <a:satMod val="130000"/>
                </a:schemeClr>
              </a:solidFill>
            </a:endParaRPr>
          </a:p>
        </p:txBody>
      </p:sp>
      <p:sp>
        <p:nvSpPr>
          <p:cNvPr id="3" name="2 İçerik Yer Tutucusu"/>
          <p:cNvSpPr>
            <a:spLocks noGrp="1"/>
          </p:cNvSpPr>
          <p:nvPr>
            <p:ph idx="1"/>
          </p:nvPr>
        </p:nvSpPr>
        <p:spPr>
          <a:xfrm>
            <a:off x="1042988" y="1447800"/>
            <a:ext cx="7891462" cy="4800600"/>
          </a:xfrm>
        </p:spPr>
        <p:txBody>
          <a:bodyPr>
            <a:normAutofit fontScale="92500" lnSpcReduction="20000"/>
          </a:bodyPr>
          <a:lstStyle/>
          <a:p>
            <a:pPr marL="365760" indent="-283464" algn="just" eaLnBrk="1" fontAlgn="auto" hangingPunct="1">
              <a:spcAft>
                <a:spcPts val="0"/>
              </a:spcAft>
              <a:buFont typeface="Wingdings 2"/>
              <a:buChar char=""/>
              <a:defRPr/>
            </a:pPr>
            <a:r>
              <a:rPr lang="tr-TR" dirty="0" smtClean="0"/>
              <a:t>Beyaz maddenin iç </a:t>
            </a:r>
            <a:r>
              <a:rPr lang="tr-TR" dirty="0" err="1" smtClean="0"/>
              <a:t>zonu</a:t>
            </a:r>
            <a:r>
              <a:rPr lang="tr-TR" dirty="0" smtClean="0"/>
              <a:t> bakımından kontrol ve otistik grup arasında fark yokken, dış </a:t>
            </a:r>
            <a:r>
              <a:rPr lang="tr-TR" dirty="0" err="1" smtClean="0"/>
              <a:t>zonun</a:t>
            </a:r>
            <a:r>
              <a:rPr lang="tr-TR" dirty="0" smtClean="0"/>
              <a:t> otistik bireylerde kontrol grubuna göre daha büyük olduğu bulunmuştur (</a:t>
            </a:r>
            <a:r>
              <a:rPr lang="tr-TR" dirty="0" err="1" smtClean="0"/>
              <a:t>Herbert</a:t>
            </a:r>
            <a:r>
              <a:rPr lang="tr-TR" dirty="0" smtClean="0"/>
              <a:t> et al 2004,  2005).</a:t>
            </a:r>
          </a:p>
          <a:p>
            <a:pPr marL="365760" indent="-283464" algn="just" eaLnBrk="1" fontAlgn="auto" hangingPunct="1">
              <a:spcAft>
                <a:spcPts val="0"/>
              </a:spcAft>
              <a:buFont typeface="Wingdings 2"/>
              <a:buChar char=""/>
              <a:defRPr/>
            </a:pPr>
            <a:r>
              <a:rPr lang="tr-TR" dirty="0" smtClean="0"/>
              <a:t>İç </a:t>
            </a:r>
            <a:r>
              <a:rPr lang="tr-TR" dirty="0" err="1" smtClean="0"/>
              <a:t>zon</a:t>
            </a:r>
            <a:r>
              <a:rPr lang="tr-TR" dirty="0" smtClean="0"/>
              <a:t> kısmen korunduğu için motor becerileri genelde normal</a:t>
            </a:r>
          </a:p>
          <a:p>
            <a:pPr marL="365760" indent="-283464" algn="just" eaLnBrk="1" fontAlgn="auto" hangingPunct="1">
              <a:spcAft>
                <a:spcPts val="0"/>
              </a:spcAft>
              <a:buFont typeface="Wingdings 2"/>
              <a:buChar char=""/>
              <a:defRPr/>
            </a:pPr>
            <a:r>
              <a:rPr lang="tr-TR" dirty="0" err="1" smtClean="0"/>
              <a:t>Fusiform</a:t>
            </a:r>
            <a:r>
              <a:rPr lang="tr-TR" dirty="0" smtClean="0"/>
              <a:t> alan </a:t>
            </a:r>
            <a:r>
              <a:rPr lang="tr-TR" dirty="0" err="1" smtClean="0"/>
              <a:t>hipoaktif</a:t>
            </a:r>
            <a:r>
              <a:rPr lang="tr-TR" dirty="0" smtClean="0"/>
              <a:t> (yüz tanıma alanı), </a:t>
            </a:r>
            <a:r>
              <a:rPr lang="tr-TR" dirty="0" err="1" smtClean="0"/>
              <a:t>Broca</a:t>
            </a:r>
            <a:r>
              <a:rPr lang="tr-TR" dirty="0" smtClean="0"/>
              <a:t> alanı </a:t>
            </a:r>
            <a:r>
              <a:rPr lang="tr-TR" dirty="0" err="1" smtClean="0"/>
              <a:t>hipoaktif</a:t>
            </a:r>
            <a:r>
              <a:rPr lang="tr-TR" dirty="0" smtClean="0"/>
              <a:t> (</a:t>
            </a:r>
            <a:r>
              <a:rPr lang="tr-TR" dirty="0" err="1" smtClean="0"/>
              <a:t>Stigler</a:t>
            </a:r>
            <a:r>
              <a:rPr lang="tr-TR" dirty="0" smtClean="0"/>
              <a:t> </a:t>
            </a:r>
            <a:r>
              <a:rPr lang="tr-TR" dirty="0" err="1" smtClean="0"/>
              <a:t>and</a:t>
            </a:r>
            <a:r>
              <a:rPr lang="tr-TR" dirty="0" smtClean="0"/>
              <a:t> </a:t>
            </a:r>
            <a:r>
              <a:rPr lang="tr-TR" dirty="0" err="1" smtClean="0"/>
              <a:t>McDougle</a:t>
            </a:r>
            <a:r>
              <a:rPr lang="tr-TR" dirty="0" smtClean="0"/>
              <a:t> 2013)</a:t>
            </a:r>
          </a:p>
          <a:p>
            <a:pPr marL="365760" indent="-283464" algn="just" eaLnBrk="1" fontAlgn="auto" hangingPunct="1">
              <a:spcAft>
                <a:spcPts val="0"/>
              </a:spcAft>
              <a:buFont typeface="Wingdings 2"/>
              <a:buChar char=""/>
              <a:defRPr/>
            </a:pPr>
            <a:r>
              <a:rPr lang="tr-TR" dirty="0" err="1" smtClean="0"/>
              <a:t>Fronto</a:t>
            </a:r>
            <a:r>
              <a:rPr lang="tr-TR" dirty="0" smtClean="0"/>
              <a:t> </a:t>
            </a:r>
            <a:r>
              <a:rPr lang="tr-TR" dirty="0" err="1" smtClean="0"/>
              <a:t>temporal</a:t>
            </a:r>
            <a:r>
              <a:rPr lang="tr-TR" dirty="0" smtClean="0"/>
              <a:t> bağlantılarda azalma ve sonuçta beyinde veri işleme süreçleri bozuk (</a:t>
            </a:r>
            <a:r>
              <a:rPr lang="tr-TR" dirty="0" err="1" smtClean="0"/>
              <a:t>Monk</a:t>
            </a:r>
            <a:r>
              <a:rPr lang="tr-TR" dirty="0" smtClean="0"/>
              <a:t> et al 2009)</a:t>
            </a:r>
          </a:p>
          <a:p>
            <a:pPr marL="365760" indent="-283464" eaLnBrk="1" fontAlgn="auto" hangingPunct="1">
              <a:spcAft>
                <a:spcPts val="0"/>
              </a:spcAft>
              <a:buFont typeface="Wingdings 2"/>
              <a:buChar char=""/>
              <a:defRPr/>
            </a:pPr>
            <a:endParaRPr lang="tr-TR" dirty="0" smtClean="0"/>
          </a:p>
          <a:p>
            <a:pPr marL="365760" indent="-283464"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0ABBB034-6B5B-4565-9109-7BCB774521F5}" type="slidenum">
              <a:rPr lang="tr-TR"/>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Serotonin</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5410200"/>
          </a:xfrm>
        </p:spPr>
        <p:txBody>
          <a:bodyPr>
            <a:normAutofit fontScale="92500" lnSpcReduction="20000"/>
          </a:bodyPr>
          <a:lstStyle/>
          <a:p>
            <a:pPr marL="365760" indent="-283464" algn="just" eaLnBrk="1" fontAlgn="auto" hangingPunct="1">
              <a:spcAft>
                <a:spcPts val="0"/>
              </a:spcAft>
              <a:buFont typeface="Wingdings 2"/>
              <a:buChar char=""/>
              <a:defRPr/>
            </a:pPr>
            <a:r>
              <a:rPr lang="tr-TR" dirty="0" smtClean="0"/>
              <a:t>5HT SSS </a:t>
            </a:r>
            <a:r>
              <a:rPr lang="tr-TR" dirty="0" err="1" smtClean="0"/>
              <a:t>nde</a:t>
            </a:r>
            <a:r>
              <a:rPr lang="tr-TR" dirty="0" smtClean="0"/>
              <a:t> sosyal davranış, uyku , </a:t>
            </a:r>
            <a:r>
              <a:rPr lang="tr-TR" dirty="0" err="1" smtClean="0"/>
              <a:t>agresyon</a:t>
            </a:r>
            <a:r>
              <a:rPr lang="tr-TR" dirty="0" smtClean="0"/>
              <a:t>, </a:t>
            </a:r>
            <a:r>
              <a:rPr lang="tr-TR" dirty="0" err="1" smtClean="0"/>
              <a:t>anksiyete</a:t>
            </a:r>
            <a:r>
              <a:rPr lang="tr-TR" dirty="0" smtClean="0"/>
              <a:t>, duygusal regülasyon gibi bir çok olayda etkilidir ve </a:t>
            </a:r>
            <a:r>
              <a:rPr lang="tr-TR" dirty="0" err="1" smtClean="0"/>
              <a:t>sinaptogenezde</a:t>
            </a:r>
            <a:r>
              <a:rPr lang="tr-TR" dirty="0" smtClean="0"/>
              <a:t> modülatör rolü vardır.</a:t>
            </a:r>
          </a:p>
          <a:p>
            <a:pPr marL="365760" indent="-283464" algn="just" eaLnBrk="1" fontAlgn="auto" hangingPunct="1">
              <a:spcAft>
                <a:spcPts val="0"/>
              </a:spcAft>
              <a:buFont typeface="Wingdings 2"/>
              <a:buChar char=""/>
              <a:defRPr/>
            </a:pPr>
            <a:r>
              <a:rPr lang="tr-TR" dirty="0" err="1" smtClean="0"/>
              <a:t>Platelet</a:t>
            </a:r>
            <a:r>
              <a:rPr lang="tr-TR" dirty="0" smtClean="0"/>
              <a:t> </a:t>
            </a:r>
            <a:r>
              <a:rPr lang="tr-TR" dirty="0" err="1" smtClean="0"/>
              <a:t>serotonin</a:t>
            </a:r>
            <a:r>
              <a:rPr lang="tr-TR" dirty="0" smtClean="0"/>
              <a:t> seviyelerinde artış birçok kez çalışılmış ve gösterilmiştir.</a:t>
            </a:r>
          </a:p>
          <a:p>
            <a:pPr marL="365760" indent="-283464" algn="just" eaLnBrk="1" fontAlgn="auto" hangingPunct="1">
              <a:spcAft>
                <a:spcPts val="0"/>
              </a:spcAft>
              <a:buFont typeface="Wingdings 2"/>
              <a:buChar char=""/>
              <a:defRPr/>
            </a:pPr>
            <a:r>
              <a:rPr lang="tr-TR" dirty="0" smtClean="0"/>
              <a:t>Ailede risk ile </a:t>
            </a:r>
            <a:r>
              <a:rPr lang="tr-TR" dirty="0" err="1" smtClean="0"/>
              <a:t>serotonin</a:t>
            </a:r>
            <a:r>
              <a:rPr lang="tr-TR" dirty="0" smtClean="0"/>
              <a:t> seviyeleri arasında ilişki gösterilmiştir.</a:t>
            </a:r>
          </a:p>
          <a:p>
            <a:pPr marL="365760" indent="-283464" algn="just" eaLnBrk="1" fontAlgn="auto" hangingPunct="1">
              <a:spcAft>
                <a:spcPts val="0"/>
              </a:spcAft>
              <a:buFont typeface="Wingdings 2"/>
              <a:buChar char=""/>
              <a:defRPr/>
            </a:pPr>
            <a:r>
              <a:rPr lang="tr-TR" dirty="0" err="1" smtClean="0"/>
              <a:t>Serotonin</a:t>
            </a:r>
            <a:r>
              <a:rPr lang="tr-TR" dirty="0" smtClean="0"/>
              <a:t> </a:t>
            </a:r>
            <a:r>
              <a:rPr lang="tr-TR" dirty="0" err="1" smtClean="0"/>
              <a:t>transporter</a:t>
            </a:r>
            <a:r>
              <a:rPr lang="tr-TR" dirty="0" smtClean="0"/>
              <a:t> ekspresyonunda </a:t>
            </a:r>
            <a:r>
              <a:rPr lang="tr-TR" dirty="0" err="1" smtClean="0"/>
              <a:t>defektler</a:t>
            </a:r>
            <a:r>
              <a:rPr lang="tr-TR" dirty="0" smtClean="0"/>
              <a:t> olabilir.</a:t>
            </a:r>
          </a:p>
          <a:p>
            <a:pPr marL="365760" indent="-283464" algn="just" eaLnBrk="1" fontAlgn="auto" hangingPunct="1">
              <a:spcAft>
                <a:spcPts val="0"/>
              </a:spcAft>
              <a:buFont typeface="Wingdings 2"/>
              <a:buChar char=""/>
              <a:defRPr/>
            </a:pPr>
            <a:r>
              <a:rPr lang="tr-TR" dirty="0" smtClean="0"/>
              <a:t>PET ile yapılan çalışmalarda 5HT sentezinde </a:t>
            </a:r>
            <a:r>
              <a:rPr lang="tr-TR" dirty="0" err="1" smtClean="0"/>
              <a:t>frontal</a:t>
            </a:r>
            <a:r>
              <a:rPr lang="tr-TR" dirty="0" smtClean="0"/>
              <a:t> ve </a:t>
            </a:r>
            <a:r>
              <a:rPr lang="tr-TR" dirty="0" err="1" smtClean="0"/>
              <a:t>talamik</a:t>
            </a:r>
            <a:r>
              <a:rPr lang="tr-TR" dirty="0" smtClean="0"/>
              <a:t> yolaklarda farklıklar bulunmuştur (</a:t>
            </a:r>
            <a:r>
              <a:rPr lang="tr-TR" dirty="0" err="1" smtClean="0"/>
              <a:t>Chugani</a:t>
            </a:r>
            <a:r>
              <a:rPr lang="tr-TR" dirty="0" smtClean="0"/>
              <a:t> et al 1997)</a:t>
            </a:r>
            <a:endParaRPr lang="tr-TR" dirty="0"/>
          </a:p>
        </p:txBody>
      </p:sp>
      <p:sp>
        <p:nvSpPr>
          <p:cNvPr id="4" name="3 Slayt Numarası Yer Tutucusu"/>
          <p:cNvSpPr>
            <a:spLocks noGrp="1"/>
          </p:cNvSpPr>
          <p:nvPr>
            <p:ph type="sldNum" sz="quarter" idx="12"/>
          </p:nvPr>
        </p:nvSpPr>
        <p:spPr/>
        <p:txBody>
          <a:bodyPr/>
          <a:lstStyle/>
          <a:p>
            <a:pPr>
              <a:defRPr/>
            </a:pPr>
            <a:fld id="{E812635A-7AA8-4C79-8BC3-6F01B71B9E7E}" type="slidenum">
              <a:rPr lang="tr-TR"/>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350" y="0"/>
            <a:ext cx="7497763" cy="1143000"/>
          </a:xfrm>
        </p:spPr>
        <p:txBody>
          <a:bodyPr/>
          <a:lstStyle/>
          <a:p>
            <a:pPr eaLnBrk="1" fontAlgn="auto" hangingPunct="1">
              <a:spcAft>
                <a:spcPts val="0"/>
              </a:spcAft>
              <a:defRPr/>
            </a:pPr>
            <a:r>
              <a:rPr lang="tr-TR" dirty="0" smtClean="0">
                <a:solidFill>
                  <a:schemeClr val="tx2">
                    <a:satMod val="130000"/>
                  </a:schemeClr>
                </a:solidFill>
              </a:rPr>
              <a:t>Aşılar</a:t>
            </a:r>
            <a:endParaRPr lang="tr-TR" dirty="0">
              <a:solidFill>
                <a:schemeClr val="tx2">
                  <a:satMod val="130000"/>
                </a:schemeClr>
              </a:solidFill>
            </a:endParaRPr>
          </a:p>
        </p:txBody>
      </p:sp>
      <p:sp>
        <p:nvSpPr>
          <p:cNvPr id="3" name="2 İçerik Yer Tutucusu"/>
          <p:cNvSpPr>
            <a:spLocks noGrp="1"/>
          </p:cNvSpPr>
          <p:nvPr>
            <p:ph idx="1"/>
          </p:nvPr>
        </p:nvSpPr>
        <p:spPr>
          <a:xfrm>
            <a:off x="900113" y="1052513"/>
            <a:ext cx="4392612" cy="5976937"/>
          </a:xfrm>
        </p:spPr>
        <p:txBody>
          <a:bodyPr>
            <a:normAutofit fontScale="62500" lnSpcReduction="20000"/>
          </a:bodyPr>
          <a:lstStyle/>
          <a:p>
            <a:pPr marL="365760" indent="-283464" algn="just" eaLnBrk="1" fontAlgn="auto" hangingPunct="1">
              <a:spcAft>
                <a:spcPts val="0"/>
              </a:spcAft>
              <a:buFont typeface="Wingdings 2"/>
              <a:buChar char=""/>
              <a:defRPr/>
            </a:pPr>
            <a:r>
              <a:rPr lang="tr-TR" dirty="0" smtClean="0"/>
              <a:t>MMR aşısı suçlanmış</a:t>
            </a:r>
          </a:p>
          <a:p>
            <a:pPr marL="365760" indent="-283464" algn="just" eaLnBrk="1" fontAlgn="auto" hangingPunct="1">
              <a:spcAft>
                <a:spcPts val="0"/>
              </a:spcAft>
              <a:buFont typeface="Wingdings 2"/>
              <a:buChar char=""/>
              <a:defRPr/>
            </a:pPr>
            <a:r>
              <a:rPr lang="tr-TR" dirty="0" smtClean="0"/>
              <a:t>Yapılan birçok çalışmada MMR aşısı ile otizm arasında bir ilişki olmadığı gösterilmiştir (</a:t>
            </a:r>
            <a:r>
              <a:rPr lang="tr-TR" dirty="0" err="1" smtClean="0"/>
              <a:t>Chen</a:t>
            </a:r>
            <a:r>
              <a:rPr lang="tr-TR" dirty="0" smtClean="0"/>
              <a:t> et al 2004, </a:t>
            </a:r>
            <a:r>
              <a:rPr lang="tr-TR" dirty="0" err="1" smtClean="0"/>
              <a:t>Dales</a:t>
            </a:r>
            <a:r>
              <a:rPr lang="tr-TR" dirty="0" smtClean="0"/>
              <a:t> et al 2001…).</a:t>
            </a:r>
          </a:p>
          <a:p>
            <a:pPr marL="365760" indent="-283464" algn="just" eaLnBrk="1" fontAlgn="auto" hangingPunct="1">
              <a:spcAft>
                <a:spcPts val="0"/>
              </a:spcAft>
              <a:buFont typeface="Wingdings 2"/>
              <a:buChar char=""/>
              <a:defRPr/>
            </a:pPr>
            <a:r>
              <a:rPr lang="tr-TR" dirty="0" smtClean="0"/>
              <a:t>Otistik regresyon ile de ilişkili olmadığı gösterilmiş.</a:t>
            </a:r>
          </a:p>
          <a:p>
            <a:pPr marL="365760" indent="-283464" algn="just" eaLnBrk="1" fontAlgn="auto" hangingPunct="1">
              <a:spcAft>
                <a:spcPts val="0"/>
              </a:spcAft>
              <a:buFont typeface="Wingdings 2"/>
              <a:buChar char=""/>
              <a:defRPr/>
            </a:pPr>
            <a:r>
              <a:rPr lang="tr-TR" dirty="0" err="1" smtClean="0"/>
              <a:t>Thimerosal</a:t>
            </a:r>
            <a:r>
              <a:rPr lang="tr-TR" dirty="0" smtClean="0"/>
              <a:t>= aşılarda bulunan  etil </a:t>
            </a:r>
            <a:r>
              <a:rPr lang="tr-TR" dirty="0" err="1" smtClean="0"/>
              <a:t>civa</a:t>
            </a:r>
            <a:r>
              <a:rPr lang="tr-TR" dirty="0" smtClean="0"/>
              <a:t> bileşeni</a:t>
            </a:r>
          </a:p>
          <a:p>
            <a:pPr marL="365760" indent="-283464" algn="just" eaLnBrk="1" fontAlgn="auto" hangingPunct="1">
              <a:spcAft>
                <a:spcPts val="0"/>
              </a:spcAft>
              <a:buFont typeface="Wingdings 2"/>
              <a:buChar char=""/>
              <a:defRPr/>
            </a:pPr>
            <a:r>
              <a:rPr lang="tr-TR" dirty="0" err="1" smtClean="0"/>
              <a:t>Civanin</a:t>
            </a:r>
            <a:r>
              <a:rPr lang="tr-TR" dirty="0" smtClean="0"/>
              <a:t> </a:t>
            </a:r>
            <a:r>
              <a:rPr lang="tr-TR" dirty="0" err="1" smtClean="0"/>
              <a:t>nörotoksik</a:t>
            </a:r>
            <a:r>
              <a:rPr lang="tr-TR" dirty="0" smtClean="0"/>
              <a:t> olduğu bilindiği için bu maddenin üzerinde durulmuş ancak etil </a:t>
            </a:r>
            <a:r>
              <a:rPr lang="tr-TR" dirty="0" err="1" smtClean="0"/>
              <a:t>civadan</a:t>
            </a:r>
            <a:r>
              <a:rPr lang="tr-TR" dirty="0" smtClean="0"/>
              <a:t> ziyade metil </a:t>
            </a:r>
            <a:r>
              <a:rPr lang="tr-TR" dirty="0" err="1" smtClean="0"/>
              <a:t>civa</a:t>
            </a:r>
            <a:r>
              <a:rPr lang="tr-TR" dirty="0" smtClean="0"/>
              <a:t> </a:t>
            </a:r>
            <a:r>
              <a:rPr lang="tr-TR" dirty="0" err="1" smtClean="0"/>
              <a:t>toksik</a:t>
            </a:r>
            <a:r>
              <a:rPr lang="tr-TR" dirty="0" smtClean="0"/>
              <a:t> olarak bilinmekte ve yapılan çalışmalarda bu bileşen aşıdan çıkarılsa bile otizm oranlarının arttığı gösterilmiş (</a:t>
            </a:r>
            <a:r>
              <a:rPr lang="tr-TR" dirty="0" err="1" smtClean="0"/>
              <a:t>Stehr</a:t>
            </a:r>
            <a:r>
              <a:rPr lang="tr-TR" dirty="0" smtClean="0"/>
              <a:t>-</a:t>
            </a:r>
            <a:r>
              <a:rPr lang="tr-TR" dirty="0" err="1" smtClean="0"/>
              <a:t>Green</a:t>
            </a:r>
            <a:r>
              <a:rPr lang="tr-TR" dirty="0" smtClean="0"/>
              <a:t> et al 2003, </a:t>
            </a:r>
            <a:r>
              <a:rPr lang="tr-TR" dirty="0" err="1" smtClean="0"/>
              <a:t>Verstraeten</a:t>
            </a:r>
            <a:r>
              <a:rPr lang="tr-TR" dirty="0" smtClean="0"/>
              <a:t> et al 2003)). </a:t>
            </a:r>
          </a:p>
          <a:p>
            <a:pPr marL="365760" indent="-283464" algn="just" eaLnBrk="1" fontAlgn="auto" hangingPunct="1">
              <a:spcAft>
                <a:spcPts val="0"/>
              </a:spcAft>
              <a:buFont typeface="Wingdings 2"/>
              <a:buChar char=""/>
              <a:defRPr/>
            </a:pPr>
            <a:r>
              <a:rPr lang="tr-TR" dirty="0" smtClean="0"/>
              <a:t>Gİ </a:t>
            </a:r>
            <a:r>
              <a:rPr lang="tr-TR" dirty="0" err="1" smtClean="0"/>
              <a:t>traktta</a:t>
            </a:r>
            <a:r>
              <a:rPr lang="tr-TR" dirty="0" smtClean="0"/>
              <a:t> kızamık </a:t>
            </a:r>
            <a:r>
              <a:rPr lang="tr-TR" dirty="0" err="1" smtClean="0"/>
              <a:t>virus</a:t>
            </a:r>
            <a:r>
              <a:rPr lang="tr-TR" dirty="0" smtClean="0"/>
              <a:t> RNA sı ile otizm ilişkisi araştırılmış, ancak bir ilişki bulunamamıştır (</a:t>
            </a:r>
            <a:r>
              <a:rPr lang="tr-TR" dirty="0" err="1" smtClean="0"/>
              <a:t>Hornig</a:t>
            </a:r>
            <a:r>
              <a:rPr lang="tr-TR" dirty="0" smtClean="0"/>
              <a:t> et al 2008).</a:t>
            </a:r>
            <a:endParaRPr lang="tr-TR" dirty="0"/>
          </a:p>
        </p:txBody>
      </p:sp>
      <p:sp>
        <p:nvSpPr>
          <p:cNvPr id="4" name="3 Slayt Numarası Yer Tutucusu"/>
          <p:cNvSpPr>
            <a:spLocks noGrp="1"/>
          </p:cNvSpPr>
          <p:nvPr>
            <p:ph type="sldNum" sz="quarter" idx="12"/>
          </p:nvPr>
        </p:nvSpPr>
        <p:spPr/>
        <p:txBody>
          <a:bodyPr/>
          <a:lstStyle/>
          <a:p>
            <a:pPr>
              <a:defRPr/>
            </a:pPr>
            <a:fld id="{04BA7E65-C1A8-4972-A305-80203D30E976}" type="slidenum">
              <a:rPr lang="tr-TR"/>
              <a:pPr>
                <a:defRPr/>
              </a:pPr>
              <a:t>13</a:t>
            </a:fld>
            <a:endParaRPr lang="tr-TR"/>
          </a:p>
        </p:txBody>
      </p:sp>
      <p:pic>
        <p:nvPicPr>
          <p:cNvPr id="26628" name="Picture 2" descr="C:\Documents and Settings\Administrator\Desktop\Vaccination.jpg"/>
          <p:cNvPicPr>
            <a:picLocks noChangeAspect="1" noChangeArrowheads="1"/>
          </p:cNvPicPr>
          <p:nvPr/>
        </p:nvPicPr>
        <p:blipFill>
          <a:blip r:embed="rId2"/>
          <a:srcRect/>
          <a:stretch>
            <a:fillRect/>
          </a:stretch>
        </p:blipFill>
        <p:spPr bwMode="auto">
          <a:xfrm>
            <a:off x="5364163" y="1773238"/>
            <a:ext cx="381635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Otizmde genetik</a:t>
            </a:r>
            <a:endParaRPr lang="tr-TR" dirty="0">
              <a:solidFill>
                <a:schemeClr val="tx2">
                  <a:satMod val="130000"/>
                </a:schemeClr>
              </a:solidFill>
            </a:endParaRPr>
          </a:p>
        </p:txBody>
      </p:sp>
      <p:sp>
        <p:nvSpPr>
          <p:cNvPr id="3" name="2 İçerik Yer Tutucusu"/>
          <p:cNvSpPr>
            <a:spLocks noGrp="1"/>
          </p:cNvSpPr>
          <p:nvPr>
            <p:ph idx="1"/>
          </p:nvPr>
        </p:nvSpPr>
        <p:spPr>
          <a:xfrm>
            <a:off x="827088" y="1935163"/>
            <a:ext cx="8316912" cy="4637087"/>
          </a:xfrm>
        </p:spPr>
        <p:txBody>
          <a:bodyPr>
            <a:normAutofit/>
          </a:bodyPr>
          <a:lstStyle/>
          <a:p>
            <a:pPr eaLnBrk="1" hangingPunct="1">
              <a:lnSpc>
                <a:spcPct val="80000"/>
              </a:lnSpc>
            </a:pPr>
            <a:r>
              <a:rPr lang="tr-TR" sz="2500" b="1" smtClean="0"/>
              <a:t>Kompleks (Sendromik) %20-30</a:t>
            </a:r>
            <a:endParaRPr lang="en-US" sz="2500" b="1" smtClean="0"/>
          </a:p>
          <a:p>
            <a:pPr eaLnBrk="1" hangingPunct="1">
              <a:lnSpc>
                <a:spcPct val="80000"/>
              </a:lnSpc>
              <a:buFont typeface="Wingdings 2" pitchFamily="18" charset="2"/>
              <a:buNone/>
            </a:pPr>
            <a:r>
              <a:rPr lang="en-US" sz="2500" smtClean="0"/>
              <a:t>                   </a:t>
            </a:r>
          </a:p>
          <a:p>
            <a:pPr eaLnBrk="1" hangingPunct="1">
              <a:lnSpc>
                <a:spcPct val="80000"/>
              </a:lnSpc>
            </a:pPr>
            <a:r>
              <a:rPr lang="en-US" sz="2500" smtClean="0"/>
              <a:t> Komozomal bozuklukla</a:t>
            </a:r>
            <a:r>
              <a:rPr lang="tr-TR" sz="2500" smtClean="0"/>
              <a:t>r (%5)</a:t>
            </a:r>
            <a:endParaRPr lang="en-US" sz="2500" smtClean="0"/>
          </a:p>
          <a:p>
            <a:pPr eaLnBrk="1" hangingPunct="1">
              <a:lnSpc>
                <a:spcPct val="80000"/>
              </a:lnSpc>
              <a:buFont typeface="Wingdings 2" pitchFamily="18" charset="2"/>
              <a:buNone/>
            </a:pPr>
            <a:r>
              <a:rPr lang="en-US" sz="2500" smtClean="0"/>
              <a:t>                                   5q 11-q13,</a:t>
            </a:r>
          </a:p>
          <a:p>
            <a:pPr eaLnBrk="1" hangingPunct="1">
              <a:lnSpc>
                <a:spcPct val="80000"/>
              </a:lnSpc>
              <a:buFont typeface="Wingdings 2" pitchFamily="18" charset="2"/>
              <a:buNone/>
            </a:pPr>
            <a:r>
              <a:rPr lang="en-US" sz="2500" smtClean="0"/>
              <a:t>                                    22q,</a:t>
            </a:r>
          </a:p>
          <a:p>
            <a:pPr eaLnBrk="1" hangingPunct="1">
              <a:lnSpc>
                <a:spcPct val="80000"/>
              </a:lnSpc>
              <a:buFont typeface="Wingdings 2" pitchFamily="18" charset="2"/>
              <a:buNone/>
            </a:pPr>
            <a:r>
              <a:rPr lang="en-US" sz="2500" smtClean="0"/>
              <a:t>                                   X kromozomu,</a:t>
            </a:r>
          </a:p>
          <a:p>
            <a:pPr eaLnBrk="1" hangingPunct="1">
              <a:lnSpc>
                <a:spcPct val="80000"/>
              </a:lnSpc>
              <a:buFont typeface="Wingdings 2" pitchFamily="18" charset="2"/>
              <a:buNone/>
            </a:pPr>
            <a:r>
              <a:rPr lang="en-US" sz="2500" smtClean="0"/>
              <a:t>                                   MECP2, </a:t>
            </a:r>
          </a:p>
          <a:p>
            <a:pPr eaLnBrk="1" hangingPunct="1">
              <a:lnSpc>
                <a:spcPct val="80000"/>
              </a:lnSpc>
              <a:buFont typeface="Wingdings 2" pitchFamily="18" charset="2"/>
              <a:buNone/>
            </a:pPr>
            <a:r>
              <a:rPr lang="en-US" sz="2500" smtClean="0"/>
              <a:t>                                   2q,   16p,  1p,  5p,  </a:t>
            </a:r>
            <a:r>
              <a:rPr lang="tr-TR" sz="2500" smtClean="0">
                <a:latin typeface="Arial" charset="0"/>
              </a:rPr>
              <a:t>1</a:t>
            </a:r>
            <a:r>
              <a:rPr lang="en-US" sz="2500" smtClean="0"/>
              <a:t>5q,  13p 17q, 19p</a:t>
            </a:r>
            <a:endParaRPr lang="tr-TR" sz="2500" smtClean="0"/>
          </a:p>
          <a:p>
            <a:pPr eaLnBrk="1" hangingPunct="1">
              <a:lnSpc>
                <a:spcPct val="80000"/>
              </a:lnSpc>
            </a:pPr>
            <a:r>
              <a:rPr lang="tr-TR" sz="2500" smtClean="0"/>
              <a:t>CNV (Kopya sayısı değişiklikleri) (%10-20)</a:t>
            </a:r>
          </a:p>
          <a:p>
            <a:pPr eaLnBrk="1" hangingPunct="1">
              <a:lnSpc>
                <a:spcPct val="80000"/>
              </a:lnSpc>
            </a:pPr>
            <a:r>
              <a:rPr lang="tr-TR" sz="2500" smtClean="0"/>
              <a:t> Tek gen hastalıkları (%5)</a:t>
            </a:r>
            <a:endParaRPr lang="en-US" sz="2500" smtClean="0"/>
          </a:p>
          <a:p>
            <a:pPr eaLnBrk="1" hangingPunct="1">
              <a:lnSpc>
                <a:spcPct val="80000"/>
              </a:lnSpc>
              <a:buFont typeface="Wingdings 2" pitchFamily="18" charset="2"/>
              <a:buNone/>
            </a:pPr>
            <a:endParaRPr lang="tr-TR" sz="2500" smtClean="0"/>
          </a:p>
          <a:p>
            <a:pPr eaLnBrk="1" hangingPunct="1">
              <a:lnSpc>
                <a:spcPct val="80000"/>
              </a:lnSpc>
            </a:pPr>
            <a:r>
              <a:rPr lang="tr-TR" sz="2500" b="1" smtClean="0"/>
              <a:t>Esansiyel </a:t>
            </a:r>
            <a:r>
              <a:rPr lang="en-US" sz="2500" b="1" smtClean="0"/>
              <a:t> </a:t>
            </a:r>
            <a:r>
              <a:rPr lang="tr-TR" sz="2500" b="1" smtClean="0"/>
              <a:t>%70-80</a:t>
            </a:r>
          </a:p>
          <a:p>
            <a:pPr eaLnBrk="1" hangingPunct="1">
              <a:lnSpc>
                <a:spcPct val="80000"/>
              </a:lnSpc>
              <a:buFont typeface="Wingdings 2" pitchFamily="18" charset="2"/>
              <a:buNone/>
            </a:pPr>
            <a:endParaRPr lang="en-US" sz="2500" smtClean="0"/>
          </a:p>
        </p:txBody>
      </p:sp>
      <p:sp>
        <p:nvSpPr>
          <p:cNvPr id="4" name="3 Slayt Numarası Yer Tutucusu"/>
          <p:cNvSpPr>
            <a:spLocks noGrp="1"/>
          </p:cNvSpPr>
          <p:nvPr>
            <p:ph type="sldNum" sz="quarter" idx="12"/>
          </p:nvPr>
        </p:nvSpPr>
        <p:spPr/>
        <p:txBody>
          <a:bodyPr/>
          <a:lstStyle/>
          <a:p>
            <a:pPr>
              <a:defRPr/>
            </a:pPr>
            <a:fld id="{BBF95EE4-3BAE-46A7-A830-B91952ECD0C1}" type="slidenum">
              <a:rPr lang="tr-TR"/>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Otizmde genetik</a:t>
            </a:r>
            <a:endParaRPr lang="tr-TR" dirty="0">
              <a:solidFill>
                <a:schemeClr val="tx2">
                  <a:satMod val="130000"/>
                </a:schemeClr>
              </a:solidFill>
            </a:endParaRPr>
          </a:p>
        </p:txBody>
      </p:sp>
      <p:sp>
        <p:nvSpPr>
          <p:cNvPr id="28674" name="2 İçerik Yer Tutucusu"/>
          <p:cNvSpPr>
            <a:spLocks noGrp="1"/>
          </p:cNvSpPr>
          <p:nvPr>
            <p:ph idx="1"/>
          </p:nvPr>
        </p:nvSpPr>
        <p:spPr>
          <a:xfrm>
            <a:off x="1187450" y="1447800"/>
            <a:ext cx="7747000" cy="4800600"/>
          </a:xfrm>
        </p:spPr>
        <p:txBody>
          <a:bodyPr/>
          <a:lstStyle/>
          <a:p>
            <a:pPr algn="just" eaLnBrk="1" hangingPunct="1"/>
            <a:r>
              <a:rPr lang="en-US" smtClean="0">
                <a:latin typeface="Times New Roman" pitchFamily="18" charset="0"/>
                <a:cs typeface="Times New Roman" pitchFamily="18" charset="0"/>
              </a:rPr>
              <a:t>Tek yumurta ikizlerinde e</a:t>
            </a:r>
            <a:r>
              <a:rPr lang="tr-TR" smtClean="0">
                <a:latin typeface="Times New Roman" pitchFamily="18" charset="0"/>
                <a:cs typeface="Times New Roman" pitchFamily="18" charset="0"/>
              </a:rPr>
              <a:t>ş</a:t>
            </a:r>
            <a:r>
              <a:rPr lang="en-US" smtClean="0">
                <a:latin typeface="Times New Roman" pitchFamily="18" charset="0"/>
                <a:cs typeface="Times New Roman" pitchFamily="18" charset="0"/>
              </a:rPr>
              <a:t> hastalanma orani </a:t>
            </a:r>
            <a:r>
              <a:rPr lang="en-US" b="1" smtClean="0">
                <a:latin typeface="Times New Roman" pitchFamily="18" charset="0"/>
                <a:cs typeface="Times New Roman" pitchFamily="18" charset="0"/>
              </a:rPr>
              <a:t>%60-9</a:t>
            </a:r>
            <a:r>
              <a:rPr lang="tr-TR" b="1" smtClean="0">
                <a:latin typeface="Times New Roman" pitchFamily="18" charset="0"/>
                <a:cs typeface="Times New Roman" pitchFamily="18" charset="0"/>
              </a:rPr>
              <a:t>0</a:t>
            </a:r>
            <a:r>
              <a:rPr lang="en-US" sz="1800" smtClean="0">
                <a:latin typeface="Times New Roman" pitchFamily="18" charset="0"/>
                <a:cs typeface="Times New Roman" pitchFamily="18" charset="0"/>
              </a:rPr>
              <a:t>(Stubs </a:t>
            </a:r>
            <a:r>
              <a:rPr lang="en-US" sz="1800" smtClean="0"/>
              <a:t>ve Cheng 2005)</a:t>
            </a:r>
          </a:p>
          <a:p>
            <a:pPr algn="just" eaLnBrk="1" hangingPunct="1">
              <a:buFont typeface="Wingdings 2" pitchFamily="18" charset="2"/>
              <a:buNone/>
            </a:pPr>
            <a:endParaRPr lang="en-US" smtClean="0"/>
          </a:p>
          <a:p>
            <a:pPr algn="just" eaLnBrk="1" hangingPunct="1"/>
            <a:r>
              <a:rPr lang="en-US" smtClean="0">
                <a:latin typeface="Times New Roman" pitchFamily="18" charset="0"/>
                <a:cs typeface="Times New Roman" pitchFamily="18" charset="0"/>
              </a:rPr>
              <a:t>Otizmli bir </a:t>
            </a:r>
            <a:r>
              <a:rPr lang="tr-TR" smtClean="0">
                <a:latin typeface="Times New Roman" pitchFamily="18" charset="0"/>
                <a:cs typeface="Times New Roman" pitchFamily="18" charset="0"/>
              </a:rPr>
              <a:t>ç</a:t>
            </a:r>
            <a:r>
              <a:rPr lang="en-US" smtClean="0">
                <a:latin typeface="Times New Roman" pitchFamily="18" charset="0"/>
                <a:cs typeface="Times New Roman" pitchFamily="18" charset="0"/>
              </a:rPr>
              <a:t>ocu</a:t>
            </a:r>
            <a:r>
              <a:rPr lang="tr-TR" smtClean="0">
                <a:latin typeface="Times New Roman" pitchFamily="18" charset="0"/>
                <a:cs typeface="Times New Roman" pitchFamily="18" charset="0"/>
              </a:rPr>
              <a:t>ğ</a:t>
            </a:r>
            <a:r>
              <a:rPr lang="en-US" smtClean="0">
                <a:latin typeface="Times New Roman" pitchFamily="18" charset="0"/>
                <a:cs typeface="Times New Roman" pitchFamily="18" charset="0"/>
              </a:rPr>
              <a:t>un karde</a:t>
            </a:r>
            <a:r>
              <a:rPr lang="tr-TR" smtClean="0">
                <a:latin typeface="Times New Roman" pitchFamily="18" charset="0"/>
                <a:cs typeface="Times New Roman" pitchFamily="18" charset="0"/>
              </a:rPr>
              <a:t>ş</a:t>
            </a:r>
            <a:r>
              <a:rPr lang="en-US" smtClean="0">
                <a:latin typeface="Times New Roman" pitchFamily="18" charset="0"/>
                <a:cs typeface="Times New Roman" pitchFamily="18" charset="0"/>
              </a:rPr>
              <a:t>inde o</a:t>
            </a:r>
            <a:r>
              <a:rPr lang="tr-TR" smtClean="0">
                <a:latin typeface="Times New Roman" pitchFamily="18" charset="0"/>
                <a:cs typeface="Times New Roman" pitchFamily="18" charset="0"/>
              </a:rPr>
              <a:t>tizm riski</a:t>
            </a:r>
            <a:r>
              <a:rPr lang="en-US" smtClean="0">
                <a:latin typeface="Times New Roman" pitchFamily="18" charset="0"/>
                <a:cs typeface="Times New Roman" pitchFamily="18" charset="0"/>
              </a:rPr>
              <a:t> toplum geneline g</a:t>
            </a:r>
            <a:r>
              <a:rPr lang="tr-TR" smtClean="0">
                <a:latin typeface="Times New Roman" pitchFamily="18" charset="0"/>
                <a:cs typeface="Times New Roman" pitchFamily="18" charset="0"/>
              </a:rPr>
              <a:t>ö</a:t>
            </a:r>
            <a:r>
              <a:rPr lang="en-US" smtClean="0">
                <a:latin typeface="Times New Roman" pitchFamily="18" charset="0"/>
                <a:cs typeface="Times New Roman" pitchFamily="18" charset="0"/>
              </a:rPr>
              <a:t>r</a:t>
            </a:r>
            <a:r>
              <a:rPr lang="tr-TR" smtClean="0">
                <a:latin typeface="Times New Roman" pitchFamily="18" charset="0"/>
                <a:cs typeface="Times New Roman" pitchFamily="18" charset="0"/>
              </a:rPr>
              <a:t>e</a:t>
            </a:r>
            <a:r>
              <a:rPr lang="en-US" smtClean="0">
                <a:latin typeface="Times New Roman" pitchFamily="18" charset="0"/>
                <a:cs typeface="Times New Roman" pitchFamily="18" charset="0"/>
              </a:rPr>
              <a:t> artm</a:t>
            </a:r>
            <a:r>
              <a:rPr lang="tr-TR" smtClean="0">
                <a:latin typeface="Times New Roman" pitchFamily="18" charset="0"/>
                <a:cs typeface="Times New Roman" pitchFamily="18" charset="0"/>
              </a:rPr>
              <a:t>ış</a:t>
            </a:r>
            <a:r>
              <a:rPr lang="en-US" smtClean="0">
                <a:latin typeface="Times New Roman" pitchFamily="18" charset="0"/>
                <a:cs typeface="Times New Roman" pitchFamily="18" charset="0"/>
              </a:rPr>
              <a:t>  </a:t>
            </a:r>
            <a:r>
              <a:rPr lang="en-US" sz="2400" smtClean="0">
                <a:latin typeface="Times New Roman" pitchFamily="18" charset="0"/>
                <a:cs typeface="Times New Roman" pitchFamily="18" charset="0"/>
              </a:rPr>
              <a:t>(Szatmari 1998)</a:t>
            </a:r>
            <a:endParaRPr lang="tr-TR" sz="2400" smtClean="0">
              <a:latin typeface="Times New Roman" pitchFamily="18" charset="0"/>
              <a:cs typeface="Times New Roman" pitchFamily="18" charset="0"/>
            </a:endParaRPr>
          </a:p>
          <a:p>
            <a:pPr algn="just" eaLnBrk="1" hangingPunct="1"/>
            <a:r>
              <a:rPr lang="tr-TR" smtClean="0">
                <a:latin typeface="Times New Roman" pitchFamily="18" charset="0"/>
                <a:cs typeface="Times New Roman" pitchFamily="18" charset="0"/>
              </a:rPr>
              <a:t>B</a:t>
            </a:r>
            <a:r>
              <a:rPr lang="en-US" smtClean="0">
                <a:latin typeface="Times New Roman" pitchFamily="18" charset="0"/>
                <a:cs typeface="Times New Roman" pitchFamily="18" charset="0"/>
              </a:rPr>
              <a:t>u </a:t>
            </a:r>
            <a:r>
              <a:rPr lang="tr-TR" smtClean="0">
                <a:latin typeface="Times New Roman" pitchFamily="18" charset="0"/>
                <a:cs typeface="Times New Roman" pitchFamily="18" charset="0"/>
              </a:rPr>
              <a:t>ç</a:t>
            </a:r>
            <a:r>
              <a:rPr lang="en-US" smtClean="0">
                <a:latin typeface="Times New Roman" pitchFamily="18" charset="0"/>
                <a:cs typeface="Times New Roman" pitchFamily="18" charset="0"/>
              </a:rPr>
              <a:t>ocuklar</a:t>
            </a:r>
            <a:r>
              <a:rPr lang="tr-TR" smtClean="0">
                <a:latin typeface="Times New Roman" pitchFamily="18" charset="0"/>
                <a:cs typeface="Times New Roman" pitchFamily="18" charset="0"/>
              </a:rPr>
              <a:t>ı</a:t>
            </a:r>
            <a:r>
              <a:rPr lang="en-US" smtClean="0">
                <a:latin typeface="Times New Roman" pitchFamily="18" charset="0"/>
                <a:cs typeface="Times New Roman" pitchFamily="18" charset="0"/>
              </a:rPr>
              <a:t>n  </a:t>
            </a:r>
            <a:r>
              <a:rPr lang="en-US" b="1" smtClean="0">
                <a:latin typeface="Times New Roman" pitchFamily="18" charset="0"/>
                <a:cs typeface="Times New Roman" pitchFamily="18" charset="0"/>
              </a:rPr>
              <a:t>%20-25 </a:t>
            </a:r>
            <a:r>
              <a:rPr lang="en-US" smtClean="0">
                <a:latin typeface="Times New Roman" pitchFamily="18" charset="0"/>
                <a:cs typeface="Times New Roman" pitchFamily="18" charset="0"/>
              </a:rPr>
              <a:t>inin ya</a:t>
            </a:r>
            <a:r>
              <a:rPr lang="tr-TR" smtClean="0">
                <a:latin typeface="Times New Roman" pitchFamily="18" charset="0"/>
                <a:cs typeface="Times New Roman" pitchFamily="18" charset="0"/>
              </a:rPr>
              <a:t>ş</a:t>
            </a:r>
            <a:r>
              <a:rPr lang="en-US" smtClean="0">
                <a:latin typeface="Times New Roman" pitchFamily="18" charset="0"/>
                <a:cs typeface="Times New Roman" pitchFamily="18" charset="0"/>
              </a:rPr>
              <a:t>am</a:t>
            </a:r>
            <a:r>
              <a:rPr lang="tr-TR" smtClean="0">
                <a:latin typeface="Times New Roman" pitchFamily="18" charset="0"/>
                <a:cs typeface="Times New Roman" pitchFamily="18" charset="0"/>
              </a:rPr>
              <a:t>ı</a:t>
            </a:r>
            <a:r>
              <a:rPr lang="en-US" smtClean="0">
                <a:latin typeface="Times New Roman" pitchFamily="18" charset="0"/>
                <a:cs typeface="Times New Roman" pitchFamily="18" charset="0"/>
              </a:rPr>
              <a:t>n ilk ya da ikinci y</a:t>
            </a:r>
            <a:r>
              <a:rPr lang="tr-TR" smtClean="0">
                <a:latin typeface="Times New Roman" pitchFamily="18" charset="0"/>
                <a:cs typeface="Times New Roman" pitchFamily="18" charset="0"/>
              </a:rPr>
              <a:t>ı</a:t>
            </a:r>
            <a:r>
              <a:rPr lang="en-US" smtClean="0">
                <a:latin typeface="Times New Roman" pitchFamily="18" charset="0"/>
                <a:cs typeface="Times New Roman" pitchFamily="18" charset="0"/>
              </a:rPr>
              <a:t>l</a:t>
            </a:r>
            <a:r>
              <a:rPr lang="tr-TR" smtClean="0">
                <a:latin typeface="Times New Roman" pitchFamily="18" charset="0"/>
                <a:cs typeface="Times New Roman" pitchFamily="18" charset="0"/>
              </a:rPr>
              <a:t>ı</a:t>
            </a:r>
            <a:r>
              <a:rPr lang="en-US" smtClean="0">
                <a:latin typeface="Times New Roman" pitchFamily="18" charset="0"/>
                <a:cs typeface="Times New Roman" pitchFamily="18" charset="0"/>
              </a:rPr>
              <a:t>nda geli</a:t>
            </a:r>
            <a:r>
              <a:rPr lang="tr-TR" smtClean="0">
                <a:latin typeface="Times New Roman" pitchFamily="18" charset="0"/>
                <a:cs typeface="Times New Roman" pitchFamily="18" charset="0"/>
              </a:rPr>
              <a:t>ş</a:t>
            </a:r>
            <a:r>
              <a:rPr lang="en-US" smtClean="0">
                <a:latin typeface="Times New Roman" pitchFamily="18" charset="0"/>
                <a:cs typeface="Times New Roman" pitchFamily="18" charset="0"/>
              </a:rPr>
              <a:t>imsel sorunlar  ya</a:t>
            </a:r>
            <a:r>
              <a:rPr lang="tr-TR" smtClean="0">
                <a:latin typeface="Times New Roman" pitchFamily="18" charset="0"/>
                <a:cs typeface="Times New Roman" pitchFamily="18" charset="0"/>
              </a:rPr>
              <a:t>şadığı</a:t>
            </a:r>
            <a:r>
              <a:rPr lang="en-US" smtClean="0">
                <a:latin typeface="Times New Roman" pitchFamily="18" charset="0"/>
                <a:cs typeface="Times New Roman" pitchFamily="18" charset="0"/>
              </a:rPr>
              <a:t> bildirilmi</a:t>
            </a:r>
            <a:r>
              <a:rPr lang="tr-TR" smtClean="0">
                <a:latin typeface="Times New Roman" pitchFamily="18" charset="0"/>
                <a:cs typeface="Times New Roman" pitchFamily="18" charset="0"/>
              </a:rPr>
              <a:t>ş</a:t>
            </a:r>
            <a:r>
              <a:rPr lang="en-US" smtClean="0">
                <a:latin typeface="Times New Roman" pitchFamily="18" charset="0"/>
                <a:cs typeface="Times New Roman" pitchFamily="18" charset="0"/>
              </a:rPr>
              <a:t>tir</a:t>
            </a:r>
          </a:p>
          <a:p>
            <a:pPr algn="just" eaLnBrk="1" hangingPunct="1">
              <a:buFont typeface="Wingdings 2" pitchFamily="18" charset="2"/>
              <a:buNone/>
            </a:pPr>
            <a:r>
              <a:rPr lang="en-US" sz="1800" smtClean="0">
                <a:latin typeface="Times New Roman" pitchFamily="18" charset="0"/>
                <a:cs typeface="Times New Roman" pitchFamily="18" charset="0"/>
              </a:rPr>
              <a:t>    </a:t>
            </a:r>
            <a:r>
              <a:rPr lang="en-US" sz="1800" smtClean="0"/>
              <a:t>( Zwaigenbaum 2005)</a:t>
            </a:r>
          </a:p>
          <a:p>
            <a:pPr algn="just" eaLnBrk="1" hangingPunct="1"/>
            <a:endParaRPr lang="en-US" smtClean="0"/>
          </a:p>
          <a:p>
            <a:pPr algn="just" eaLnBrk="1" hangingPunct="1"/>
            <a:endParaRPr lang="en-US" smtClean="0"/>
          </a:p>
        </p:txBody>
      </p:sp>
      <p:sp>
        <p:nvSpPr>
          <p:cNvPr id="4" name="3 Slayt Numarası Yer Tutucusu"/>
          <p:cNvSpPr>
            <a:spLocks noGrp="1"/>
          </p:cNvSpPr>
          <p:nvPr>
            <p:ph type="sldNum" sz="quarter" idx="12"/>
          </p:nvPr>
        </p:nvSpPr>
        <p:spPr/>
        <p:txBody>
          <a:bodyPr/>
          <a:lstStyle/>
          <a:p>
            <a:pPr>
              <a:defRPr/>
            </a:pPr>
            <a:fld id="{364FD8DB-BD00-4D7A-BDD8-D51ACCCB12FE}" type="slidenum">
              <a:rPr lang="tr-TR"/>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Otizmde genetik</a:t>
            </a:r>
            <a:endParaRPr lang="tr-TR" dirty="0">
              <a:solidFill>
                <a:schemeClr val="tx2">
                  <a:satMod val="130000"/>
                </a:schemeClr>
              </a:solidFill>
            </a:endParaRPr>
          </a:p>
        </p:txBody>
      </p:sp>
      <p:sp>
        <p:nvSpPr>
          <p:cNvPr id="3" name="2 İçerik Yer Tutucusu"/>
          <p:cNvSpPr>
            <a:spLocks noGrp="1"/>
          </p:cNvSpPr>
          <p:nvPr>
            <p:ph idx="1"/>
          </p:nvPr>
        </p:nvSpPr>
        <p:spPr>
          <a:xfrm>
            <a:off x="900113" y="1447800"/>
            <a:ext cx="8034337" cy="4800600"/>
          </a:xfrm>
        </p:spPr>
        <p:txBody>
          <a:bodyPr>
            <a:normAutofit fontScale="92500" lnSpcReduction="10000"/>
          </a:bodyPr>
          <a:lstStyle/>
          <a:p>
            <a:pPr marL="365760" indent="-283464" algn="just" eaLnBrk="1" fontAlgn="auto" hangingPunct="1">
              <a:spcAft>
                <a:spcPts val="0"/>
              </a:spcAft>
              <a:buFont typeface="Wingdings 2"/>
              <a:buNone/>
              <a:defRPr/>
            </a:pPr>
            <a:r>
              <a:rPr lang="tr-TR" dirty="0" smtClean="0">
                <a:solidFill>
                  <a:schemeClr val="tx2"/>
                </a:solidFill>
              </a:rPr>
              <a:t>	Yakın zamanda çalışılan genler</a:t>
            </a:r>
          </a:p>
          <a:p>
            <a:pPr marL="365760" indent="-283464" algn="just" eaLnBrk="1" fontAlgn="auto" hangingPunct="1">
              <a:spcAft>
                <a:spcPts val="0"/>
              </a:spcAft>
              <a:buFont typeface="Wingdings 2"/>
              <a:buChar char=""/>
              <a:defRPr/>
            </a:pPr>
            <a:r>
              <a:rPr lang="tr-TR" dirty="0" smtClean="0"/>
              <a:t>PTEN</a:t>
            </a:r>
          </a:p>
          <a:p>
            <a:pPr marL="365760" indent="-283464" algn="just" eaLnBrk="1" fontAlgn="auto" hangingPunct="1">
              <a:spcAft>
                <a:spcPts val="0"/>
              </a:spcAft>
              <a:buFont typeface="Wingdings 2"/>
              <a:buChar char=""/>
              <a:defRPr/>
            </a:pPr>
            <a:r>
              <a:rPr lang="tr-TR" dirty="0" smtClean="0"/>
              <a:t>BCKDK (Bu gen </a:t>
            </a:r>
            <a:r>
              <a:rPr lang="tr-TR" dirty="0" err="1" smtClean="0"/>
              <a:t>defektinde</a:t>
            </a:r>
            <a:r>
              <a:rPr lang="tr-TR" dirty="0" smtClean="0"/>
              <a:t> çoklu zincirli a.</a:t>
            </a:r>
            <a:r>
              <a:rPr lang="tr-TR" dirty="0" err="1" smtClean="0"/>
              <a:t>aler</a:t>
            </a:r>
            <a:r>
              <a:rPr lang="tr-TR" dirty="0" smtClean="0"/>
              <a:t> kontrolsüzce yıkılıyor ve otizm bulguları)</a:t>
            </a:r>
          </a:p>
          <a:p>
            <a:pPr marL="365760" indent="-283464" algn="just" eaLnBrk="1" fontAlgn="auto" hangingPunct="1">
              <a:spcAft>
                <a:spcPts val="0"/>
              </a:spcAft>
              <a:buFont typeface="Wingdings 2"/>
              <a:buChar char=""/>
              <a:defRPr/>
            </a:pPr>
            <a:r>
              <a:rPr lang="tr-TR" dirty="0" smtClean="0"/>
              <a:t>5 p14.4</a:t>
            </a:r>
          </a:p>
          <a:p>
            <a:pPr marL="365760" indent="-283464" algn="just" eaLnBrk="1" fontAlgn="auto" hangingPunct="1">
              <a:spcAft>
                <a:spcPts val="0"/>
              </a:spcAft>
              <a:buFont typeface="Wingdings 2"/>
              <a:buChar char=""/>
              <a:defRPr/>
            </a:pPr>
            <a:r>
              <a:rPr lang="tr-TR" dirty="0" err="1" smtClean="0"/>
              <a:t>Glutamat</a:t>
            </a:r>
            <a:r>
              <a:rPr lang="tr-TR" dirty="0" smtClean="0"/>
              <a:t> </a:t>
            </a:r>
            <a:r>
              <a:rPr lang="tr-TR" dirty="0" err="1" smtClean="0"/>
              <a:t>transporter</a:t>
            </a:r>
            <a:r>
              <a:rPr lang="tr-TR" dirty="0" smtClean="0"/>
              <a:t> </a:t>
            </a:r>
            <a:r>
              <a:rPr lang="tr-TR" dirty="0" err="1" smtClean="0"/>
              <a:t>genes</a:t>
            </a:r>
            <a:endParaRPr lang="tr-TR" dirty="0" smtClean="0"/>
          </a:p>
          <a:p>
            <a:pPr marL="365760" indent="-283464" algn="just" eaLnBrk="1" fontAlgn="auto" hangingPunct="1">
              <a:spcAft>
                <a:spcPts val="0"/>
              </a:spcAft>
              <a:buFont typeface="Wingdings 2"/>
              <a:buChar char=""/>
              <a:defRPr/>
            </a:pPr>
            <a:r>
              <a:rPr lang="tr-TR" dirty="0" err="1" smtClean="0"/>
              <a:t>Glutamat</a:t>
            </a:r>
            <a:r>
              <a:rPr lang="tr-TR" dirty="0" smtClean="0"/>
              <a:t>- 6 reseptör</a:t>
            </a:r>
          </a:p>
          <a:p>
            <a:pPr marL="365760" indent="-283464" algn="just" eaLnBrk="1" fontAlgn="auto" hangingPunct="1">
              <a:spcAft>
                <a:spcPts val="0"/>
              </a:spcAft>
              <a:buFont typeface="Wingdings 2"/>
              <a:buChar char=""/>
              <a:defRPr/>
            </a:pPr>
            <a:r>
              <a:rPr lang="tr-TR" dirty="0" err="1" smtClean="0"/>
              <a:t>Oksitosin</a:t>
            </a:r>
            <a:r>
              <a:rPr lang="tr-TR" dirty="0" smtClean="0"/>
              <a:t> reseptör gen</a:t>
            </a:r>
          </a:p>
          <a:p>
            <a:pPr marL="365760" indent="-283464" algn="just" eaLnBrk="1" fontAlgn="auto" hangingPunct="1">
              <a:spcAft>
                <a:spcPts val="0"/>
              </a:spcAft>
              <a:buFont typeface="Wingdings 2"/>
              <a:buChar char=""/>
              <a:defRPr/>
            </a:pPr>
            <a:r>
              <a:rPr lang="tr-TR" dirty="0" smtClean="0"/>
              <a:t>NRXN1, NTNG1, NLGN3, SCN2A, SHANK3 </a:t>
            </a:r>
            <a:r>
              <a:rPr lang="tr-TR" dirty="0" err="1" smtClean="0"/>
              <a:t>sinaptik</a:t>
            </a:r>
            <a:r>
              <a:rPr lang="tr-TR" dirty="0" smtClean="0"/>
              <a:t> proteinleri</a:t>
            </a:r>
          </a:p>
          <a:p>
            <a:pPr marL="365760" indent="-283464" algn="just" eaLnBrk="1" fontAlgn="auto" hangingPunct="1">
              <a:spcAft>
                <a:spcPts val="0"/>
              </a:spcAft>
              <a:buFont typeface="Wingdings 2"/>
              <a:buChar char=""/>
              <a:defRPr/>
            </a:pPr>
            <a:endParaRPr lang="tr-TR" dirty="0" smtClean="0"/>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47660628-96C5-4EDD-8426-D272406FFD63}" type="slidenum">
              <a:rPr lang="tr-TR"/>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İmmunolojik</a:t>
            </a:r>
            <a:r>
              <a:rPr lang="tr-TR" dirty="0" smtClean="0">
                <a:solidFill>
                  <a:schemeClr val="tx2">
                    <a:satMod val="130000"/>
                  </a:schemeClr>
                </a:solidFill>
              </a:rPr>
              <a:t> Faktörler</a:t>
            </a:r>
            <a:endParaRPr lang="tr-TR" dirty="0">
              <a:solidFill>
                <a:schemeClr val="tx2">
                  <a:satMod val="130000"/>
                </a:schemeClr>
              </a:solidFill>
            </a:endParaRPr>
          </a:p>
        </p:txBody>
      </p:sp>
      <p:sp>
        <p:nvSpPr>
          <p:cNvPr id="30722" name="2 İçerik Yer Tutucusu"/>
          <p:cNvSpPr>
            <a:spLocks noGrp="1"/>
          </p:cNvSpPr>
          <p:nvPr>
            <p:ph idx="1"/>
          </p:nvPr>
        </p:nvSpPr>
        <p:spPr>
          <a:xfrm>
            <a:off x="1042988" y="1447800"/>
            <a:ext cx="7891462" cy="4800600"/>
          </a:xfrm>
        </p:spPr>
        <p:txBody>
          <a:bodyPr/>
          <a:lstStyle/>
          <a:p>
            <a:pPr algn="just" eaLnBrk="1" hangingPunct="1"/>
            <a:r>
              <a:rPr lang="tr-TR" smtClean="0"/>
              <a:t>IL-1, IL-6, IL-12, IFN-gama, TNF-alfa gibi proinflamatuar sitokinlerin nöronal fonksiyon ve gelişimi etkilediği gösterilmiş (Goines and Ashwood 2013)</a:t>
            </a:r>
          </a:p>
          <a:p>
            <a:pPr algn="just" eaLnBrk="1" hangingPunct="1"/>
            <a:r>
              <a:rPr lang="tr-TR" smtClean="0"/>
              <a:t>OSB li çocuklarda %15-60 anormal immun bulgular</a:t>
            </a:r>
          </a:p>
          <a:p>
            <a:pPr algn="just" eaLnBrk="1" hangingPunct="1"/>
            <a:r>
              <a:rPr lang="tr-TR" smtClean="0"/>
              <a:t>Proinflamatuar sitokinler  kronik mikrogliyal aktivasyona neden oluyor.</a:t>
            </a:r>
          </a:p>
          <a:p>
            <a:pPr algn="just" eaLnBrk="1" hangingPunct="1"/>
            <a:r>
              <a:rPr lang="tr-TR" smtClean="0"/>
              <a:t>Ailelerinde otoimmun hastalıklar fazla</a:t>
            </a:r>
          </a:p>
          <a:p>
            <a:pPr algn="just" eaLnBrk="1" hangingPunct="1"/>
            <a:endParaRPr lang="tr-TR" smtClean="0"/>
          </a:p>
        </p:txBody>
      </p:sp>
      <p:sp>
        <p:nvSpPr>
          <p:cNvPr id="4" name="3 Slayt Numarası Yer Tutucusu"/>
          <p:cNvSpPr>
            <a:spLocks noGrp="1"/>
          </p:cNvSpPr>
          <p:nvPr>
            <p:ph type="sldNum" sz="quarter" idx="12"/>
          </p:nvPr>
        </p:nvSpPr>
        <p:spPr/>
        <p:txBody>
          <a:bodyPr/>
          <a:lstStyle/>
          <a:p>
            <a:pPr>
              <a:defRPr/>
            </a:pPr>
            <a:fld id="{8EA71B3E-5A21-4E52-B400-E1B67F7E8845}" type="slidenum">
              <a:rPr lang="tr-TR"/>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Risk Faktörleri</a:t>
            </a:r>
            <a:endParaRPr lang="tr-TR" dirty="0">
              <a:solidFill>
                <a:schemeClr val="tx2">
                  <a:satMod val="130000"/>
                </a:schemeClr>
              </a:solidFill>
            </a:endParaRPr>
          </a:p>
        </p:txBody>
      </p:sp>
      <p:sp>
        <p:nvSpPr>
          <p:cNvPr id="3" name="2 İçerik Yer Tutucusu"/>
          <p:cNvSpPr>
            <a:spLocks noGrp="1"/>
          </p:cNvSpPr>
          <p:nvPr>
            <p:ph idx="1"/>
          </p:nvPr>
        </p:nvSpPr>
        <p:spPr>
          <a:xfrm>
            <a:off x="1042988" y="1447800"/>
            <a:ext cx="7891462" cy="5410200"/>
          </a:xfrm>
        </p:spPr>
        <p:txBody>
          <a:bodyPr>
            <a:normAutofit fontScale="85000" lnSpcReduction="20000"/>
          </a:bodyPr>
          <a:lstStyle/>
          <a:p>
            <a:pPr marL="365760" indent="-283464" algn="just" eaLnBrk="1" fontAlgn="auto" hangingPunct="1">
              <a:spcAft>
                <a:spcPts val="0"/>
              </a:spcAft>
              <a:buFont typeface="Wingdings 2"/>
              <a:buChar char=""/>
              <a:defRPr/>
            </a:pPr>
            <a:r>
              <a:rPr lang="tr-TR" dirty="0" smtClean="0"/>
              <a:t>Otizmli kardeşe sahip olmak riski 600 kat artırır (%18)</a:t>
            </a:r>
          </a:p>
          <a:p>
            <a:pPr marL="365760" indent="-283464" algn="just" eaLnBrk="1" fontAlgn="auto" hangingPunct="1">
              <a:spcAft>
                <a:spcPts val="0"/>
              </a:spcAft>
              <a:buFont typeface="Wingdings 2"/>
              <a:buChar char=""/>
              <a:defRPr/>
            </a:pPr>
            <a:r>
              <a:rPr lang="tr-TR" dirty="0" err="1" smtClean="0"/>
              <a:t>Prenatal</a:t>
            </a:r>
            <a:r>
              <a:rPr lang="tr-TR" dirty="0" smtClean="0"/>
              <a:t> dönemde annenin sigara kullanımı (</a:t>
            </a:r>
            <a:r>
              <a:rPr lang="tr-TR" dirty="0" err="1" smtClean="0"/>
              <a:t>Tran</a:t>
            </a:r>
            <a:r>
              <a:rPr lang="tr-TR" dirty="0" smtClean="0"/>
              <a:t> et al 2013)</a:t>
            </a:r>
          </a:p>
          <a:p>
            <a:pPr marL="365760" indent="-283464" algn="just" eaLnBrk="1" fontAlgn="auto" hangingPunct="1">
              <a:spcAft>
                <a:spcPts val="0"/>
              </a:spcAft>
              <a:buFont typeface="Wingdings 2"/>
              <a:buChar char=""/>
              <a:defRPr/>
            </a:pPr>
            <a:r>
              <a:rPr lang="tr-TR" dirty="0" err="1" smtClean="0"/>
              <a:t>Hipoksi</a:t>
            </a:r>
            <a:r>
              <a:rPr lang="tr-TR" dirty="0" smtClean="0"/>
              <a:t> ile ilişkili faktörler ve </a:t>
            </a:r>
            <a:r>
              <a:rPr lang="tr-TR" dirty="0" err="1" smtClean="0"/>
              <a:t>yenidoğan</a:t>
            </a:r>
            <a:r>
              <a:rPr lang="tr-TR" dirty="0" smtClean="0"/>
              <a:t>  yoğun bakım ünitesinde yatış</a:t>
            </a:r>
          </a:p>
          <a:p>
            <a:pPr marL="365760" indent="-283464" algn="just" eaLnBrk="1" fontAlgn="auto" hangingPunct="1">
              <a:spcAft>
                <a:spcPts val="0"/>
              </a:spcAft>
              <a:buFont typeface="Wingdings 2"/>
              <a:buChar char=""/>
              <a:defRPr/>
            </a:pPr>
            <a:r>
              <a:rPr lang="tr-TR" dirty="0" smtClean="0"/>
              <a:t>Düşük doğum ağırlığı ve erken doğum (öz.ROP varlığı)</a:t>
            </a:r>
          </a:p>
          <a:p>
            <a:pPr marL="365760" indent="-283464" algn="just" eaLnBrk="1" fontAlgn="auto" hangingPunct="1">
              <a:spcAft>
                <a:spcPts val="0"/>
              </a:spcAft>
              <a:buFont typeface="Wingdings 2"/>
              <a:buChar char=""/>
              <a:defRPr/>
            </a:pPr>
            <a:r>
              <a:rPr lang="tr-TR" dirty="0" smtClean="0"/>
              <a:t>Yüksek ebeveyn yaşı (özellikle baba yaşı)</a:t>
            </a:r>
          </a:p>
          <a:p>
            <a:pPr marL="365760" indent="-283464" algn="just" eaLnBrk="1" fontAlgn="auto" hangingPunct="1">
              <a:spcAft>
                <a:spcPts val="0"/>
              </a:spcAft>
              <a:buFont typeface="Wingdings 2"/>
              <a:buChar char=""/>
              <a:defRPr/>
            </a:pPr>
            <a:r>
              <a:rPr lang="tr-TR" dirty="0" smtClean="0"/>
              <a:t>Annenin </a:t>
            </a:r>
            <a:r>
              <a:rPr lang="tr-TR" dirty="0" err="1" smtClean="0"/>
              <a:t>valproik</a:t>
            </a:r>
            <a:r>
              <a:rPr lang="tr-TR" dirty="0" smtClean="0"/>
              <a:t> asit (</a:t>
            </a:r>
            <a:r>
              <a:rPr lang="tr-TR" dirty="0" err="1" smtClean="0"/>
              <a:t>Bromley</a:t>
            </a:r>
            <a:r>
              <a:rPr lang="tr-TR" dirty="0" smtClean="0"/>
              <a:t> 2008) ,</a:t>
            </a:r>
            <a:r>
              <a:rPr lang="tr-TR" dirty="0" err="1" smtClean="0"/>
              <a:t>thalidomide</a:t>
            </a:r>
            <a:r>
              <a:rPr lang="tr-TR" dirty="0" smtClean="0"/>
              <a:t> kullanımı</a:t>
            </a:r>
          </a:p>
          <a:p>
            <a:pPr marL="365760" indent="-283464" algn="just" eaLnBrk="1" fontAlgn="auto" hangingPunct="1">
              <a:spcAft>
                <a:spcPts val="0"/>
              </a:spcAft>
              <a:buFont typeface="Wingdings 2"/>
              <a:buChar char=""/>
              <a:defRPr/>
            </a:pPr>
            <a:r>
              <a:rPr lang="tr-TR" dirty="0" err="1" smtClean="0"/>
              <a:t>Maternal</a:t>
            </a:r>
            <a:r>
              <a:rPr lang="tr-TR" dirty="0" smtClean="0"/>
              <a:t> </a:t>
            </a:r>
            <a:r>
              <a:rPr lang="tr-TR" dirty="0" err="1" smtClean="0"/>
              <a:t>influenza</a:t>
            </a:r>
            <a:r>
              <a:rPr lang="tr-TR" dirty="0" smtClean="0"/>
              <a:t>, </a:t>
            </a:r>
            <a:r>
              <a:rPr lang="tr-TR" dirty="0" err="1" smtClean="0"/>
              <a:t>infertilite</a:t>
            </a:r>
            <a:r>
              <a:rPr lang="tr-TR" dirty="0" smtClean="0"/>
              <a:t> tedavisine bağlı yüksek cinsiyet hormonu kullanımı (</a:t>
            </a:r>
            <a:r>
              <a:rPr lang="tr-TR" dirty="0" err="1" smtClean="0"/>
              <a:t>Smith</a:t>
            </a:r>
            <a:r>
              <a:rPr lang="tr-TR" dirty="0" smtClean="0"/>
              <a:t> et al 2007, </a:t>
            </a:r>
            <a:r>
              <a:rPr lang="tr-TR" dirty="0" err="1" smtClean="0"/>
              <a:t>Croughan</a:t>
            </a:r>
            <a:r>
              <a:rPr lang="tr-TR" dirty="0" smtClean="0"/>
              <a:t> et al 2006)</a:t>
            </a:r>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C7CFED36-BCA6-4088-B62B-29D8DE0A016F}" type="slidenum">
              <a:rPr lang="tr-TR"/>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33375"/>
            <a:ext cx="8229600" cy="793750"/>
          </a:xfrm>
        </p:spPr>
        <p:txBody>
          <a:bodyPr>
            <a:normAutofit fontScale="90000"/>
          </a:bodyPr>
          <a:lstStyle/>
          <a:p>
            <a:pPr algn="ctr" eaLnBrk="1" fontAlgn="auto" hangingPunct="1">
              <a:spcAft>
                <a:spcPts val="0"/>
              </a:spcAft>
              <a:defRPr/>
            </a:pPr>
            <a:r>
              <a:rPr lang="tr-TR" dirty="0" smtClean="0">
                <a:solidFill>
                  <a:schemeClr val="tx2">
                    <a:satMod val="130000"/>
                  </a:schemeClr>
                </a:solidFill>
              </a:rPr>
              <a:t>Otistik Bozuklukta Belirtilerin </a:t>
            </a:r>
            <a:br>
              <a:rPr lang="tr-TR" dirty="0" smtClean="0">
                <a:solidFill>
                  <a:schemeClr val="tx2">
                    <a:satMod val="130000"/>
                  </a:schemeClr>
                </a:solidFill>
              </a:rPr>
            </a:br>
            <a:r>
              <a:rPr lang="tr-TR" dirty="0" smtClean="0">
                <a:solidFill>
                  <a:schemeClr val="tx2">
                    <a:satMod val="130000"/>
                  </a:schemeClr>
                </a:solidFill>
              </a:rPr>
              <a:t>Başlangıç Yaşı</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5149850"/>
          </a:xfrm>
        </p:spPr>
        <p:txBody>
          <a:bodyPr>
            <a:normAutofit fontScale="92500" lnSpcReduction="10000"/>
          </a:bodyPr>
          <a:lstStyle/>
          <a:p>
            <a:pPr marL="365760" indent="-283464" algn="just" eaLnBrk="1" fontAlgn="auto" hangingPunct="1">
              <a:spcAft>
                <a:spcPts val="0"/>
              </a:spcAft>
              <a:buFont typeface="Wingdings 2"/>
              <a:buChar char=""/>
              <a:defRPr/>
            </a:pPr>
            <a:r>
              <a:rPr lang="tr-TR" dirty="0" smtClean="0"/>
              <a:t>Önemli bir grupta 12 aylıkken belirtiler görülmeye başlar (</a:t>
            </a:r>
            <a:r>
              <a:rPr lang="tr-TR" dirty="0" err="1" smtClean="0"/>
              <a:t>Zweigenbaum</a:t>
            </a:r>
            <a:r>
              <a:rPr lang="tr-TR" dirty="0" smtClean="0"/>
              <a:t> 2013).</a:t>
            </a:r>
            <a:endParaRPr lang="en-US" dirty="0" smtClean="0"/>
          </a:p>
          <a:p>
            <a:pPr marL="365760" indent="-283464" algn="just" eaLnBrk="1" fontAlgn="auto" hangingPunct="1">
              <a:spcAft>
                <a:spcPts val="0"/>
              </a:spcAft>
              <a:buFont typeface="Wingdings 2"/>
              <a:buChar char=""/>
              <a:defRPr/>
            </a:pPr>
            <a:r>
              <a:rPr lang="tr-TR" dirty="0" smtClean="0"/>
              <a:t>Belirtiler yeme problemleri  şeklinde 15 ay civarında ortaya çıkabilmektedir , Tekrarlayıcı davranışlar ise genelde 18 ay civarında görülmüştür(</a:t>
            </a:r>
            <a:r>
              <a:rPr lang="tr-TR" dirty="0" err="1" smtClean="0"/>
              <a:t>Bolton</a:t>
            </a:r>
            <a:r>
              <a:rPr lang="tr-TR" dirty="0" smtClean="0"/>
              <a:t> et al 2012). </a:t>
            </a:r>
          </a:p>
          <a:p>
            <a:pPr marL="365760" indent="-283464" algn="just" eaLnBrk="1" fontAlgn="auto" hangingPunct="1">
              <a:spcAft>
                <a:spcPts val="0"/>
              </a:spcAft>
              <a:buFont typeface="Wingdings 2"/>
              <a:buChar char=""/>
              <a:defRPr/>
            </a:pPr>
            <a:r>
              <a:rPr lang="tr-TR" dirty="0" smtClean="0"/>
              <a:t>Geç başlayan grupta bile 18-24 ay arası</a:t>
            </a:r>
            <a:r>
              <a:rPr lang="en-US" dirty="0" smtClean="0"/>
              <a:t> </a:t>
            </a:r>
            <a:r>
              <a:rPr lang="tr-TR" dirty="0" smtClean="0"/>
              <a:t>semptomlar görülmektedir. (</a:t>
            </a:r>
            <a:r>
              <a:rPr lang="tr-TR" sz="1800" dirty="0" err="1" smtClean="0"/>
              <a:t>Wetherby</a:t>
            </a:r>
            <a:r>
              <a:rPr lang="tr-TR" sz="1800" dirty="0" smtClean="0"/>
              <a:t> 2007,2004,</a:t>
            </a:r>
            <a:r>
              <a:rPr lang="tr-TR" sz="1800" dirty="0" err="1" smtClean="0"/>
              <a:t>Landa</a:t>
            </a:r>
            <a:r>
              <a:rPr lang="tr-TR" sz="1800" dirty="0" smtClean="0"/>
              <a:t> 2007)</a:t>
            </a:r>
          </a:p>
          <a:p>
            <a:pPr marL="365760" indent="-283464" algn="just" eaLnBrk="1" fontAlgn="auto" hangingPunct="1">
              <a:spcAft>
                <a:spcPts val="0"/>
              </a:spcAft>
              <a:buFont typeface="Wingdings 2"/>
              <a:buChar char=""/>
              <a:defRPr/>
            </a:pPr>
            <a:r>
              <a:rPr lang="tr-TR" dirty="0" smtClean="0"/>
              <a:t>Genelde 2 yaşta OSB belirtileri ,sosyal iletişimsel,</a:t>
            </a:r>
            <a:r>
              <a:rPr lang="en-US" dirty="0" smtClean="0"/>
              <a:t> </a:t>
            </a:r>
            <a:r>
              <a:rPr lang="tr-TR" dirty="0" smtClean="0"/>
              <a:t>dil-konuşma</a:t>
            </a:r>
            <a:r>
              <a:rPr lang="en-US" dirty="0" smtClean="0"/>
              <a:t> </a:t>
            </a:r>
            <a:r>
              <a:rPr lang="tr-TR" dirty="0" smtClean="0"/>
              <a:t>ve davranışsal alanda görülür.</a:t>
            </a:r>
            <a:endParaRPr lang="tr-TR" dirty="0"/>
          </a:p>
        </p:txBody>
      </p:sp>
      <p:sp>
        <p:nvSpPr>
          <p:cNvPr id="4" name="3 Slayt Numarası Yer Tutucusu"/>
          <p:cNvSpPr>
            <a:spLocks noGrp="1"/>
          </p:cNvSpPr>
          <p:nvPr>
            <p:ph type="sldNum" sz="quarter" idx="12"/>
          </p:nvPr>
        </p:nvSpPr>
        <p:spPr/>
        <p:txBody>
          <a:bodyPr/>
          <a:lstStyle/>
          <a:p>
            <a:pPr>
              <a:defRPr/>
            </a:pPr>
            <a:fld id="{B561998D-7326-4DEB-8694-02742C30C164}" type="slidenum">
              <a:rPr lang="tr-TR"/>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100" y="549275"/>
            <a:ext cx="7499350" cy="868363"/>
          </a:xfrm>
        </p:spPr>
        <p:txBody>
          <a:bodyPr>
            <a:normAutofit fontScale="90000"/>
          </a:bodyPr>
          <a:lstStyle/>
          <a:p>
            <a:pPr eaLnBrk="1" fontAlgn="auto" hangingPunct="1">
              <a:spcAft>
                <a:spcPts val="0"/>
              </a:spcAft>
              <a:defRPr/>
            </a:pPr>
            <a:r>
              <a:rPr lang="tr-TR" dirty="0" smtClean="0">
                <a:solidFill>
                  <a:schemeClr val="tx2">
                    <a:satMod val="130000"/>
                  </a:schemeClr>
                </a:solidFill>
              </a:rPr>
              <a:t>Otizm Spektrum Bozukluğu(OSB)</a:t>
            </a: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15362" name="2 İçerik Yer Tutucusu"/>
          <p:cNvSpPr>
            <a:spLocks noGrp="1"/>
          </p:cNvSpPr>
          <p:nvPr>
            <p:ph idx="1"/>
          </p:nvPr>
        </p:nvSpPr>
        <p:spPr/>
        <p:txBody>
          <a:bodyPr/>
          <a:lstStyle/>
          <a:p>
            <a:pPr eaLnBrk="1" hangingPunct="1">
              <a:buFont typeface="Wingdings 2" pitchFamily="18" charset="2"/>
              <a:buNone/>
            </a:pPr>
            <a:endParaRPr lang="en-US" smtClean="0"/>
          </a:p>
          <a:p>
            <a:pPr eaLnBrk="1" hangingPunct="1"/>
            <a:r>
              <a:rPr lang="tr-TR" smtClean="0"/>
              <a:t>Sosyal</a:t>
            </a:r>
            <a:r>
              <a:rPr lang="en-US" smtClean="0"/>
              <a:t> </a:t>
            </a:r>
            <a:r>
              <a:rPr lang="tr-TR" smtClean="0"/>
              <a:t>defisit+</a:t>
            </a:r>
            <a:endParaRPr lang="en-US" smtClean="0"/>
          </a:p>
          <a:p>
            <a:pPr eaLnBrk="1" hangingPunct="1"/>
            <a:r>
              <a:rPr lang="tr-TR" smtClean="0"/>
              <a:t>İletişimsel defisit+</a:t>
            </a:r>
            <a:endParaRPr lang="en-US" smtClean="0"/>
          </a:p>
          <a:p>
            <a:pPr eaLnBrk="1" hangingPunct="1"/>
            <a:r>
              <a:rPr lang="tr-TR" smtClean="0"/>
              <a:t>Tekrarlayıcı davranışlar+</a:t>
            </a:r>
          </a:p>
          <a:p>
            <a:pPr eaLnBrk="1" hangingPunct="1">
              <a:buFont typeface="Wingdings 2" pitchFamily="18" charset="2"/>
              <a:buNone/>
            </a:pPr>
            <a:r>
              <a:rPr lang="tr-TR" smtClean="0"/>
              <a:t>	ile seyreden </a:t>
            </a:r>
            <a:r>
              <a:rPr lang="en-US" smtClean="0"/>
              <a:t>n</a:t>
            </a:r>
            <a:r>
              <a:rPr lang="tr-TR" smtClean="0"/>
              <a:t>ö</a:t>
            </a:r>
            <a:r>
              <a:rPr lang="en-US" smtClean="0"/>
              <a:t>ropsikiyatrik </a:t>
            </a:r>
            <a:r>
              <a:rPr lang="tr-TR" smtClean="0"/>
              <a:t>tablolardır</a:t>
            </a:r>
            <a:endParaRPr lang="en-US" smtClean="0"/>
          </a:p>
        </p:txBody>
      </p:sp>
      <p:sp>
        <p:nvSpPr>
          <p:cNvPr id="4" name="3 Slayt Numarası Yer Tutucusu"/>
          <p:cNvSpPr>
            <a:spLocks noGrp="1"/>
          </p:cNvSpPr>
          <p:nvPr>
            <p:ph type="sldNum" sz="quarter" idx="12"/>
          </p:nvPr>
        </p:nvSpPr>
        <p:spPr/>
        <p:txBody>
          <a:bodyPr/>
          <a:lstStyle/>
          <a:p>
            <a:pPr>
              <a:defRPr/>
            </a:pPr>
            <a:fld id="{EFFCFAA7-37A2-42D6-AF33-E8C5CBB76A74}" type="slidenum">
              <a:rPr lang="tr-TR"/>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Tanı Koyma Yaşı</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4800600"/>
          </a:xfrm>
        </p:spPr>
        <p:txBody>
          <a:bodyPr>
            <a:normAutofit fontScale="92500" lnSpcReduction="20000"/>
          </a:bodyPr>
          <a:lstStyle/>
          <a:p>
            <a:pPr marL="365760" indent="-283464" algn="just" eaLnBrk="1" fontAlgn="auto" hangingPunct="1">
              <a:spcAft>
                <a:spcPts val="0"/>
              </a:spcAft>
              <a:buFont typeface="Wingdings 2"/>
              <a:buChar char=""/>
              <a:defRPr/>
            </a:pPr>
            <a:r>
              <a:rPr lang="tr-TR" dirty="0" smtClean="0"/>
              <a:t>İlk bir yaştan itibaren </a:t>
            </a:r>
            <a:r>
              <a:rPr lang="tr-TR" dirty="0" err="1" smtClean="0"/>
              <a:t>defisit</a:t>
            </a:r>
            <a:r>
              <a:rPr lang="tr-TR" dirty="0" smtClean="0"/>
              <a:t> alanları varsa en azından OSB veya diğer gelişimsel bozukluklar açısından “</a:t>
            </a:r>
            <a:r>
              <a:rPr lang="tr-TR" b="1" dirty="0" smtClean="0"/>
              <a:t>riskli çocuk” </a:t>
            </a:r>
            <a:r>
              <a:rPr lang="tr-TR" dirty="0" smtClean="0"/>
              <a:t>diye belirtmek gerekir</a:t>
            </a:r>
            <a:r>
              <a:rPr lang="en-US" dirty="0" smtClean="0"/>
              <a:t> </a:t>
            </a:r>
            <a:r>
              <a:rPr lang="tr-TR" dirty="0" smtClean="0"/>
              <a:t>ve müdahale başlar!</a:t>
            </a:r>
            <a:endParaRPr lang="en-US" dirty="0" smtClean="0"/>
          </a:p>
          <a:p>
            <a:pPr marL="365760" indent="-283464" algn="just" eaLnBrk="1" fontAlgn="auto" hangingPunct="1">
              <a:spcAft>
                <a:spcPts val="0"/>
              </a:spcAft>
              <a:buFont typeface="Wingdings 2"/>
              <a:buNone/>
              <a:defRPr/>
            </a:pPr>
            <a:endParaRPr lang="tr-TR" dirty="0" smtClean="0"/>
          </a:p>
          <a:p>
            <a:pPr marL="365760" indent="-283464" algn="just" eaLnBrk="1" fontAlgn="auto" hangingPunct="1">
              <a:spcAft>
                <a:spcPts val="0"/>
              </a:spcAft>
              <a:buFont typeface="Wingdings 2"/>
              <a:buChar char=""/>
              <a:defRPr/>
            </a:pPr>
            <a:r>
              <a:rPr lang="tr-TR" dirty="0" smtClean="0"/>
              <a:t>Küçük yaşlarda(&lt;3 yaş) bazı çocuklarda belirtiler kaybolabilir!</a:t>
            </a:r>
            <a:endParaRPr lang="en-US" dirty="0" smtClean="0"/>
          </a:p>
          <a:p>
            <a:pPr marL="365760" indent="-283464" algn="just" eaLnBrk="1" fontAlgn="auto" hangingPunct="1">
              <a:spcAft>
                <a:spcPts val="0"/>
              </a:spcAft>
              <a:buFont typeface="Wingdings 2"/>
              <a:buNone/>
              <a:defRPr/>
            </a:pPr>
            <a:endParaRPr lang="tr-TR" dirty="0" smtClean="0"/>
          </a:p>
          <a:p>
            <a:pPr marL="365760" indent="-283464" algn="just" eaLnBrk="1" fontAlgn="auto" hangingPunct="1">
              <a:spcAft>
                <a:spcPts val="0"/>
              </a:spcAft>
              <a:buFont typeface="Wingdings 2"/>
              <a:buChar char=""/>
              <a:defRPr/>
            </a:pPr>
            <a:r>
              <a:rPr lang="tr-TR" dirty="0" smtClean="0"/>
              <a:t>Deneyimli uzmanlar tarafından 2 yaşta konulan tanın güvenirlik ve </a:t>
            </a:r>
            <a:r>
              <a:rPr lang="tr-TR" dirty="0" err="1" smtClean="0"/>
              <a:t>stabilitesinin</a:t>
            </a:r>
            <a:r>
              <a:rPr lang="tr-TR" dirty="0" smtClean="0"/>
              <a:t> yüksek olduğunu bildirmiş</a:t>
            </a:r>
            <a:r>
              <a:rPr lang="tr-TR" sz="1800" dirty="0" smtClean="0"/>
              <a:t>(</a:t>
            </a:r>
            <a:r>
              <a:rPr lang="tr-TR" sz="1800" dirty="0" err="1" smtClean="0"/>
              <a:t>Zwaigenbaum</a:t>
            </a:r>
            <a:r>
              <a:rPr lang="tr-TR" sz="1800" dirty="0" smtClean="0"/>
              <a:t> 2009)</a:t>
            </a:r>
            <a:endParaRPr lang="tr-TR" sz="1800" dirty="0"/>
          </a:p>
        </p:txBody>
      </p:sp>
      <p:sp>
        <p:nvSpPr>
          <p:cNvPr id="4" name="3 Slayt Numarası Yer Tutucusu"/>
          <p:cNvSpPr>
            <a:spLocks noGrp="1"/>
          </p:cNvSpPr>
          <p:nvPr>
            <p:ph type="sldNum" sz="quarter" idx="12"/>
          </p:nvPr>
        </p:nvSpPr>
        <p:spPr/>
        <p:txBody>
          <a:bodyPr/>
          <a:lstStyle/>
          <a:p>
            <a:pPr>
              <a:defRPr/>
            </a:pPr>
            <a:fld id="{05E63951-B22C-4913-8F5D-F2FDDC775CF4}" type="slidenum">
              <a:rPr lang="tr-TR"/>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Klinik Özellikler</a:t>
            </a:r>
            <a:endParaRPr lang="tr-TR" dirty="0">
              <a:solidFill>
                <a:schemeClr val="tx2">
                  <a:satMod val="130000"/>
                </a:schemeClr>
              </a:solidFill>
            </a:endParaRPr>
          </a:p>
        </p:txBody>
      </p:sp>
      <p:sp>
        <p:nvSpPr>
          <p:cNvPr id="34818" name="2 İçerik Yer Tutucusu"/>
          <p:cNvSpPr>
            <a:spLocks noGrp="1"/>
          </p:cNvSpPr>
          <p:nvPr>
            <p:ph idx="1"/>
          </p:nvPr>
        </p:nvSpPr>
        <p:spPr>
          <a:xfrm>
            <a:off x="827088" y="1935163"/>
            <a:ext cx="3744912" cy="4389437"/>
          </a:xfrm>
        </p:spPr>
        <p:txBody>
          <a:bodyPr/>
          <a:lstStyle/>
          <a:p>
            <a:pPr algn="just" eaLnBrk="1" hangingPunct="1"/>
            <a:r>
              <a:rPr lang="tr-TR" smtClean="0"/>
              <a:t>3 temel alanda yetersizlikler; karşılıklı sosyal etkileşim, sözel ve sözel olmayan iletişim ve kısıtlı ve tekrarlayıcı davranış ve ilgiler.</a:t>
            </a:r>
          </a:p>
        </p:txBody>
      </p:sp>
      <p:sp>
        <p:nvSpPr>
          <p:cNvPr id="4" name="3 Slayt Numarası Yer Tutucusu"/>
          <p:cNvSpPr>
            <a:spLocks noGrp="1"/>
          </p:cNvSpPr>
          <p:nvPr>
            <p:ph type="sldNum" sz="quarter" idx="12"/>
          </p:nvPr>
        </p:nvSpPr>
        <p:spPr/>
        <p:txBody>
          <a:bodyPr/>
          <a:lstStyle/>
          <a:p>
            <a:pPr>
              <a:defRPr/>
            </a:pPr>
            <a:fld id="{12596FD0-EDB1-4DEC-9246-E1F5D5EA8052}" type="slidenum">
              <a:rPr lang="tr-TR"/>
              <a:pPr>
                <a:defRPr/>
              </a:pPr>
              <a:t>21</a:t>
            </a:fld>
            <a:endParaRPr lang="tr-TR"/>
          </a:p>
        </p:txBody>
      </p:sp>
      <p:pic>
        <p:nvPicPr>
          <p:cNvPr id="34820" name="Picture 2" descr="https://encrypted-tbn2.gstatic.com/images?q=tbn:ANd9GcTNpbVnIyF2CXespVqmYeMW8gRu9j3KprA4lo8O8fifSHANOnhd"/>
          <p:cNvPicPr>
            <a:picLocks noChangeAspect="1" noChangeArrowheads="1"/>
          </p:cNvPicPr>
          <p:nvPr/>
        </p:nvPicPr>
        <p:blipFill>
          <a:blip r:embed="rId2"/>
          <a:srcRect/>
          <a:stretch>
            <a:fillRect/>
          </a:stretch>
        </p:blipFill>
        <p:spPr bwMode="auto">
          <a:xfrm>
            <a:off x="4922838" y="1989138"/>
            <a:ext cx="4221162" cy="262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eaLnBrk="1" fontAlgn="auto" hangingPunct="1">
              <a:spcAft>
                <a:spcPts val="0"/>
              </a:spcAft>
              <a:defRPr/>
            </a:pPr>
            <a:r>
              <a:rPr lang="tr-TR" dirty="0" smtClean="0">
                <a:solidFill>
                  <a:schemeClr val="tx2">
                    <a:satMod val="130000"/>
                  </a:schemeClr>
                </a:solidFill>
              </a:rPr>
              <a:t>Normal Çocuklarda Sosyal </a:t>
            </a:r>
            <a:br>
              <a:rPr lang="tr-TR" dirty="0" smtClean="0">
                <a:solidFill>
                  <a:schemeClr val="tx2">
                    <a:satMod val="130000"/>
                  </a:schemeClr>
                </a:solidFill>
              </a:rPr>
            </a:br>
            <a:r>
              <a:rPr lang="tr-TR" dirty="0" smtClean="0">
                <a:solidFill>
                  <a:schemeClr val="tx2">
                    <a:satMod val="130000"/>
                  </a:schemeClr>
                </a:solidFill>
              </a:rPr>
              <a:t>Duygusal Gelişme</a:t>
            </a:r>
            <a:endParaRPr lang="tr-TR" dirty="0">
              <a:solidFill>
                <a:schemeClr val="tx2">
                  <a:satMod val="130000"/>
                </a:schemeClr>
              </a:solidFill>
            </a:endParaRPr>
          </a:p>
        </p:txBody>
      </p:sp>
      <p:sp>
        <p:nvSpPr>
          <p:cNvPr id="3" name="2 İçerik Yer Tutucusu"/>
          <p:cNvSpPr>
            <a:spLocks noGrp="1"/>
          </p:cNvSpPr>
          <p:nvPr>
            <p:ph idx="1"/>
          </p:nvPr>
        </p:nvSpPr>
        <p:spPr>
          <a:xfrm>
            <a:off x="1116013" y="1700213"/>
            <a:ext cx="7818437" cy="4548187"/>
          </a:xfrm>
        </p:spPr>
        <p:txBody>
          <a:bodyPr>
            <a:normAutofit fontScale="85000" lnSpcReduction="10000"/>
          </a:bodyPr>
          <a:lstStyle/>
          <a:p>
            <a:pPr marL="365760" indent="-283464" algn="just" eaLnBrk="1" fontAlgn="auto" hangingPunct="1">
              <a:spcAft>
                <a:spcPts val="0"/>
              </a:spcAft>
              <a:buFont typeface="Wingdings 2"/>
              <a:buChar char=""/>
              <a:defRPr/>
            </a:pPr>
            <a:r>
              <a:rPr lang="tr-TR" dirty="0" smtClean="0"/>
              <a:t>Göz kontaktı (1 ay)</a:t>
            </a:r>
          </a:p>
          <a:p>
            <a:pPr marL="365760" indent="-283464" algn="just" eaLnBrk="1" fontAlgn="auto" hangingPunct="1">
              <a:spcAft>
                <a:spcPts val="0"/>
              </a:spcAft>
              <a:buFont typeface="Wingdings 2"/>
              <a:buChar char=""/>
              <a:defRPr/>
            </a:pPr>
            <a:r>
              <a:rPr lang="tr-TR" dirty="0" smtClean="0"/>
              <a:t>sosyal gülümseme (1 ay)</a:t>
            </a:r>
          </a:p>
          <a:p>
            <a:pPr marL="365760" indent="-283464" algn="just" eaLnBrk="1" fontAlgn="auto" hangingPunct="1">
              <a:spcAft>
                <a:spcPts val="0"/>
              </a:spcAft>
              <a:buFont typeface="Wingdings 2"/>
              <a:buChar char=""/>
              <a:defRPr/>
            </a:pPr>
            <a:r>
              <a:rPr lang="tr-TR" dirty="0" smtClean="0"/>
              <a:t>kucağa alınmaya tepki (3-4 ay)</a:t>
            </a:r>
          </a:p>
          <a:p>
            <a:pPr marL="365760" indent="-283464" algn="just" eaLnBrk="1" fontAlgn="auto" hangingPunct="1">
              <a:spcAft>
                <a:spcPts val="0"/>
              </a:spcAft>
              <a:buFont typeface="Wingdings 2"/>
              <a:buChar char=""/>
              <a:defRPr/>
            </a:pPr>
            <a:r>
              <a:rPr lang="tr-TR" dirty="0" smtClean="0"/>
              <a:t>ayrılma kaygısı,yabancı kaygısı (8-9 ay)</a:t>
            </a:r>
          </a:p>
          <a:p>
            <a:pPr marL="365760" indent="-283464" algn="just" eaLnBrk="1" fontAlgn="auto" hangingPunct="1">
              <a:spcAft>
                <a:spcPts val="0"/>
              </a:spcAft>
              <a:buFont typeface="Wingdings 2"/>
              <a:buChar char=""/>
              <a:defRPr/>
            </a:pPr>
            <a:r>
              <a:rPr lang="tr-TR" dirty="0" err="1" smtClean="0"/>
              <a:t>taklite</a:t>
            </a:r>
            <a:r>
              <a:rPr lang="tr-TR" dirty="0" smtClean="0"/>
              <a:t> </a:t>
            </a:r>
            <a:r>
              <a:rPr lang="tr-TR" dirty="0" err="1" smtClean="0"/>
              <a:t>dayali</a:t>
            </a:r>
            <a:r>
              <a:rPr lang="tr-TR" dirty="0" smtClean="0"/>
              <a:t> beceriler (9ay)</a:t>
            </a:r>
          </a:p>
          <a:p>
            <a:pPr marL="365760" indent="-283464" algn="just" eaLnBrk="1" fontAlgn="auto" hangingPunct="1">
              <a:spcAft>
                <a:spcPts val="0"/>
              </a:spcAft>
              <a:buFont typeface="Wingdings 2"/>
              <a:buChar char=""/>
              <a:defRPr/>
            </a:pPr>
            <a:r>
              <a:rPr lang="tr-TR" b="1" dirty="0" smtClean="0"/>
              <a:t>ortak dikkat (1 yaş)</a:t>
            </a:r>
          </a:p>
          <a:p>
            <a:pPr marL="365760" indent="-283464" algn="just" eaLnBrk="1" fontAlgn="auto" hangingPunct="1">
              <a:spcAft>
                <a:spcPts val="0"/>
              </a:spcAft>
              <a:buFont typeface="Wingdings 2"/>
              <a:buChar char=""/>
              <a:defRPr/>
            </a:pPr>
            <a:r>
              <a:rPr lang="tr-TR" dirty="0" smtClean="0"/>
              <a:t>yaşıta ilgi (1 yaş)</a:t>
            </a:r>
          </a:p>
          <a:p>
            <a:pPr marL="365760" indent="-283464" algn="just" eaLnBrk="1" fontAlgn="auto" hangingPunct="1">
              <a:spcAft>
                <a:spcPts val="0"/>
              </a:spcAft>
              <a:buFont typeface="Wingdings 2"/>
              <a:buChar char=""/>
              <a:defRPr/>
            </a:pPr>
            <a:r>
              <a:rPr lang="tr-TR" dirty="0" smtClean="0"/>
              <a:t>karşılıklı etkileşim (2-3 yaş)</a:t>
            </a:r>
          </a:p>
          <a:p>
            <a:pPr marL="365760" indent="-283464" algn="just" eaLnBrk="1" fontAlgn="auto" hangingPunct="1">
              <a:spcAft>
                <a:spcPts val="0"/>
              </a:spcAft>
              <a:buFont typeface="Wingdings 2"/>
              <a:buChar char=""/>
              <a:defRPr/>
            </a:pPr>
            <a:r>
              <a:rPr lang="tr-TR" dirty="0" smtClean="0"/>
              <a:t>senaryolu oyun (3 yaş)</a:t>
            </a:r>
          </a:p>
          <a:p>
            <a:pPr marL="365760" indent="-283464" algn="just" eaLnBrk="1" fontAlgn="auto" hangingPunct="1">
              <a:spcAft>
                <a:spcPts val="0"/>
              </a:spcAft>
              <a:buFont typeface="Wingdings 2"/>
              <a:buChar char=""/>
              <a:defRPr/>
            </a:pPr>
            <a:r>
              <a:rPr lang="tr-TR" dirty="0" smtClean="0"/>
              <a:t>başkalarının duygularını anlama kapasitesi (4 yaş)</a:t>
            </a:r>
            <a:endParaRPr lang="tr-TR" dirty="0"/>
          </a:p>
        </p:txBody>
      </p:sp>
      <p:sp>
        <p:nvSpPr>
          <p:cNvPr id="4" name="3 Slayt Numarası Yer Tutucusu"/>
          <p:cNvSpPr>
            <a:spLocks noGrp="1"/>
          </p:cNvSpPr>
          <p:nvPr>
            <p:ph type="sldNum" sz="quarter" idx="12"/>
          </p:nvPr>
        </p:nvSpPr>
        <p:spPr/>
        <p:txBody>
          <a:bodyPr/>
          <a:lstStyle/>
          <a:p>
            <a:pPr>
              <a:defRPr/>
            </a:pPr>
            <a:fld id="{0080FB1D-F7C2-4C38-AB57-07D60E2F5DC9}" type="slidenum">
              <a:rPr lang="tr-TR"/>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Normal Çocukta Konuşma Süreçleri</a:t>
            </a:r>
            <a:endParaRPr lang="tr-TR" dirty="0">
              <a:solidFill>
                <a:schemeClr val="tx2">
                  <a:satMod val="130000"/>
                </a:schemeClr>
              </a:solidFill>
            </a:endParaRPr>
          </a:p>
        </p:txBody>
      </p:sp>
      <p:sp>
        <p:nvSpPr>
          <p:cNvPr id="36866" name="2 İçerik Yer Tutucusu"/>
          <p:cNvSpPr>
            <a:spLocks noGrp="1"/>
          </p:cNvSpPr>
          <p:nvPr>
            <p:ph idx="1"/>
          </p:nvPr>
        </p:nvSpPr>
        <p:spPr>
          <a:xfrm>
            <a:off x="1258888" y="1773238"/>
            <a:ext cx="7399337" cy="4759325"/>
          </a:xfrm>
        </p:spPr>
        <p:txBody>
          <a:bodyPr/>
          <a:lstStyle/>
          <a:p>
            <a:pPr algn="just" eaLnBrk="1" hangingPunct="1"/>
            <a:r>
              <a:rPr lang="tr-TR" smtClean="0"/>
              <a:t>Refleks ağlama, vejetatif sesler (0-2ay)</a:t>
            </a:r>
          </a:p>
          <a:p>
            <a:pPr algn="just" eaLnBrk="1" hangingPunct="1"/>
            <a:r>
              <a:rPr lang="tr-TR" smtClean="0"/>
              <a:t>Gıgıldama, Agulama (2- 5 ay)</a:t>
            </a:r>
          </a:p>
          <a:p>
            <a:pPr algn="just" eaLnBrk="1" hangingPunct="1"/>
            <a:r>
              <a:rPr lang="tr-TR" smtClean="0"/>
              <a:t>Babbling, Heceleme (4-8 ay)</a:t>
            </a:r>
          </a:p>
          <a:p>
            <a:pPr algn="just" eaLnBrk="1" hangingPunct="1"/>
            <a:r>
              <a:rPr lang="tr-TR" smtClean="0"/>
              <a:t>Tekrarlayan babbling (6-8 ay)</a:t>
            </a:r>
          </a:p>
          <a:p>
            <a:pPr algn="just" eaLnBrk="1" hangingPunct="1"/>
            <a:r>
              <a:rPr lang="tr-TR" smtClean="0"/>
              <a:t>An</a:t>
            </a:r>
            <a:r>
              <a:rPr lang="en-US" smtClean="0"/>
              <a:t>la</a:t>
            </a:r>
            <a:r>
              <a:rPr lang="tr-TR" smtClean="0"/>
              <a:t>mlı kelime (9-18 ay)</a:t>
            </a:r>
          </a:p>
          <a:p>
            <a:pPr algn="just" eaLnBrk="1" hangingPunct="1"/>
            <a:r>
              <a:rPr lang="tr-TR" smtClean="0"/>
              <a:t>Cümle (18 ay-24 ay)</a:t>
            </a:r>
          </a:p>
          <a:p>
            <a:pPr algn="just" eaLnBrk="1" hangingPunct="1">
              <a:buFont typeface="Wingdings 2" pitchFamily="18" charset="2"/>
              <a:buNone/>
            </a:pPr>
            <a:r>
              <a:rPr lang="tr-TR" smtClean="0"/>
              <a:t>	Not:Ailede konuşma gecikmesini varlığı risk faktörü</a:t>
            </a:r>
          </a:p>
        </p:txBody>
      </p:sp>
      <p:sp>
        <p:nvSpPr>
          <p:cNvPr id="4" name="3 Slayt Numarası Yer Tutucusu"/>
          <p:cNvSpPr>
            <a:spLocks noGrp="1"/>
          </p:cNvSpPr>
          <p:nvPr>
            <p:ph type="sldNum" sz="quarter" idx="12"/>
          </p:nvPr>
        </p:nvSpPr>
        <p:spPr/>
        <p:txBody>
          <a:bodyPr/>
          <a:lstStyle/>
          <a:p>
            <a:pPr>
              <a:defRPr/>
            </a:pPr>
            <a:fld id="{079C52E6-BEDE-4832-8AA5-6B597E8CDC7D}" type="slidenum">
              <a:rPr lang="tr-TR"/>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Otistiklerde 0-1 Yaş Belirtileri</a:t>
            </a:r>
            <a:endParaRPr lang="tr-TR" dirty="0">
              <a:solidFill>
                <a:schemeClr val="tx2">
                  <a:satMod val="130000"/>
                </a:schemeClr>
              </a:solidFill>
            </a:endParaRPr>
          </a:p>
        </p:txBody>
      </p:sp>
      <p:sp>
        <p:nvSpPr>
          <p:cNvPr id="3" name="2 İçerik Yer Tutucusu"/>
          <p:cNvSpPr>
            <a:spLocks noGrp="1"/>
          </p:cNvSpPr>
          <p:nvPr>
            <p:ph idx="1"/>
          </p:nvPr>
        </p:nvSpPr>
        <p:spPr>
          <a:xfrm>
            <a:off x="971550" y="981075"/>
            <a:ext cx="7829550" cy="5589588"/>
          </a:xfrm>
        </p:spPr>
        <p:txBody>
          <a:bodyPr>
            <a:normAutofit fontScale="85000" lnSpcReduction="10000"/>
          </a:bodyPr>
          <a:lstStyle/>
          <a:p>
            <a:pPr marL="365760" indent="-283464" algn="just" eaLnBrk="1" fontAlgn="auto" hangingPunct="1">
              <a:spcAft>
                <a:spcPts val="0"/>
              </a:spcAft>
              <a:buFont typeface="Wingdings 2"/>
              <a:buChar char=""/>
              <a:defRPr/>
            </a:pPr>
            <a:r>
              <a:rPr lang="tr-TR" dirty="0" smtClean="0"/>
              <a:t>Göz kontaktı yetersizliği</a:t>
            </a:r>
          </a:p>
          <a:p>
            <a:pPr marL="365760" indent="-283464" algn="just" eaLnBrk="1" fontAlgn="auto" hangingPunct="1">
              <a:spcAft>
                <a:spcPts val="0"/>
              </a:spcAft>
              <a:buFont typeface="Wingdings 2"/>
              <a:buChar char=""/>
              <a:defRPr/>
            </a:pPr>
            <a:r>
              <a:rPr lang="tr-TR" dirty="0" smtClean="0"/>
              <a:t>Sosyal yanıt yetersizliği (öz. Sosyal gülümseme)</a:t>
            </a:r>
          </a:p>
          <a:p>
            <a:pPr marL="365760" indent="-283464" algn="just" eaLnBrk="1" fontAlgn="auto" hangingPunct="1">
              <a:spcAft>
                <a:spcPts val="0"/>
              </a:spcAft>
              <a:buFont typeface="Wingdings 2"/>
              <a:buChar char=""/>
              <a:defRPr/>
            </a:pPr>
            <a:r>
              <a:rPr lang="tr-TR" dirty="0" smtClean="0"/>
              <a:t>Motor taklit eksikliği</a:t>
            </a:r>
          </a:p>
          <a:p>
            <a:pPr marL="365760" indent="-283464" algn="just" eaLnBrk="1" fontAlgn="auto" hangingPunct="1">
              <a:spcAft>
                <a:spcPts val="0"/>
              </a:spcAft>
              <a:buFont typeface="Wingdings 2"/>
              <a:buChar char=""/>
              <a:defRPr/>
            </a:pPr>
            <a:r>
              <a:rPr lang="tr-TR" dirty="0" err="1" smtClean="0"/>
              <a:t>Babıldamanın</a:t>
            </a:r>
            <a:r>
              <a:rPr lang="tr-TR" dirty="0" smtClean="0"/>
              <a:t> olmayışı, anormal yüksek ağlama</a:t>
            </a:r>
          </a:p>
          <a:p>
            <a:pPr marL="365760" indent="-283464" algn="just" eaLnBrk="1" fontAlgn="auto" hangingPunct="1">
              <a:spcAft>
                <a:spcPts val="0"/>
              </a:spcAft>
              <a:buFont typeface="Wingdings 2"/>
              <a:buChar char=""/>
              <a:defRPr/>
            </a:pPr>
            <a:r>
              <a:rPr lang="tr-TR" dirty="0" err="1" smtClean="0"/>
              <a:t>Hipotoni</a:t>
            </a:r>
            <a:r>
              <a:rPr lang="tr-TR" dirty="0" smtClean="0"/>
              <a:t>, motor anormallikler, duyusal tepkilerde değişkenlik</a:t>
            </a:r>
          </a:p>
          <a:p>
            <a:pPr marL="365760" indent="-283464" algn="just" eaLnBrk="1" fontAlgn="auto" hangingPunct="1">
              <a:spcAft>
                <a:spcPts val="0"/>
              </a:spcAft>
              <a:buFont typeface="Wingdings 2"/>
              <a:buChar char=""/>
              <a:defRPr/>
            </a:pPr>
            <a:r>
              <a:rPr lang="tr-TR" dirty="0" smtClean="0"/>
              <a:t>Mimiklerin yokluğu veya yetersizliği</a:t>
            </a:r>
          </a:p>
          <a:p>
            <a:pPr marL="365760" indent="-283464" algn="just" eaLnBrk="1" fontAlgn="auto" hangingPunct="1">
              <a:spcAft>
                <a:spcPts val="0"/>
              </a:spcAft>
              <a:buFont typeface="Wingdings 2"/>
              <a:buChar char=""/>
              <a:defRPr/>
            </a:pPr>
            <a:r>
              <a:rPr lang="tr-TR" dirty="0" smtClean="0"/>
              <a:t>Yalnız kalmaktan mutlu, kucağa alınma isteğinde azlık</a:t>
            </a:r>
          </a:p>
          <a:p>
            <a:pPr marL="365760" indent="-283464" algn="just" eaLnBrk="1" fontAlgn="auto" hangingPunct="1">
              <a:spcAft>
                <a:spcPts val="0"/>
              </a:spcAft>
              <a:buFont typeface="Wingdings 2"/>
              <a:buChar char=""/>
              <a:defRPr/>
            </a:pPr>
            <a:r>
              <a:rPr lang="tr-TR" dirty="0" smtClean="0"/>
              <a:t>Yabancı kaygısı yokluğu</a:t>
            </a:r>
          </a:p>
          <a:p>
            <a:pPr marL="365760" indent="-283464" algn="just" eaLnBrk="1" fontAlgn="auto" hangingPunct="1">
              <a:spcAft>
                <a:spcPts val="0"/>
              </a:spcAft>
              <a:buFont typeface="Wingdings 2"/>
              <a:buChar char=""/>
              <a:defRPr/>
            </a:pPr>
            <a:r>
              <a:rPr lang="tr-TR" dirty="0" smtClean="0"/>
              <a:t>Seslenince bakmama (</a:t>
            </a:r>
            <a:r>
              <a:rPr lang="tr-TR" b="1" dirty="0" smtClean="0"/>
              <a:t>8-10 ay</a:t>
            </a:r>
            <a:r>
              <a:rPr lang="tr-TR" dirty="0" smtClean="0"/>
              <a:t>)</a:t>
            </a:r>
            <a:endParaRPr lang="en-US" dirty="0" smtClean="0"/>
          </a:p>
          <a:p>
            <a:pPr marL="365760" indent="-283464" algn="just" eaLnBrk="1" fontAlgn="auto" hangingPunct="1">
              <a:spcAft>
                <a:spcPts val="0"/>
              </a:spcAft>
              <a:buFont typeface="Wingdings 2"/>
              <a:buChar char=""/>
              <a:defRPr/>
            </a:pPr>
            <a:r>
              <a:rPr lang="en-US" dirty="0" smtClean="0"/>
              <a:t>G</a:t>
            </a:r>
            <a:r>
              <a:rPr lang="tr-TR" dirty="0" smtClean="0"/>
              <a:t>ö</a:t>
            </a:r>
            <a:r>
              <a:rPr lang="en-US" dirty="0" err="1" smtClean="0"/>
              <a:t>rsel</a:t>
            </a:r>
            <a:r>
              <a:rPr lang="en-US" dirty="0" smtClean="0"/>
              <a:t> </a:t>
            </a:r>
            <a:r>
              <a:rPr lang="en-US" dirty="0" err="1" smtClean="0"/>
              <a:t>dikkatin</a:t>
            </a:r>
            <a:r>
              <a:rPr lang="en-US" dirty="0" smtClean="0"/>
              <a:t> </a:t>
            </a:r>
            <a:r>
              <a:rPr lang="en-US" dirty="0" err="1" smtClean="0"/>
              <a:t>ba</a:t>
            </a:r>
            <a:r>
              <a:rPr lang="tr-TR" dirty="0" smtClean="0"/>
              <a:t>ş</a:t>
            </a:r>
            <a:r>
              <a:rPr lang="en-US" dirty="0" smtClean="0"/>
              <a:t>ka </a:t>
            </a:r>
            <a:r>
              <a:rPr lang="en-US" dirty="0" err="1" smtClean="0"/>
              <a:t>bir</a:t>
            </a:r>
            <a:r>
              <a:rPr lang="en-US" dirty="0" smtClean="0"/>
              <a:t> </a:t>
            </a:r>
            <a:r>
              <a:rPr lang="en-US" dirty="0" err="1" smtClean="0"/>
              <a:t>uyarana</a:t>
            </a:r>
            <a:r>
              <a:rPr lang="en-US" dirty="0" smtClean="0"/>
              <a:t> </a:t>
            </a:r>
            <a:r>
              <a:rPr lang="tr-TR" dirty="0" smtClean="0"/>
              <a:t>ç</a:t>
            </a:r>
            <a:r>
              <a:rPr lang="en-US" dirty="0" err="1" smtClean="0"/>
              <a:t>evrilmemesi</a:t>
            </a:r>
            <a:endParaRPr lang="tr-TR" dirty="0" smtClean="0"/>
          </a:p>
          <a:p>
            <a:pPr marL="365760" indent="-283464" algn="just" eaLnBrk="1" fontAlgn="auto" hangingPunct="1">
              <a:spcAft>
                <a:spcPts val="0"/>
              </a:spcAft>
              <a:buFont typeface="Wingdings 2"/>
              <a:buChar char=""/>
              <a:defRPr/>
            </a:pPr>
            <a:r>
              <a:rPr lang="tr-TR" dirty="0" smtClean="0"/>
              <a:t>Bazı obje veya oyuncaklara aşırı ilgi (</a:t>
            </a:r>
            <a:r>
              <a:rPr lang="tr-TR" dirty="0" err="1" smtClean="0"/>
              <a:t>Landa</a:t>
            </a:r>
            <a:r>
              <a:rPr lang="tr-TR" dirty="0" smtClean="0"/>
              <a:t> 2011)</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350" y="214313"/>
            <a:ext cx="7326313" cy="1143000"/>
          </a:xfrm>
        </p:spPr>
        <p:txBody>
          <a:bodyPr/>
          <a:lstStyle/>
          <a:p>
            <a:pPr eaLnBrk="1" fontAlgn="auto" hangingPunct="1">
              <a:spcAft>
                <a:spcPts val="0"/>
              </a:spcAft>
              <a:defRPr/>
            </a:pPr>
            <a:r>
              <a:rPr lang="tr-TR" dirty="0" smtClean="0">
                <a:solidFill>
                  <a:schemeClr val="tx2">
                    <a:satMod val="130000"/>
                  </a:schemeClr>
                </a:solidFill>
              </a:rPr>
              <a:t>1-2 Yaş Belirtileri</a:t>
            </a:r>
            <a:endParaRPr lang="tr-TR" dirty="0">
              <a:solidFill>
                <a:schemeClr val="tx2">
                  <a:satMod val="130000"/>
                </a:schemeClr>
              </a:solidFill>
            </a:endParaRPr>
          </a:p>
        </p:txBody>
      </p:sp>
      <p:sp>
        <p:nvSpPr>
          <p:cNvPr id="3" name="2 İçerik Yer Tutucusu"/>
          <p:cNvSpPr>
            <a:spLocks noGrp="1"/>
          </p:cNvSpPr>
          <p:nvPr>
            <p:ph idx="1"/>
          </p:nvPr>
        </p:nvSpPr>
        <p:spPr>
          <a:xfrm>
            <a:off x="900113" y="1412875"/>
            <a:ext cx="4608512" cy="5445125"/>
          </a:xfrm>
        </p:spPr>
        <p:txBody>
          <a:bodyPr>
            <a:normAutofit fontScale="85000" lnSpcReduction="20000"/>
          </a:bodyPr>
          <a:lstStyle/>
          <a:p>
            <a:pPr marL="365760" indent="-283464" algn="just" eaLnBrk="1" fontAlgn="auto" hangingPunct="1">
              <a:spcAft>
                <a:spcPts val="0"/>
              </a:spcAft>
              <a:buFont typeface="Wingdings 2"/>
              <a:buNone/>
              <a:defRPr/>
            </a:pPr>
            <a:r>
              <a:rPr lang="tr-TR" dirty="0" smtClean="0"/>
              <a:t>1)Görsel; görsel takip </a:t>
            </a:r>
            <a:r>
              <a:rPr lang="tr-TR" dirty="0" err="1" smtClean="0"/>
              <a:t>atipikliği</a:t>
            </a:r>
            <a:r>
              <a:rPr lang="tr-TR" dirty="0" smtClean="0"/>
              <a:t> ve nesneleri uzun gözlem, göz teması azlığı, dönen cisimlere ilgi</a:t>
            </a:r>
          </a:p>
          <a:p>
            <a:pPr marL="365760" indent="-283464" algn="just" eaLnBrk="1" fontAlgn="auto" hangingPunct="1">
              <a:spcAft>
                <a:spcPts val="0"/>
              </a:spcAft>
              <a:buFont typeface="Wingdings 2"/>
              <a:buNone/>
              <a:defRPr/>
            </a:pPr>
            <a:r>
              <a:rPr lang="tr-TR" dirty="0" smtClean="0"/>
              <a:t>2)Motor; aktivite azlığı,ince-kaba motor beceri</a:t>
            </a:r>
            <a:r>
              <a:rPr lang="en-US" dirty="0" smtClean="0"/>
              <a:t> </a:t>
            </a:r>
            <a:r>
              <a:rPr lang="tr-TR" dirty="0" smtClean="0"/>
              <a:t>eksikliği,</a:t>
            </a:r>
            <a:r>
              <a:rPr lang="tr-TR" dirty="0" err="1" smtClean="0"/>
              <a:t>atipik</a:t>
            </a:r>
            <a:r>
              <a:rPr lang="tr-TR" dirty="0" smtClean="0"/>
              <a:t> motor </a:t>
            </a:r>
            <a:r>
              <a:rPr lang="tr-TR" dirty="0" err="1" smtClean="0"/>
              <a:t>manerizmler</a:t>
            </a:r>
            <a:endParaRPr lang="tr-TR" dirty="0" smtClean="0"/>
          </a:p>
          <a:p>
            <a:pPr marL="365760" indent="-283464" algn="just" eaLnBrk="1" fontAlgn="auto" hangingPunct="1">
              <a:spcAft>
                <a:spcPts val="0"/>
              </a:spcAft>
              <a:buFont typeface="Wingdings 2"/>
              <a:buNone/>
              <a:defRPr/>
            </a:pPr>
            <a:r>
              <a:rPr lang="tr-TR" dirty="0" smtClean="0"/>
              <a:t>3)Oyun; motor taklitte gerilik,oyuncakla kısıtlı</a:t>
            </a:r>
            <a:r>
              <a:rPr lang="en-US" dirty="0" smtClean="0"/>
              <a:t> </a:t>
            </a:r>
            <a:r>
              <a:rPr lang="tr-TR" dirty="0" smtClean="0"/>
              <a:t>oynama,oyuncaklarla tekrarlayıcı oyun, belli bir parçayla bir ilgilenme</a:t>
            </a:r>
          </a:p>
          <a:p>
            <a:pPr marL="365760" indent="-283464" algn="just" eaLnBrk="1" fontAlgn="auto" hangingPunct="1">
              <a:spcAft>
                <a:spcPts val="0"/>
              </a:spcAft>
              <a:buFont typeface="Wingdings 2"/>
              <a:buNone/>
              <a:defRPr/>
            </a:pPr>
            <a:endParaRPr lang="en-US" sz="1800" dirty="0" smtClean="0"/>
          </a:p>
          <a:p>
            <a:pPr marL="365760" indent="-283464" algn="just" eaLnBrk="1" fontAlgn="auto" hangingPunct="1">
              <a:spcAft>
                <a:spcPts val="0"/>
              </a:spcAft>
              <a:buFont typeface="Wingdings 2"/>
              <a:buNone/>
              <a:defRPr/>
            </a:pPr>
            <a:r>
              <a:rPr lang="tr-TR" sz="1800" dirty="0" smtClean="0"/>
              <a:t>(</a:t>
            </a:r>
            <a:r>
              <a:rPr lang="tr-TR" sz="1200" dirty="0" err="1" smtClean="0"/>
              <a:t>Wetherby</a:t>
            </a:r>
            <a:r>
              <a:rPr lang="tr-TR" sz="1200" dirty="0" smtClean="0"/>
              <a:t> 2004,</a:t>
            </a:r>
            <a:r>
              <a:rPr lang="tr-TR" sz="1200" dirty="0" err="1" smtClean="0"/>
              <a:t>Bryson</a:t>
            </a:r>
            <a:r>
              <a:rPr lang="tr-TR" sz="1200" dirty="0" smtClean="0"/>
              <a:t> 2007,</a:t>
            </a:r>
            <a:r>
              <a:rPr lang="tr-TR" sz="1200" dirty="0" err="1" smtClean="0"/>
              <a:t>Zwaignebaum</a:t>
            </a:r>
            <a:r>
              <a:rPr lang="tr-TR" sz="1200" dirty="0" smtClean="0"/>
              <a:t> 2005,</a:t>
            </a:r>
            <a:r>
              <a:rPr lang="tr-TR" sz="1200" dirty="0" err="1" smtClean="0"/>
              <a:t>Ozonoff</a:t>
            </a:r>
            <a:r>
              <a:rPr lang="tr-TR" sz="1200" dirty="0" smtClean="0"/>
              <a:t> 2008,</a:t>
            </a:r>
            <a:r>
              <a:rPr lang="tr-TR" sz="1200" dirty="0" err="1" smtClean="0"/>
              <a:t>Iverson</a:t>
            </a:r>
            <a:r>
              <a:rPr lang="tr-TR" sz="1200" dirty="0" smtClean="0"/>
              <a:t> 2007,</a:t>
            </a:r>
            <a:r>
              <a:rPr lang="tr-TR" sz="1200" dirty="0" err="1" smtClean="0"/>
              <a:t>Landa</a:t>
            </a:r>
            <a:r>
              <a:rPr lang="en-US" sz="1200" dirty="0" smtClean="0"/>
              <a:t> </a:t>
            </a:r>
            <a:r>
              <a:rPr lang="sv-SE" sz="1200" dirty="0" smtClean="0"/>
              <a:t>2006,2007,Loh 2007 ,sullivan 2007,Mitchell 2006,Gamliel 2007</a:t>
            </a:r>
            <a:r>
              <a:rPr lang="tr-TR" sz="1200" dirty="0" smtClean="0"/>
              <a:t>)</a:t>
            </a:r>
            <a:endParaRPr lang="tr-TR" sz="1200" dirty="0"/>
          </a:p>
        </p:txBody>
      </p:sp>
      <p:sp>
        <p:nvSpPr>
          <p:cNvPr id="4" name="3 Slayt Numarası Yer Tutucusu"/>
          <p:cNvSpPr>
            <a:spLocks noGrp="1"/>
          </p:cNvSpPr>
          <p:nvPr>
            <p:ph type="sldNum" sz="quarter" idx="12"/>
          </p:nvPr>
        </p:nvSpPr>
        <p:spPr/>
        <p:txBody>
          <a:bodyPr/>
          <a:lstStyle/>
          <a:p>
            <a:pPr>
              <a:defRPr/>
            </a:pPr>
            <a:fld id="{AF95FFBE-BD20-413B-BA5A-9920A703F0E9}" type="slidenum">
              <a:rPr lang="tr-TR"/>
              <a:pPr>
                <a:defRPr/>
              </a:pPr>
              <a:t>25</a:t>
            </a:fld>
            <a:endParaRPr lang="tr-TR"/>
          </a:p>
        </p:txBody>
      </p:sp>
      <p:pic>
        <p:nvPicPr>
          <p:cNvPr id="38916" name="Picture 4" descr="http://egitimajansi.com/a/b/f/89a29eb0-a930-4c69-bca1-32696a755b4b_images%20(77)_big.jpg"/>
          <p:cNvPicPr>
            <a:picLocks noChangeAspect="1" noChangeArrowheads="1"/>
          </p:cNvPicPr>
          <p:nvPr/>
        </p:nvPicPr>
        <p:blipFill>
          <a:blip r:embed="rId2"/>
          <a:srcRect/>
          <a:stretch>
            <a:fillRect/>
          </a:stretch>
        </p:blipFill>
        <p:spPr bwMode="auto">
          <a:xfrm>
            <a:off x="5651500" y="1557338"/>
            <a:ext cx="3492500"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450" y="260350"/>
            <a:ext cx="7581900" cy="1143000"/>
          </a:xfrm>
        </p:spPr>
        <p:txBody>
          <a:bodyPr/>
          <a:lstStyle/>
          <a:p>
            <a:pPr eaLnBrk="1" fontAlgn="auto" hangingPunct="1">
              <a:spcAft>
                <a:spcPts val="0"/>
              </a:spcAft>
              <a:defRPr/>
            </a:pPr>
            <a:r>
              <a:rPr lang="tr-TR" dirty="0" smtClean="0">
                <a:solidFill>
                  <a:schemeClr val="tx2">
                    <a:satMod val="130000"/>
                  </a:schemeClr>
                </a:solidFill>
              </a:rPr>
              <a:t>1-2 Yaş Belirtileri</a:t>
            </a:r>
            <a:endParaRPr lang="tr-TR" dirty="0">
              <a:solidFill>
                <a:schemeClr val="tx2">
                  <a:satMod val="130000"/>
                </a:schemeClr>
              </a:solidFill>
            </a:endParaRPr>
          </a:p>
        </p:txBody>
      </p:sp>
      <p:pic>
        <p:nvPicPr>
          <p:cNvPr id="39938" name="Picture 2" descr="C:\Users\Mustafa\Desktop\Autistic-sweetiepie-boy-with-ducksinarow.jpg"/>
          <p:cNvPicPr>
            <a:picLocks noGrp="1" noChangeAspect="1" noChangeArrowheads="1"/>
          </p:cNvPicPr>
          <p:nvPr>
            <p:ph idx="1"/>
          </p:nvPr>
        </p:nvPicPr>
        <p:blipFill>
          <a:blip r:embed="rId2"/>
          <a:srcRect/>
          <a:stretch>
            <a:fillRect/>
          </a:stretch>
        </p:blipFill>
        <p:spPr>
          <a:xfrm>
            <a:off x="4716463" y="1773238"/>
            <a:ext cx="4249737" cy="3619500"/>
          </a:xfrm>
        </p:spPr>
      </p:pic>
      <p:sp>
        <p:nvSpPr>
          <p:cNvPr id="4" name="3 Slayt Numarası Yer Tutucusu"/>
          <p:cNvSpPr>
            <a:spLocks noGrp="1"/>
          </p:cNvSpPr>
          <p:nvPr>
            <p:ph type="sldNum" sz="quarter" idx="12"/>
          </p:nvPr>
        </p:nvSpPr>
        <p:spPr/>
        <p:txBody>
          <a:bodyPr/>
          <a:lstStyle/>
          <a:p>
            <a:pPr>
              <a:defRPr/>
            </a:pPr>
            <a:fld id="{1E1A9689-9F88-4B4C-9F68-7A4C33B1E141}" type="slidenum">
              <a:rPr lang="tr-TR"/>
              <a:pPr>
                <a:defRPr/>
              </a:pPr>
              <a:t>26</a:t>
            </a:fld>
            <a:endParaRPr lang="tr-TR"/>
          </a:p>
        </p:txBody>
      </p:sp>
      <p:sp>
        <p:nvSpPr>
          <p:cNvPr id="39940" name="5 Dikdörtgen"/>
          <p:cNvSpPr>
            <a:spLocks noChangeArrowheads="1"/>
          </p:cNvSpPr>
          <p:nvPr/>
        </p:nvSpPr>
        <p:spPr bwMode="auto">
          <a:xfrm>
            <a:off x="1042988" y="1412875"/>
            <a:ext cx="3529012" cy="4718050"/>
          </a:xfrm>
          <a:prstGeom prst="rect">
            <a:avLst/>
          </a:prstGeom>
          <a:noFill/>
          <a:ln w="9525">
            <a:noFill/>
            <a:miter lim="800000"/>
            <a:headEnd/>
            <a:tailEnd/>
          </a:ln>
        </p:spPr>
        <p:txBody>
          <a:bodyPr>
            <a:spAutoFit/>
          </a:bodyPr>
          <a:lstStyle/>
          <a:p>
            <a:pPr algn="just"/>
            <a:r>
              <a:rPr lang="tr-TR" sz="2400">
                <a:latin typeface="Gill Sans MT" pitchFamily="34" charset="0"/>
              </a:rPr>
              <a:t>4)Sosyal </a:t>
            </a:r>
            <a:r>
              <a:rPr lang="en-US" sz="2400">
                <a:latin typeface="Gill Sans MT" pitchFamily="34" charset="0"/>
              </a:rPr>
              <a:t>–</a:t>
            </a:r>
            <a:r>
              <a:rPr lang="tr-TR" sz="2400">
                <a:latin typeface="Gill Sans MT" pitchFamily="34" charset="0"/>
              </a:rPr>
              <a:t>iletişimsel; göz kontaktı,ismine bakmama, taklit ve sosyal gülümseme problemi,yanıt verme,sosyal ilgi ,ve</a:t>
            </a:r>
            <a:r>
              <a:rPr lang="en-US" sz="2400">
                <a:latin typeface="Gill Sans MT" pitchFamily="34" charset="0"/>
              </a:rPr>
              <a:t> </a:t>
            </a:r>
            <a:r>
              <a:rPr lang="tr-TR" sz="2400">
                <a:latin typeface="Gill Sans MT" pitchFamily="34" charset="0"/>
              </a:rPr>
              <a:t>olumlu duygu ifadesi azalması</a:t>
            </a:r>
          </a:p>
          <a:p>
            <a:pPr algn="just"/>
            <a:endParaRPr lang="tr-TR" sz="2400">
              <a:latin typeface="Gill Sans MT" pitchFamily="34" charset="0"/>
            </a:endParaRPr>
          </a:p>
          <a:p>
            <a:pPr algn="just"/>
            <a:r>
              <a:rPr lang="tr-TR" sz="2400">
                <a:latin typeface="Gill Sans MT" pitchFamily="34" charset="0"/>
              </a:rPr>
              <a:t>5)Dil; sözel ifade ve anlama da sorun, ekolali, jest ve mimik sorunu</a:t>
            </a:r>
          </a:p>
          <a:p>
            <a:pPr algn="just"/>
            <a:endParaRPr lang="tr-TR" sz="2400">
              <a:latin typeface="Gill Sans MT" pitchFamily="34" charset="0"/>
            </a:endParaRPr>
          </a:p>
          <a:p>
            <a:pPr algn="just"/>
            <a:endParaRPr lang="tr-TR" sz="1600">
              <a:latin typeface="Gill Sans MT"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450" y="428625"/>
            <a:ext cx="7613650" cy="1000125"/>
          </a:xfrm>
        </p:spPr>
        <p:txBody>
          <a:bodyPr/>
          <a:lstStyle/>
          <a:p>
            <a:pPr eaLnBrk="1" fontAlgn="auto" hangingPunct="1">
              <a:spcAft>
                <a:spcPts val="0"/>
              </a:spcAft>
              <a:defRPr/>
            </a:pPr>
            <a:r>
              <a:rPr lang="tr-TR" dirty="0" smtClean="0">
                <a:solidFill>
                  <a:schemeClr val="tx2">
                    <a:satMod val="130000"/>
                  </a:schemeClr>
                </a:solidFill>
              </a:rPr>
              <a:t>2-3 Yaş Belirtileri</a:t>
            </a:r>
            <a:endParaRPr lang="tr-TR" dirty="0">
              <a:solidFill>
                <a:schemeClr val="tx2">
                  <a:satMod val="130000"/>
                </a:schemeClr>
              </a:solidFill>
            </a:endParaRPr>
          </a:p>
        </p:txBody>
      </p:sp>
      <p:sp>
        <p:nvSpPr>
          <p:cNvPr id="3" name="2 İçerik Yer Tutucusu"/>
          <p:cNvSpPr>
            <a:spLocks noGrp="1"/>
          </p:cNvSpPr>
          <p:nvPr>
            <p:ph idx="1"/>
          </p:nvPr>
        </p:nvSpPr>
        <p:spPr>
          <a:xfrm>
            <a:off x="1116013" y="1412875"/>
            <a:ext cx="7653337" cy="5445125"/>
          </a:xfrm>
        </p:spPr>
        <p:txBody>
          <a:bodyPr>
            <a:normAutofit fontScale="77500" lnSpcReduction="20000"/>
          </a:bodyPr>
          <a:lstStyle/>
          <a:p>
            <a:pPr marL="365760" indent="-283464" eaLnBrk="1" fontAlgn="auto" hangingPunct="1">
              <a:spcAft>
                <a:spcPts val="0"/>
              </a:spcAft>
              <a:buFont typeface="Wingdings" pitchFamily="2" charset="2"/>
              <a:buChar char="§"/>
              <a:defRPr/>
            </a:pPr>
            <a:r>
              <a:rPr lang="tr-TR" dirty="0" smtClean="0"/>
              <a:t>En sık başvuru yaşı, genelde konuşmama ile başvuru</a:t>
            </a:r>
          </a:p>
          <a:p>
            <a:pPr marL="365760" indent="-283464" eaLnBrk="1" fontAlgn="auto" hangingPunct="1">
              <a:spcAft>
                <a:spcPts val="0"/>
              </a:spcAft>
              <a:buFont typeface="Wingdings" pitchFamily="2" charset="2"/>
              <a:buChar char="§"/>
              <a:defRPr/>
            </a:pPr>
            <a:r>
              <a:rPr lang="tr-TR" dirty="0" smtClean="0"/>
              <a:t>Kısıtlı </a:t>
            </a:r>
            <a:r>
              <a:rPr lang="en-US" dirty="0" err="1" smtClean="0"/>
              <a:t>taklit</a:t>
            </a:r>
            <a:endParaRPr lang="tr-TR" dirty="0" smtClean="0"/>
          </a:p>
          <a:p>
            <a:pPr marL="365760" indent="-283464" eaLnBrk="1" fontAlgn="auto" hangingPunct="1">
              <a:spcAft>
                <a:spcPts val="0"/>
              </a:spcAft>
              <a:buFont typeface="Wingdings" pitchFamily="2" charset="2"/>
              <a:buChar char="§"/>
              <a:defRPr/>
            </a:pPr>
            <a:r>
              <a:rPr lang="tr-TR" dirty="0" smtClean="0"/>
              <a:t>Yalnızlığı tercih etme</a:t>
            </a:r>
          </a:p>
          <a:p>
            <a:pPr marL="365760" indent="-283464" eaLnBrk="1" fontAlgn="auto" hangingPunct="1">
              <a:spcAft>
                <a:spcPts val="0"/>
              </a:spcAft>
              <a:buFont typeface="Wingdings" pitchFamily="2" charset="2"/>
              <a:buChar char="§"/>
              <a:defRPr/>
            </a:pPr>
            <a:r>
              <a:rPr lang="en-US" dirty="0" smtClean="0"/>
              <a:t>B</a:t>
            </a:r>
            <a:r>
              <a:rPr lang="tr-TR" dirty="0" err="1" smtClean="0"/>
              <a:t>aşkalarına</a:t>
            </a:r>
            <a:r>
              <a:rPr lang="tr-TR" dirty="0" smtClean="0"/>
              <a:t> bakmama</a:t>
            </a:r>
          </a:p>
          <a:p>
            <a:pPr marL="365760" indent="-283464" eaLnBrk="1" fontAlgn="auto" hangingPunct="1">
              <a:spcAft>
                <a:spcPts val="0"/>
              </a:spcAft>
              <a:buFont typeface="Wingdings" pitchFamily="2" charset="2"/>
              <a:buChar char="§"/>
              <a:defRPr/>
            </a:pPr>
            <a:r>
              <a:rPr lang="tr-TR" dirty="0" smtClean="0"/>
              <a:t>İşaret parmağını kullanmama</a:t>
            </a:r>
          </a:p>
          <a:p>
            <a:pPr marL="365760" indent="-283464" eaLnBrk="1" fontAlgn="auto" hangingPunct="1">
              <a:spcAft>
                <a:spcPts val="0"/>
              </a:spcAft>
              <a:buFont typeface="Wingdings" pitchFamily="2" charset="2"/>
              <a:buChar char="§"/>
              <a:defRPr/>
            </a:pPr>
            <a:r>
              <a:rPr lang="tr-TR" dirty="0" err="1" smtClean="0"/>
              <a:t>Sterotipik</a:t>
            </a:r>
            <a:r>
              <a:rPr lang="tr-TR" dirty="0" smtClean="0"/>
              <a:t> hareketler( el çırpma, kol sallama, diş gıcırdatma, dönme, sallanma, parmak ucu yürüme vb.)</a:t>
            </a:r>
          </a:p>
          <a:p>
            <a:pPr marL="365760" indent="-283464" eaLnBrk="1" fontAlgn="auto" hangingPunct="1">
              <a:spcAft>
                <a:spcPts val="0"/>
              </a:spcAft>
              <a:buFont typeface="Wingdings" pitchFamily="2" charset="2"/>
              <a:buChar char="§"/>
              <a:defRPr/>
            </a:pPr>
            <a:r>
              <a:rPr lang="en-US" dirty="0" smtClean="0"/>
              <a:t>S</a:t>
            </a:r>
            <a:r>
              <a:rPr lang="tr-TR" dirty="0" err="1" smtClean="0"/>
              <a:t>osyal</a:t>
            </a:r>
            <a:r>
              <a:rPr lang="tr-TR" dirty="0" smtClean="0"/>
              <a:t> gülümseme eksikliği, yüz ifadesi kısıtlı, boş gülme</a:t>
            </a:r>
          </a:p>
          <a:p>
            <a:pPr marL="365760" indent="-283464" eaLnBrk="1" fontAlgn="auto" hangingPunct="1">
              <a:spcAft>
                <a:spcPts val="0"/>
              </a:spcAft>
              <a:buFont typeface="Wingdings" pitchFamily="2" charset="2"/>
              <a:buChar char="§"/>
              <a:defRPr/>
            </a:pPr>
            <a:r>
              <a:rPr lang="tr-TR" dirty="0" smtClean="0"/>
              <a:t>İsmine bakmama</a:t>
            </a:r>
          </a:p>
          <a:p>
            <a:pPr marL="365760" indent="-283464" eaLnBrk="1" fontAlgn="auto" hangingPunct="1">
              <a:spcAft>
                <a:spcPts val="0"/>
              </a:spcAft>
              <a:buFont typeface="Wingdings" pitchFamily="2" charset="2"/>
              <a:buChar char="§"/>
              <a:defRPr/>
            </a:pPr>
            <a:r>
              <a:rPr lang="en-US" dirty="0" smtClean="0"/>
              <a:t>A</a:t>
            </a:r>
            <a:r>
              <a:rPr lang="tr-TR" dirty="0" err="1" smtClean="0"/>
              <a:t>ğrıya</a:t>
            </a:r>
            <a:r>
              <a:rPr lang="tr-TR" dirty="0" smtClean="0"/>
              <a:t> duyarsızlık, gıda </a:t>
            </a:r>
            <a:r>
              <a:rPr lang="tr-TR" dirty="0" err="1" smtClean="0"/>
              <a:t>tadlarına</a:t>
            </a:r>
            <a:r>
              <a:rPr lang="tr-TR" dirty="0" smtClean="0"/>
              <a:t> duyarlılık</a:t>
            </a:r>
          </a:p>
          <a:p>
            <a:pPr marL="365760" indent="-283464" eaLnBrk="1" fontAlgn="auto" hangingPunct="1">
              <a:spcAft>
                <a:spcPts val="0"/>
              </a:spcAft>
              <a:buFont typeface="Wingdings" pitchFamily="2" charset="2"/>
              <a:buChar char="§"/>
              <a:defRPr/>
            </a:pPr>
            <a:r>
              <a:rPr lang="tr-TR" dirty="0" smtClean="0"/>
              <a:t>Konuşma patolojileri(alıcı dil ve ifade edici dil, zamir karıştırma)</a:t>
            </a:r>
          </a:p>
          <a:p>
            <a:pPr marL="365760" indent="-283464" eaLnBrk="1" fontAlgn="auto" hangingPunct="1">
              <a:spcAft>
                <a:spcPts val="0"/>
              </a:spcAft>
              <a:buFont typeface="Wingdings" pitchFamily="2" charset="2"/>
              <a:buChar char="§"/>
              <a:defRPr/>
            </a:pPr>
            <a:r>
              <a:rPr lang="tr-TR" dirty="0" smtClean="0"/>
              <a:t>Tekrarlayıcı davranışlar</a:t>
            </a:r>
            <a:endParaRPr lang="en-US" dirty="0" smtClean="0"/>
          </a:p>
          <a:p>
            <a:pPr marL="365760" indent="-283464" eaLnBrk="1" fontAlgn="auto" hangingPunct="1">
              <a:spcAft>
                <a:spcPts val="0"/>
              </a:spcAft>
              <a:buFont typeface="Wingdings" pitchFamily="2" charset="2"/>
              <a:buChar char="§"/>
              <a:defRPr/>
            </a:pPr>
            <a:r>
              <a:rPr lang="en-US" dirty="0" err="1" smtClean="0"/>
              <a:t>Uyum</a:t>
            </a:r>
            <a:r>
              <a:rPr lang="en-US" dirty="0" smtClean="0"/>
              <a:t> </a:t>
            </a:r>
            <a:r>
              <a:rPr lang="en-US" dirty="0" err="1" smtClean="0"/>
              <a:t>becerilerinde</a:t>
            </a:r>
            <a:r>
              <a:rPr lang="en-US" dirty="0" smtClean="0"/>
              <a:t> </a:t>
            </a:r>
            <a:r>
              <a:rPr lang="en-US" dirty="0" err="1" smtClean="0"/>
              <a:t>yetersizlik</a:t>
            </a:r>
            <a:endParaRPr lang="tr-TR" dirty="0"/>
          </a:p>
        </p:txBody>
      </p:sp>
      <p:sp>
        <p:nvSpPr>
          <p:cNvPr id="4" name="3 Slayt Numarası Yer Tutucusu"/>
          <p:cNvSpPr>
            <a:spLocks noGrp="1"/>
          </p:cNvSpPr>
          <p:nvPr>
            <p:ph type="sldNum" sz="quarter" idx="12"/>
          </p:nvPr>
        </p:nvSpPr>
        <p:spPr/>
        <p:txBody>
          <a:bodyPr/>
          <a:lstStyle/>
          <a:p>
            <a:pPr>
              <a:defRPr/>
            </a:pPr>
            <a:fld id="{5B66216F-819E-4A69-B6AD-5EB9E8C78A39}" type="slidenum">
              <a:rPr lang="tr-TR"/>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Okul Öncesi Dönem belirtileri</a:t>
            </a:r>
            <a:br>
              <a:rPr lang="tr-TR" dirty="0" smtClean="0">
                <a:solidFill>
                  <a:schemeClr val="tx2">
                    <a:satMod val="130000"/>
                  </a:schemeClr>
                </a:solidFill>
              </a:rPr>
            </a:br>
            <a:r>
              <a:rPr lang="tr-TR" dirty="0" smtClean="0">
                <a:solidFill>
                  <a:schemeClr val="tx2">
                    <a:satMod val="130000"/>
                  </a:schemeClr>
                </a:solidFill>
              </a:rPr>
              <a:t> 4-5 yaş</a:t>
            </a:r>
            <a:endParaRPr lang="tr-TR" dirty="0">
              <a:solidFill>
                <a:schemeClr val="tx2">
                  <a:satMod val="130000"/>
                </a:schemeClr>
              </a:solidFill>
            </a:endParaRPr>
          </a:p>
        </p:txBody>
      </p:sp>
      <p:sp>
        <p:nvSpPr>
          <p:cNvPr id="41986" name="2 İçerik Yer Tutucusu"/>
          <p:cNvSpPr>
            <a:spLocks noGrp="1"/>
          </p:cNvSpPr>
          <p:nvPr>
            <p:ph idx="1"/>
          </p:nvPr>
        </p:nvSpPr>
        <p:spPr>
          <a:xfrm>
            <a:off x="1187450" y="1700213"/>
            <a:ext cx="7747000" cy="5157787"/>
          </a:xfrm>
        </p:spPr>
        <p:txBody>
          <a:bodyPr/>
          <a:lstStyle/>
          <a:p>
            <a:pPr algn="just" eaLnBrk="1" hangingPunct="1"/>
            <a:r>
              <a:rPr lang="tr-TR" smtClean="0"/>
              <a:t>Yaşıtlarından belirgin farklılık</a:t>
            </a:r>
          </a:p>
          <a:p>
            <a:pPr algn="just" eaLnBrk="1" hangingPunct="1"/>
            <a:r>
              <a:rPr lang="tr-TR" smtClean="0"/>
              <a:t>Kısıtlı jest ve mimikler</a:t>
            </a:r>
          </a:p>
          <a:p>
            <a:pPr algn="just" eaLnBrk="1" hangingPunct="1"/>
            <a:r>
              <a:rPr lang="tr-TR" smtClean="0"/>
              <a:t>İletişime girmekte isteksizlik</a:t>
            </a:r>
          </a:p>
          <a:p>
            <a:pPr algn="just" eaLnBrk="1" hangingPunct="1"/>
            <a:r>
              <a:rPr lang="tr-TR" smtClean="0"/>
              <a:t>Hayali oyunların yokluğu</a:t>
            </a:r>
          </a:p>
          <a:p>
            <a:pPr algn="just" eaLnBrk="1" hangingPunct="1"/>
            <a:r>
              <a:rPr lang="tr-TR" smtClean="0"/>
              <a:t>Daha kısa cümle, ekolali, monoton ses tonu</a:t>
            </a:r>
          </a:p>
          <a:p>
            <a:pPr algn="just" eaLnBrk="1" hangingPunct="1"/>
            <a:r>
              <a:rPr lang="tr-TR" smtClean="0"/>
              <a:t>Diyalog başlatamama ve sürdürememe</a:t>
            </a:r>
          </a:p>
          <a:p>
            <a:pPr algn="just" eaLnBrk="1" hangingPunct="1"/>
            <a:r>
              <a:rPr lang="tr-TR" smtClean="0"/>
              <a:t>Ritüalistik davranışlar</a:t>
            </a:r>
          </a:p>
          <a:p>
            <a:pPr algn="just" eaLnBrk="1" hangingPunct="1"/>
            <a:r>
              <a:rPr lang="tr-TR" smtClean="0"/>
              <a:t>Stereotipiler</a:t>
            </a:r>
          </a:p>
        </p:txBody>
      </p:sp>
      <p:sp>
        <p:nvSpPr>
          <p:cNvPr id="4" name="3 Slayt Numarası Yer Tutucusu"/>
          <p:cNvSpPr>
            <a:spLocks noGrp="1"/>
          </p:cNvSpPr>
          <p:nvPr>
            <p:ph type="sldNum" sz="quarter" idx="12"/>
          </p:nvPr>
        </p:nvSpPr>
        <p:spPr/>
        <p:txBody>
          <a:bodyPr/>
          <a:lstStyle/>
          <a:p>
            <a:pPr>
              <a:defRPr/>
            </a:pPr>
            <a:fld id="{4E6DA509-E5F0-4B1D-A0EA-EBE0F9D08F2B}" type="slidenum">
              <a:rPr lang="tr-TR"/>
              <a:pPr>
                <a:defRPr/>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3" name="2 İçerik Yer Tutucusu"/>
          <p:cNvSpPr>
            <a:spLocks noGrp="1"/>
          </p:cNvSpPr>
          <p:nvPr>
            <p:ph idx="1"/>
          </p:nvPr>
        </p:nvSpPr>
        <p:spPr/>
        <p:txBody>
          <a:bodyPr>
            <a:normAutofit lnSpcReduction="10000"/>
          </a:bodyPr>
          <a:lstStyle/>
          <a:p>
            <a:pPr marL="365760" indent="-283464" eaLnBrk="1" fontAlgn="auto" hangingPunct="1">
              <a:spcAft>
                <a:spcPts val="0"/>
              </a:spcAft>
              <a:buFont typeface="Wingdings 2"/>
              <a:buNone/>
              <a:defRPr/>
            </a:pPr>
            <a:r>
              <a:rPr lang="tr-TR" dirty="0" smtClean="0"/>
              <a:t>MR ve Otistikleri ayırt eden özelikler (3 ya</a:t>
            </a:r>
            <a:r>
              <a:rPr lang="en-US" dirty="0" smtClean="0"/>
              <a:t>s</a:t>
            </a:r>
            <a:r>
              <a:rPr lang="tr-TR" dirty="0" smtClean="0"/>
              <a:t>):</a:t>
            </a:r>
            <a:endParaRPr lang="en-US" dirty="0" smtClean="0"/>
          </a:p>
          <a:p>
            <a:pPr marL="365760" indent="-283464" eaLnBrk="1" fontAlgn="auto" hangingPunct="1">
              <a:spcAft>
                <a:spcPts val="0"/>
              </a:spcAft>
              <a:buFont typeface="Wingdings 2"/>
              <a:buNone/>
              <a:defRPr/>
            </a:pPr>
            <a:endParaRPr lang="tr-TR" dirty="0" smtClean="0"/>
          </a:p>
          <a:p>
            <a:pPr marL="365760" indent="-283464" eaLnBrk="1" fontAlgn="auto" hangingPunct="1">
              <a:spcAft>
                <a:spcPts val="0"/>
              </a:spcAft>
              <a:buFont typeface="Wingdings 2"/>
              <a:buChar char=""/>
              <a:defRPr/>
            </a:pPr>
            <a:r>
              <a:rPr lang="tr-TR" dirty="0" smtClean="0"/>
              <a:t>Çevreden izole görünmek</a:t>
            </a:r>
          </a:p>
          <a:p>
            <a:pPr marL="365760" indent="-283464" eaLnBrk="1" fontAlgn="auto" hangingPunct="1">
              <a:spcAft>
                <a:spcPts val="0"/>
              </a:spcAft>
              <a:buFont typeface="Wingdings 2"/>
              <a:buChar char=""/>
              <a:defRPr/>
            </a:pPr>
            <a:r>
              <a:rPr lang="tr-TR" dirty="0" smtClean="0"/>
              <a:t>Eri</a:t>
            </a:r>
            <a:r>
              <a:rPr lang="en-US" dirty="0" smtClean="0"/>
              <a:t>s</a:t>
            </a:r>
            <a:r>
              <a:rPr lang="tr-TR" dirty="0" smtClean="0"/>
              <a:t>kinlerin ilgisini çekmede isteksizlik,</a:t>
            </a:r>
          </a:p>
          <a:p>
            <a:pPr marL="365760" indent="-283464" eaLnBrk="1" fontAlgn="auto" hangingPunct="1">
              <a:spcAft>
                <a:spcPts val="0"/>
              </a:spcAft>
              <a:buFont typeface="Wingdings 2"/>
              <a:buChar char=""/>
              <a:defRPr/>
            </a:pPr>
            <a:r>
              <a:rPr lang="tr-TR" dirty="0" smtClean="0"/>
              <a:t>Başka çocuklar gibi oynamama,</a:t>
            </a:r>
          </a:p>
          <a:p>
            <a:pPr marL="365760" indent="-283464" eaLnBrk="1" fontAlgn="auto" hangingPunct="1">
              <a:spcAft>
                <a:spcPts val="0"/>
              </a:spcAft>
              <a:buFont typeface="Wingdings 2"/>
              <a:buChar char=""/>
              <a:defRPr/>
            </a:pPr>
            <a:r>
              <a:rPr lang="tr-TR" dirty="0" smtClean="0"/>
              <a:t>Sağırlık şüphesi</a:t>
            </a:r>
          </a:p>
          <a:p>
            <a:pPr marL="365760" indent="-283464" eaLnBrk="1" fontAlgn="auto" hangingPunct="1">
              <a:spcAft>
                <a:spcPts val="0"/>
              </a:spcAft>
              <a:buFont typeface="Wingdings 2"/>
              <a:buChar char=""/>
              <a:defRPr/>
            </a:pPr>
            <a:r>
              <a:rPr lang="tr-TR" dirty="0" smtClean="0"/>
              <a:t>Boş bakı</a:t>
            </a:r>
            <a:r>
              <a:rPr lang="en-US" dirty="0" smtClean="0"/>
              <a:t>s</a:t>
            </a:r>
            <a:endParaRPr lang="tr-TR" dirty="0" smtClean="0"/>
          </a:p>
          <a:p>
            <a:pPr marL="365760" indent="-283464" eaLnBrk="1" fontAlgn="auto" hangingPunct="1">
              <a:spcAft>
                <a:spcPts val="0"/>
              </a:spcAft>
              <a:buFont typeface="Wingdings 2"/>
              <a:buChar char=""/>
              <a:defRPr/>
            </a:pPr>
            <a:r>
              <a:rPr lang="tr-TR" dirty="0" smtClean="0"/>
              <a:t>Sese garip duyarlılık</a:t>
            </a:r>
            <a:endParaRPr lang="tr-TR" dirty="0"/>
          </a:p>
        </p:txBody>
      </p:sp>
      <p:sp>
        <p:nvSpPr>
          <p:cNvPr id="4" name="3 Slayt Numarası Yer Tutucusu"/>
          <p:cNvSpPr>
            <a:spLocks noGrp="1"/>
          </p:cNvSpPr>
          <p:nvPr>
            <p:ph type="sldNum" sz="quarter" idx="12"/>
          </p:nvPr>
        </p:nvSpPr>
        <p:spPr/>
        <p:txBody>
          <a:bodyPr/>
          <a:lstStyle/>
          <a:p>
            <a:pPr>
              <a:defRPr/>
            </a:pPr>
            <a:fld id="{237F6E48-D382-42D1-9F9A-5EBE7920F21B}" type="slidenum">
              <a:rPr lang="tr-TR"/>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13" y="404813"/>
            <a:ext cx="7812087" cy="928687"/>
          </a:xfrm>
        </p:spPr>
        <p:txBody>
          <a:bodyPr>
            <a:normAutofit fontScale="90000"/>
          </a:bodyPr>
          <a:lstStyle/>
          <a:p>
            <a:pPr eaLnBrk="1" fontAlgn="auto" hangingPunct="1">
              <a:spcAft>
                <a:spcPts val="0"/>
              </a:spcAft>
              <a:defRPr/>
            </a:pPr>
            <a:r>
              <a:rPr lang="tr-TR" dirty="0" smtClean="0">
                <a:solidFill>
                  <a:schemeClr val="tx2">
                    <a:satMod val="130000"/>
                  </a:schemeClr>
                </a:solidFill>
                <a:effectLst/>
              </a:rPr>
              <a:t>Yaygın Gelişimsel Bozukluk</a:t>
            </a:r>
            <a:r>
              <a:rPr lang="en-US" dirty="0" smtClean="0">
                <a:solidFill>
                  <a:schemeClr val="tx2">
                    <a:satMod val="130000"/>
                  </a:schemeClr>
                </a:solidFill>
                <a:effectLst/>
              </a:rPr>
              <a:t> </a:t>
            </a:r>
            <a:r>
              <a:rPr lang="tr-TR" dirty="0" smtClean="0">
                <a:solidFill>
                  <a:schemeClr val="tx2">
                    <a:satMod val="130000"/>
                  </a:schemeClr>
                </a:solidFill>
                <a:effectLst/>
              </a:rPr>
              <a:t>(YGB) </a:t>
            </a:r>
            <a:br>
              <a:rPr lang="tr-TR" dirty="0" smtClean="0">
                <a:solidFill>
                  <a:schemeClr val="tx2">
                    <a:satMod val="130000"/>
                  </a:schemeClr>
                </a:solidFill>
                <a:effectLst/>
              </a:rPr>
            </a:br>
            <a:endParaRPr lang="tr-TR" dirty="0">
              <a:solidFill>
                <a:schemeClr val="tx2">
                  <a:satMod val="130000"/>
                </a:schemeClr>
              </a:solidFill>
              <a:effectLst/>
            </a:endParaRPr>
          </a:p>
        </p:txBody>
      </p:sp>
      <p:sp>
        <p:nvSpPr>
          <p:cNvPr id="16386" name="2 İçerik Yer Tutucusu"/>
          <p:cNvSpPr>
            <a:spLocks noGrp="1"/>
          </p:cNvSpPr>
          <p:nvPr>
            <p:ph idx="1"/>
          </p:nvPr>
        </p:nvSpPr>
        <p:spPr/>
        <p:txBody>
          <a:bodyPr/>
          <a:lstStyle/>
          <a:p>
            <a:pPr eaLnBrk="1" hangingPunct="1"/>
            <a:r>
              <a:rPr lang="tr-TR" b="1" smtClean="0"/>
              <a:t>DSM-IV</a:t>
            </a:r>
            <a:r>
              <a:rPr lang="en-US" b="1" smtClean="0"/>
              <a:t> </a:t>
            </a:r>
            <a:r>
              <a:rPr lang="tr-TR" smtClean="0"/>
              <a:t>sisteminin kullandığı terimdir.</a:t>
            </a:r>
          </a:p>
          <a:p>
            <a:pPr eaLnBrk="1" hangingPunct="1"/>
            <a:r>
              <a:rPr lang="tr-TR" smtClean="0"/>
              <a:t>YGB 5 alt kategoriden oluşmuştur:</a:t>
            </a:r>
          </a:p>
          <a:p>
            <a:pPr eaLnBrk="1" hangingPunct="1"/>
            <a:r>
              <a:rPr lang="tr-TR" smtClean="0"/>
              <a:t>Otistik</a:t>
            </a:r>
            <a:r>
              <a:rPr lang="en-US" smtClean="0"/>
              <a:t> </a:t>
            </a:r>
            <a:r>
              <a:rPr lang="tr-TR" smtClean="0"/>
              <a:t>bozukluk,</a:t>
            </a:r>
          </a:p>
          <a:p>
            <a:pPr eaLnBrk="1" hangingPunct="1"/>
            <a:r>
              <a:rPr lang="tr-TR" smtClean="0"/>
              <a:t>Asperger bozukluğu,</a:t>
            </a:r>
            <a:endParaRPr lang="en-US" smtClean="0"/>
          </a:p>
          <a:p>
            <a:pPr eaLnBrk="1" hangingPunct="1"/>
            <a:r>
              <a:rPr lang="tr-TR" smtClean="0"/>
              <a:t>Rett bozukluğu</a:t>
            </a:r>
            <a:r>
              <a:rPr lang="en-US" smtClean="0"/>
              <a:t> </a:t>
            </a:r>
            <a:r>
              <a:rPr lang="tr-TR" smtClean="0"/>
              <a:t>ve</a:t>
            </a:r>
          </a:p>
          <a:p>
            <a:pPr eaLnBrk="1" hangingPunct="1"/>
            <a:r>
              <a:rPr lang="tr-TR" smtClean="0"/>
              <a:t>Dezintegratif bozukluk</a:t>
            </a:r>
            <a:endParaRPr lang="en-US" smtClean="0"/>
          </a:p>
          <a:p>
            <a:pPr eaLnBrk="1" hangingPunct="1"/>
            <a:r>
              <a:rPr lang="en-US" smtClean="0"/>
              <a:t>BTA (Atipik otizm)</a:t>
            </a:r>
            <a:endParaRPr lang="tr-TR" smtClean="0"/>
          </a:p>
        </p:txBody>
      </p:sp>
      <p:sp>
        <p:nvSpPr>
          <p:cNvPr id="4" name="3 Slayt Numarası Yer Tutucusu"/>
          <p:cNvSpPr>
            <a:spLocks noGrp="1"/>
          </p:cNvSpPr>
          <p:nvPr>
            <p:ph type="sldNum" sz="quarter" idx="12"/>
          </p:nvPr>
        </p:nvSpPr>
        <p:spPr/>
        <p:txBody>
          <a:bodyPr/>
          <a:lstStyle/>
          <a:p>
            <a:pPr>
              <a:defRPr/>
            </a:pPr>
            <a:fld id="{57F5C31E-D185-42ED-AD09-B79122F7CCB9}" type="slidenum">
              <a:rPr lang="tr-TR"/>
              <a:pPr>
                <a:defRPr/>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550" y="476250"/>
            <a:ext cx="7726363" cy="1143000"/>
          </a:xfrm>
        </p:spPr>
        <p:txBody>
          <a:bodyPr/>
          <a:lstStyle/>
          <a:p>
            <a:pPr eaLnBrk="1" fontAlgn="auto" hangingPunct="1">
              <a:spcAft>
                <a:spcPts val="0"/>
              </a:spcAft>
              <a:defRPr/>
            </a:pPr>
            <a:r>
              <a:rPr lang="tr-TR" dirty="0" smtClean="0">
                <a:solidFill>
                  <a:schemeClr val="tx2">
                    <a:satMod val="130000"/>
                  </a:schemeClr>
                </a:solidFill>
              </a:rPr>
              <a:t>Otistik Regresyon</a:t>
            </a:r>
            <a:endParaRPr lang="tr-TR" dirty="0">
              <a:solidFill>
                <a:schemeClr val="tx2">
                  <a:satMod val="130000"/>
                </a:schemeClr>
              </a:solidFill>
            </a:endParaRPr>
          </a:p>
        </p:txBody>
      </p:sp>
      <p:sp>
        <p:nvSpPr>
          <p:cNvPr id="3" name="2 İçerik Yer Tutucusu"/>
          <p:cNvSpPr>
            <a:spLocks noGrp="1"/>
          </p:cNvSpPr>
          <p:nvPr>
            <p:ph idx="1"/>
          </p:nvPr>
        </p:nvSpPr>
        <p:spPr>
          <a:xfrm>
            <a:off x="1116013" y="1935163"/>
            <a:ext cx="7570787" cy="4922837"/>
          </a:xfrm>
        </p:spPr>
        <p:txBody>
          <a:bodyPr>
            <a:normAutofit fontScale="85000" lnSpcReduction="20000"/>
          </a:bodyPr>
          <a:lstStyle/>
          <a:p>
            <a:pPr marL="365760" indent="-283464" algn="just" eaLnBrk="1" fontAlgn="auto" hangingPunct="1">
              <a:spcAft>
                <a:spcPts val="0"/>
              </a:spcAft>
              <a:buFont typeface="Wingdings 2"/>
              <a:buChar char=""/>
              <a:defRPr/>
            </a:pPr>
            <a:r>
              <a:rPr lang="tr-TR" dirty="0" smtClean="0"/>
              <a:t>Otistik çocukların yaklaşık %22-35 ‘i 12 aya kadar normal gelişim gösterebilirler, sonrasında dil veya sosyal becerilerde kayıp olabilir. </a:t>
            </a:r>
          </a:p>
          <a:p>
            <a:pPr marL="365760" indent="-283464" algn="just" eaLnBrk="1" fontAlgn="auto" hangingPunct="1">
              <a:spcAft>
                <a:spcPts val="0"/>
              </a:spcAft>
              <a:buFont typeface="Wingdings 2"/>
              <a:buChar char=""/>
              <a:defRPr/>
            </a:pPr>
            <a:r>
              <a:rPr lang="tr-TR" dirty="0" smtClean="0"/>
              <a:t>Sıklıkla 15-24 ay arasında (</a:t>
            </a:r>
            <a:r>
              <a:rPr lang="tr-TR" dirty="0" err="1" smtClean="0"/>
              <a:t>ort</a:t>
            </a:r>
            <a:r>
              <a:rPr lang="tr-TR" dirty="0" smtClean="0"/>
              <a:t>. 21 ay) E=K</a:t>
            </a:r>
          </a:p>
          <a:p>
            <a:pPr marL="365760" indent="-283464" algn="just" eaLnBrk="1" fontAlgn="auto" hangingPunct="1">
              <a:spcAft>
                <a:spcPts val="0"/>
              </a:spcAft>
              <a:buFont typeface="Wingdings 2"/>
              <a:buChar char=""/>
              <a:defRPr/>
            </a:pPr>
            <a:r>
              <a:rPr lang="tr-TR" dirty="0" smtClean="0"/>
              <a:t>Dil becerilerinin kaybı OSD için spesifik olarak kabul edilir (</a:t>
            </a:r>
            <a:r>
              <a:rPr lang="tr-TR" dirty="0" err="1" smtClean="0"/>
              <a:t>Wiggins</a:t>
            </a:r>
            <a:r>
              <a:rPr lang="tr-TR" dirty="0" smtClean="0"/>
              <a:t> 2009).</a:t>
            </a:r>
          </a:p>
          <a:p>
            <a:pPr marL="365760" indent="-283464" algn="just" eaLnBrk="1" fontAlgn="auto" hangingPunct="1">
              <a:spcAft>
                <a:spcPts val="0"/>
              </a:spcAft>
              <a:buFont typeface="Wingdings 2"/>
              <a:buChar char=""/>
              <a:defRPr/>
            </a:pPr>
            <a:r>
              <a:rPr lang="tr-TR" dirty="0" err="1" smtClean="0"/>
              <a:t>Nöronal</a:t>
            </a:r>
            <a:r>
              <a:rPr lang="tr-TR" dirty="0" smtClean="0"/>
              <a:t> hücre kaybı, etkin hale gelmiş </a:t>
            </a:r>
            <a:r>
              <a:rPr lang="tr-TR" dirty="0" err="1" smtClean="0"/>
              <a:t>astrosit</a:t>
            </a:r>
            <a:r>
              <a:rPr lang="tr-TR" dirty="0" smtClean="0"/>
              <a:t> ve </a:t>
            </a:r>
            <a:r>
              <a:rPr lang="tr-TR" dirty="0" err="1" smtClean="0"/>
              <a:t>mikroglialar</a:t>
            </a:r>
            <a:r>
              <a:rPr lang="tr-TR" dirty="0" smtClean="0"/>
              <a:t>, </a:t>
            </a:r>
            <a:r>
              <a:rPr lang="tr-TR" dirty="0" err="1" smtClean="0"/>
              <a:t>proinflamatuar</a:t>
            </a:r>
            <a:r>
              <a:rPr lang="tr-TR" dirty="0" smtClean="0"/>
              <a:t> </a:t>
            </a:r>
            <a:r>
              <a:rPr lang="tr-TR" dirty="0" err="1" smtClean="0"/>
              <a:t>sitokinler</a:t>
            </a:r>
            <a:endParaRPr lang="tr-TR" dirty="0" smtClean="0"/>
          </a:p>
          <a:p>
            <a:pPr marL="365760" indent="-283464" algn="just" eaLnBrk="1" fontAlgn="auto" hangingPunct="1">
              <a:spcAft>
                <a:spcPts val="0"/>
              </a:spcAft>
              <a:buFont typeface="Wingdings 2"/>
              <a:buChar char=""/>
              <a:defRPr/>
            </a:pPr>
            <a:r>
              <a:rPr lang="tr-TR" dirty="0" smtClean="0"/>
              <a:t>Regresyonu ayırt etmek güçtür çünkü  ebeveynler genelde ilk 18 ay çocuklarının normal olduklarını ve bir belirti göstermediklerini düşünürler, ancak retrospektif çalışmalar ve kayıtlarda 12 ay gibi erken dönemde belirtiler ortaya çıkmaktadır.</a:t>
            </a:r>
            <a:endParaRPr lang="tr-TR" dirty="0"/>
          </a:p>
        </p:txBody>
      </p:sp>
      <p:sp>
        <p:nvSpPr>
          <p:cNvPr id="4" name="3 Slayt Numarası Yer Tutucusu"/>
          <p:cNvSpPr>
            <a:spLocks noGrp="1"/>
          </p:cNvSpPr>
          <p:nvPr>
            <p:ph type="sldNum" sz="quarter" idx="12"/>
          </p:nvPr>
        </p:nvSpPr>
        <p:spPr/>
        <p:txBody>
          <a:bodyPr/>
          <a:lstStyle/>
          <a:p>
            <a:pPr>
              <a:defRPr/>
            </a:pPr>
            <a:fld id="{AC0DB42F-123B-4C23-AB3C-A6C7D99FD814}" type="slidenum">
              <a:rPr lang="tr-TR"/>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Otistik Regresyon</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85000" lnSpcReduction="10000"/>
          </a:bodyPr>
          <a:lstStyle/>
          <a:p>
            <a:pPr marL="365760" indent="-283464" algn="just" eaLnBrk="1" fontAlgn="auto" hangingPunct="1">
              <a:spcAft>
                <a:spcPts val="0"/>
              </a:spcAft>
              <a:buFont typeface="Wingdings 2"/>
              <a:buChar char=""/>
              <a:defRPr/>
            </a:pPr>
            <a:r>
              <a:rPr lang="tr-TR" dirty="0" smtClean="0"/>
              <a:t>Regresyon ve epilepsi arasında ilişki incelendiğinde regresyonda </a:t>
            </a:r>
            <a:r>
              <a:rPr lang="tr-TR" dirty="0" err="1" smtClean="0"/>
              <a:t>epileptiform</a:t>
            </a:r>
            <a:r>
              <a:rPr lang="tr-TR" dirty="0" smtClean="0"/>
              <a:t> EEG yaklaşık olarak % 20 oranında bulunmuştur.</a:t>
            </a:r>
          </a:p>
          <a:p>
            <a:pPr marL="365760" indent="-283464" algn="just" eaLnBrk="1" fontAlgn="auto" hangingPunct="1">
              <a:spcAft>
                <a:spcPts val="0"/>
              </a:spcAft>
              <a:buFont typeface="Wingdings 2"/>
              <a:buChar char=""/>
              <a:defRPr/>
            </a:pPr>
            <a:r>
              <a:rPr lang="tr-TR" dirty="0" err="1" smtClean="0"/>
              <a:t>Landau</a:t>
            </a:r>
            <a:r>
              <a:rPr lang="tr-TR" dirty="0" smtClean="0"/>
              <a:t> </a:t>
            </a:r>
            <a:r>
              <a:rPr lang="tr-TR" dirty="0" err="1" smtClean="0"/>
              <a:t>Kleffner</a:t>
            </a:r>
            <a:r>
              <a:rPr lang="tr-TR" dirty="0" smtClean="0"/>
              <a:t> sendromu ayırıcı tanıda düşünülmeli ancak LKS de izole dil alanında gerileme ile </a:t>
            </a:r>
            <a:r>
              <a:rPr lang="tr-TR" dirty="0" err="1" smtClean="0"/>
              <a:t>epileptiform</a:t>
            </a:r>
            <a:r>
              <a:rPr lang="tr-TR" dirty="0" smtClean="0"/>
              <a:t> EEG ve nöbetler vardır.</a:t>
            </a:r>
          </a:p>
          <a:p>
            <a:pPr marL="365760" indent="-283464" algn="just" eaLnBrk="1" fontAlgn="auto" hangingPunct="1">
              <a:spcAft>
                <a:spcPts val="0"/>
              </a:spcAft>
              <a:buFont typeface="Wingdings 2"/>
              <a:buChar char=""/>
              <a:defRPr/>
            </a:pPr>
            <a:r>
              <a:rPr lang="tr-TR" dirty="0" err="1" smtClean="0"/>
              <a:t>Dezintegratif</a:t>
            </a:r>
            <a:r>
              <a:rPr lang="tr-TR" dirty="0" smtClean="0"/>
              <a:t> bozukluk ise nadir bir durumdur (2/100.000), 24 aya kadar normal gelişmeyi takiben dil, sosyal, oyun ve motor beceriler de kayıpla görülür.</a:t>
            </a:r>
          </a:p>
          <a:p>
            <a:pPr marL="365760" indent="-283464" algn="just" eaLnBrk="1" fontAlgn="auto" hangingPunct="1">
              <a:spcAft>
                <a:spcPts val="0"/>
              </a:spcAft>
              <a:buFont typeface="Wingdings 2"/>
              <a:buChar char=""/>
              <a:defRPr/>
            </a:pPr>
            <a:r>
              <a:rPr lang="tr-TR" dirty="0" smtClean="0"/>
              <a:t>Genelde 36 -48 ay arasında ortaya çıkar fakat 10 yaşa kadar görülebilir.</a:t>
            </a:r>
          </a:p>
        </p:txBody>
      </p:sp>
      <p:sp>
        <p:nvSpPr>
          <p:cNvPr id="4" name="3 Slayt Numarası Yer Tutucusu"/>
          <p:cNvSpPr>
            <a:spLocks noGrp="1"/>
          </p:cNvSpPr>
          <p:nvPr>
            <p:ph type="sldNum" sz="quarter" idx="12"/>
          </p:nvPr>
        </p:nvSpPr>
        <p:spPr/>
        <p:txBody>
          <a:bodyPr/>
          <a:lstStyle/>
          <a:p>
            <a:pPr>
              <a:defRPr/>
            </a:pPr>
            <a:fld id="{0B171B1A-79C2-46BD-AC49-A976EDCC57EF}" type="slidenum">
              <a:rPr lang="tr-TR"/>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OSB’ de Tanı</a:t>
            </a:r>
            <a:endParaRPr lang="tr-TR" dirty="0">
              <a:solidFill>
                <a:schemeClr val="tx2">
                  <a:satMod val="130000"/>
                </a:schemeClr>
              </a:solidFill>
            </a:endParaRPr>
          </a:p>
        </p:txBody>
      </p:sp>
      <p:sp>
        <p:nvSpPr>
          <p:cNvPr id="46082" name="2 İçerik Yer Tutucusu"/>
          <p:cNvSpPr>
            <a:spLocks noGrp="1"/>
          </p:cNvSpPr>
          <p:nvPr>
            <p:ph idx="1"/>
          </p:nvPr>
        </p:nvSpPr>
        <p:spPr>
          <a:xfrm>
            <a:off x="1042988" y="1341438"/>
            <a:ext cx="3960812" cy="5262562"/>
          </a:xfrm>
        </p:spPr>
        <p:txBody>
          <a:bodyPr/>
          <a:lstStyle/>
          <a:p>
            <a:pPr algn="just" eaLnBrk="1" hangingPunct="1"/>
            <a:r>
              <a:rPr lang="tr-TR" smtClean="0"/>
              <a:t>OSB için biyolojik marker</a:t>
            </a:r>
            <a:r>
              <a:rPr lang="en-US" smtClean="0"/>
              <a:t> </a:t>
            </a:r>
            <a:r>
              <a:rPr lang="tr-TR" smtClean="0"/>
              <a:t> yoktur.</a:t>
            </a:r>
            <a:endParaRPr lang="en-US" smtClean="0"/>
          </a:p>
          <a:p>
            <a:pPr algn="just" eaLnBrk="1" hangingPunct="1">
              <a:buFont typeface="Wingdings 2" pitchFamily="18" charset="2"/>
              <a:buNone/>
            </a:pPr>
            <a:endParaRPr lang="tr-TR" smtClean="0"/>
          </a:p>
          <a:p>
            <a:pPr algn="just" eaLnBrk="1" hangingPunct="1"/>
            <a:r>
              <a:rPr lang="tr-TR" smtClean="0"/>
              <a:t>OSB tanısı klinik değerlendirme ile davranışsal özelliklere dayalı konulur.</a:t>
            </a:r>
            <a:endParaRPr lang="en-US" smtClean="0"/>
          </a:p>
          <a:p>
            <a:pPr algn="just" eaLnBrk="1" hangingPunct="1">
              <a:buFont typeface="Wingdings 2" pitchFamily="18" charset="2"/>
              <a:buNone/>
            </a:pPr>
            <a:endParaRPr lang="tr-TR" smtClean="0"/>
          </a:p>
          <a:p>
            <a:pPr algn="just" eaLnBrk="1" hangingPunct="1">
              <a:buFont typeface="Wingdings 2" pitchFamily="18" charset="2"/>
              <a:buNone/>
            </a:pPr>
            <a:endParaRPr lang="tr-TR" smtClean="0"/>
          </a:p>
        </p:txBody>
      </p:sp>
      <p:sp>
        <p:nvSpPr>
          <p:cNvPr id="4" name="3 Slayt Numarası Yer Tutucusu"/>
          <p:cNvSpPr>
            <a:spLocks noGrp="1"/>
          </p:cNvSpPr>
          <p:nvPr>
            <p:ph type="sldNum" sz="quarter" idx="12"/>
          </p:nvPr>
        </p:nvSpPr>
        <p:spPr/>
        <p:txBody>
          <a:bodyPr/>
          <a:lstStyle/>
          <a:p>
            <a:pPr>
              <a:defRPr/>
            </a:pPr>
            <a:fld id="{12FB0641-C9A5-45C1-8BDE-5C63110CCB06}" type="slidenum">
              <a:rPr lang="tr-TR"/>
              <a:pPr>
                <a:defRPr/>
              </a:pPr>
              <a:t>32</a:t>
            </a:fld>
            <a:endParaRPr lang="tr-TR"/>
          </a:p>
        </p:txBody>
      </p:sp>
      <p:pic>
        <p:nvPicPr>
          <p:cNvPr id="46084" name="Picture 2" descr="C:\Documents and Settings\Administrator\Desktop\otizm.jpg"/>
          <p:cNvPicPr>
            <a:picLocks noChangeAspect="1" noChangeArrowheads="1"/>
          </p:cNvPicPr>
          <p:nvPr/>
        </p:nvPicPr>
        <p:blipFill>
          <a:blip r:embed="rId2"/>
          <a:srcRect/>
          <a:stretch>
            <a:fillRect/>
          </a:stretch>
        </p:blipFill>
        <p:spPr bwMode="auto">
          <a:xfrm>
            <a:off x="5399088" y="1484313"/>
            <a:ext cx="3744912"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Red</a:t>
            </a:r>
            <a:r>
              <a:rPr lang="tr-TR" dirty="0" smtClean="0">
                <a:solidFill>
                  <a:schemeClr val="tx2">
                    <a:satMod val="130000"/>
                  </a:schemeClr>
                </a:solidFill>
              </a:rPr>
              <a:t> </a:t>
            </a:r>
            <a:r>
              <a:rPr lang="tr-TR" dirty="0" err="1" smtClean="0">
                <a:solidFill>
                  <a:schemeClr val="tx2">
                    <a:satMod val="130000"/>
                  </a:schemeClr>
                </a:solidFill>
              </a:rPr>
              <a:t>Flags</a:t>
            </a:r>
            <a:r>
              <a:rPr lang="tr-TR" dirty="0" smtClean="0">
                <a:solidFill>
                  <a:schemeClr val="tx2">
                    <a:satMod val="130000"/>
                  </a:schemeClr>
                </a:solidFill>
              </a:rPr>
              <a:t> (Uyarıcı işaretler)</a:t>
            </a:r>
            <a:endParaRPr lang="tr-TR" dirty="0">
              <a:solidFill>
                <a:schemeClr val="tx2">
                  <a:satMod val="130000"/>
                </a:schemeClr>
              </a:solidFill>
            </a:endParaRPr>
          </a:p>
        </p:txBody>
      </p:sp>
      <p:sp>
        <p:nvSpPr>
          <p:cNvPr id="3" name="2 İçerik Yer Tutucusu"/>
          <p:cNvSpPr>
            <a:spLocks noGrp="1"/>
          </p:cNvSpPr>
          <p:nvPr>
            <p:ph idx="1"/>
          </p:nvPr>
        </p:nvSpPr>
        <p:spPr>
          <a:xfrm>
            <a:off x="1116013" y="1412875"/>
            <a:ext cx="7499350" cy="5229225"/>
          </a:xfrm>
        </p:spPr>
        <p:txBody>
          <a:bodyPr>
            <a:normAutofit fontScale="92500" lnSpcReduction="20000"/>
          </a:bodyPr>
          <a:lstStyle/>
          <a:p>
            <a:pPr marL="365760" indent="-283464" algn="just" eaLnBrk="1" fontAlgn="auto" hangingPunct="1">
              <a:spcAft>
                <a:spcPts val="0"/>
              </a:spcAft>
              <a:buFont typeface="Wingdings 2"/>
              <a:buChar char=""/>
              <a:defRPr/>
            </a:pPr>
            <a:r>
              <a:rPr lang="tr-TR" dirty="0" smtClean="0"/>
              <a:t>12 ayda konuşma öncesi seslerin gelişmemesi</a:t>
            </a:r>
          </a:p>
          <a:p>
            <a:pPr marL="365760" indent="-283464" algn="just" eaLnBrk="1" fontAlgn="auto" hangingPunct="1">
              <a:spcAft>
                <a:spcPts val="0"/>
              </a:spcAft>
              <a:buFont typeface="Wingdings 2"/>
              <a:buChar char=""/>
              <a:defRPr/>
            </a:pPr>
            <a:r>
              <a:rPr lang="tr-TR" dirty="0" smtClean="0"/>
              <a:t>12 ayda alkış yapma, el sallama gibi jestlerin olmaması</a:t>
            </a:r>
          </a:p>
          <a:p>
            <a:pPr marL="365760" indent="-283464" algn="just" eaLnBrk="1" fontAlgn="auto" hangingPunct="1">
              <a:spcAft>
                <a:spcPts val="0"/>
              </a:spcAft>
              <a:buFont typeface="Wingdings 2"/>
              <a:buChar char=""/>
              <a:defRPr/>
            </a:pPr>
            <a:r>
              <a:rPr lang="tr-TR" dirty="0" smtClean="0"/>
              <a:t>16 ayda hiç kelime olmaması</a:t>
            </a:r>
          </a:p>
          <a:p>
            <a:pPr marL="365760" indent="-283464" algn="just" eaLnBrk="1" fontAlgn="auto" hangingPunct="1">
              <a:spcAft>
                <a:spcPts val="0"/>
              </a:spcAft>
              <a:buFont typeface="Wingdings 2"/>
              <a:buChar char=""/>
              <a:defRPr/>
            </a:pPr>
            <a:r>
              <a:rPr lang="tr-TR" dirty="0" smtClean="0"/>
              <a:t>24 ayda </a:t>
            </a:r>
            <a:r>
              <a:rPr lang="tr-TR" dirty="0" err="1" smtClean="0"/>
              <a:t>spontan</a:t>
            </a:r>
            <a:r>
              <a:rPr lang="tr-TR" dirty="0" smtClean="0"/>
              <a:t> 2 kelimelik cümle olmaması</a:t>
            </a:r>
          </a:p>
          <a:p>
            <a:pPr marL="365760" indent="-283464" algn="just" eaLnBrk="1" fontAlgn="auto" hangingPunct="1">
              <a:spcAft>
                <a:spcPts val="0"/>
              </a:spcAft>
              <a:buFont typeface="Wingdings 2"/>
              <a:buChar char=""/>
              <a:defRPr/>
            </a:pPr>
            <a:r>
              <a:rPr lang="tr-TR" dirty="0" smtClean="0"/>
              <a:t>Herhangi bir yaşta regresyon olması durumunda acil ve detaylı değerlendirme yapılmalıdır.</a:t>
            </a:r>
          </a:p>
          <a:p>
            <a:pPr marL="365760" indent="-283464" algn="just" eaLnBrk="1" fontAlgn="auto" hangingPunct="1">
              <a:spcAft>
                <a:spcPts val="0"/>
              </a:spcAft>
              <a:buFont typeface="Wingdings 2"/>
              <a:buChar char=""/>
              <a:defRPr/>
            </a:pPr>
            <a:r>
              <a:rPr lang="tr-TR" dirty="0" smtClean="0"/>
              <a:t>Otizm çocuk psikiyatrisi için acil değerlendirilmesi gereken bir durumdur ve bunlardan şüphelenildiğinde otizm ön tanısı ile </a:t>
            </a:r>
            <a:r>
              <a:rPr lang="tr-TR" dirty="0" err="1" smtClean="0"/>
              <a:t>konsülte</a:t>
            </a:r>
            <a:r>
              <a:rPr lang="tr-TR" dirty="0" smtClean="0"/>
              <a:t> edildiğinde acil olarak değerlendirilecektir.</a:t>
            </a:r>
            <a:endParaRPr lang="tr-TR" dirty="0"/>
          </a:p>
        </p:txBody>
      </p:sp>
      <p:sp>
        <p:nvSpPr>
          <p:cNvPr id="4" name="3 Slayt Numarası Yer Tutucusu"/>
          <p:cNvSpPr>
            <a:spLocks noGrp="1"/>
          </p:cNvSpPr>
          <p:nvPr>
            <p:ph type="sldNum" sz="quarter" idx="12"/>
          </p:nvPr>
        </p:nvSpPr>
        <p:spPr/>
        <p:txBody>
          <a:bodyPr/>
          <a:lstStyle/>
          <a:p>
            <a:pPr>
              <a:defRPr/>
            </a:pPr>
            <a:fld id="{E35A979B-188F-4EAF-9533-AE387A69E115}" type="slidenum">
              <a:rPr lang="tr-TR"/>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Tanı Süreci</a:t>
            </a:r>
            <a:endParaRPr lang="tr-TR" dirty="0">
              <a:solidFill>
                <a:schemeClr val="tx2">
                  <a:satMod val="130000"/>
                </a:schemeClr>
              </a:solidFill>
            </a:endParaRPr>
          </a:p>
        </p:txBody>
      </p:sp>
      <p:sp>
        <p:nvSpPr>
          <p:cNvPr id="3" name="2 İçerik Yer Tutucusu"/>
          <p:cNvSpPr>
            <a:spLocks noGrp="1"/>
          </p:cNvSpPr>
          <p:nvPr>
            <p:ph idx="1"/>
          </p:nvPr>
        </p:nvSpPr>
        <p:spPr>
          <a:xfrm>
            <a:off x="1435100" y="1447800"/>
            <a:ext cx="7024688" cy="4800600"/>
          </a:xfrm>
        </p:spPr>
        <p:txBody>
          <a:bodyPr>
            <a:normAutofit fontScale="92500" lnSpcReduction="10000"/>
          </a:bodyPr>
          <a:lstStyle/>
          <a:p>
            <a:pPr marL="365760" indent="-283464" eaLnBrk="1" fontAlgn="auto" hangingPunct="1">
              <a:spcAft>
                <a:spcPts val="0"/>
              </a:spcAft>
              <a:buFont typeface="Wingdings 2"/>
              <a:buNone/>
              <a:defRPr/>
            </a:pPr>
            <a:r>
              <a:rPr lang="tr-TR" b="1" dirty="0" smtClean="0"/>
              <a:t>Psikiyatrik Muayene:</a:t>
            </a:r>
          </a:p>
          <a:p>
            <a:pPr marL="365760" indent="-283464" algn="just" eaLnBrk="1" fontAlgn="auto" hangingPunct="1">
              <a:spcAft>
                <a:spcPts val="0"/>
              </a:spcAft>
              <a:buFont typeface="Wingdings 2"/>
              <a:buChar char=""/>
              <a:defRPr/>
            </a:pPr>
            <a:r>
              <a:rPr lang="tr-TR" dirty="0" smtClean="0"/>
              <a:t>İyi öykü (gelişimsel öykü ve temel belirtilerin ayrıntılı sorgulanması)</a:t>
            </a:r>
          </a:p>
          <a:p>
            <a:pPr marL="365760" indent="-283464" algn="just" eaLnBrk="1" fontAlgn="auto" hangingPunct="1">
              <a:spcAft>
                <a:spcPts val="0"/>
              </a:spcAft>
              <a:buFont typeface="Wingdings 2"/>
              <a:buChar char=""/>
              <a:defRPr/>
            </a:pPr>
            <a:r>
              <a:rPr lang="tr-TR" dirty="0" smtClean="0"/>
              <a:t>Ayrıntılı muayene (Gözlem,iletişim ve etkileşimi değerlendirme)</a:t>
            </a:r>
          </a:p>
          <a:p>
            <a:pPr marL="365760" indent="-283464" algn="just" eaLnBrk="1" fontAlgn="auto" hangingPunct="1">
              <a:spcAft>
                <a:spcPts val="0"/>
              </a:spcAft>
              <a:buFont typeface="Wingdings 2"/>
              <a:buChar char=""/>
              <a:defRPr/>
            </a:pPr>
            <a:r>
              <a:rPr lang="tr-TR" dirty="0" smtClean="0"/>
              <a:t>Gelişim düzeyi,</a:t>
            </a:r>
          </a:p>
          <a:p>
            <a:pPr marL="365760" indent="-283464" algn="just" eaLnBrk="1" fontAlgn="auto" hangingPunct="1">
              <a:spcAft>
                <a:spcPts val="0"/>
              </a:spcAft>
              <a:buFont typeface="Wingdings 2"/>
              <a:buChar char=""/>
              <a:defRPr/>
            </a:pPr>
            <a:r>
              <a:rPr lang="tr-TR" dirty="0" err="1" smtClean="0"/>
              <a:t>Adaptif</a:t>
            </a:r>
            <a:r>
              <a:rPr lang="tr-TR" dirty="0" smtClean="0"/>
              <a:t> fonksiyonlar</a:t>
            </a:r>
          </a:p>
          <a:p>
            <a:pPr marL="365760" indent="-283464" algn="just" eaLnBrk="1" fontAlgn="auto" hangingPunct="1">
              <a:spcAft>
                <a:spcPts val="0"/>
              </a:spcAft>
              <a:buFont typeface="Wingdings 2"/>
              <a:buChar char=""/>
              <a:defRPr/>
            </a:pPr>
            <a:r>
              <a:rPr lang="tr-TR" dirty="0" smtClean="0"/>
              <a:t>Sözel/sözel olmayan iletişimi</a:t>
            </a:r>
          </a:p>
          <a:p>
            <a:pPr marL="365760" indent="-283464" algn="just" eaLnBrk="1" fontAlgn="auto" hangingPunct="1">
              <a:spcAft>
                <a:spcPts val="0"/>
              </a:spcAft>
              <a:buFont typeface="Wingdings 2"/>
              <a:buChar char=""/>
              <a:defRPr/>
            </a:pPr>
            <a:r>
              <a:rPr lang="tr-TR" dirty="0" smtClean="0"/>
              <a:t>Standard görüşme formları (ADOS,ADIR,CARS)</a:t>
            </a:r>
            <a:endParaRPr lang="tr-TR" dirty="0"/>
          </a:p>
        </p:txBody>
      </p:sp>
      <p:sp>
        <p:nvSpPr>
          <p:cNvPr id="4" name="3 Slayt Numarası Yer Tutucusu"/>
          <p:cNvSpPr>
            <a:spLocks noGrp="1"/>
          </p:cNvSpPr>
          <p:nvPr>
            <p:ph type="sldNum" sz="quarter" idx="12"/>
          </p:nvPr>
        </p:nvSpPr>
        <p:spPr/>
        <p:txBody>
          <a:bodyPr/>
          <a:lstStyle/>
          <a:p>
            <a:pPr>
              <a:defRPr/>
            </a:pPr>
            <a:fld id="{F9DE0982-D0C2-4AAF-8E03-7CDCB7CADEC7}" type="slidenum">
              <a:rPr lang="tr-TR"/>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Tarama ve Tanı Araçları</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4800600"/>
          </a:xfrm>
        </p:spPr>
        <p:txBody>
          <a:bodyPr>
            <a:normAutofit fontScale="85000" lnSpcReduction="20000"/>
          </a:bodyPr>
          <a:lstStyle/>
          <a:p>
            <a:pPr marL="365760" indent="-283464" algn="just" eaLnBrk="1" fontAlgn="auto" hangingPunct="1">
              <a:spcAft>
                <a:spcPts val="0"/>
              </a:spcAft>
              <a:buFont typeface="Wingdings 2"/>
              <a:buChar char=""/>
              <a:defRPr/>
            </a:pPr>
            <a:r>
              <a:rPr lang="tr-TR" dirty="0" err="1" smtClean="0">
                <a:solidFill>
                  <a:srgbClr val="FF0000"/>
                </a:solidFill>
              </a:rPr>
              <a:t>The</a:t>
            </a:r>
            <a:r>
              <a:rPr lang="tr-TR" dirty="0" smtClean="0">
                <a:solidFill>
                  <a:srgbClr val="FF0000"/>
                </a:solidFill>
              </a:rPr>
              <a:t> </a:t>
            </a:r>
            <a:r>
              <a:rPr lang="tr-TR" dirty="0" err="1" smtClean="0">
                <a:solidFill>
                  <a:srgbClr val="FF0000"/>
                </a:solidFill>
              </a:rPr>
              <a:t>checlist</a:t>
            </a:r>
            <a:r>
              <a:rPr lang="tr-TR" dirty="0" smtClean="0">
                <a:solidFill>
                  <a:srgbClr val="FF0000"/>
                </a:solidFill>
              </a:rPr>
              <a:t> </a:t>
            </a:r>
            <a:r>
              <a:rPr lang="tr-TR" dirty="0" err="1" smtClean="0">
                <a:solidFill>
                  <a:srgbClr val="FF0000"/>
                </a:solidFill>
              </a:rPr>
              <a:t>for</a:t>
            </a:r>
            <a:r>
              <a:rPr lang="tr-TR" dirty="0" smtClean="0">
                <a:solidFill>
                  <a:srgbClr val="FF0000"/>
                </a:solidFill>
              </a:rPr>
              <a:t> </a:t>
            </a:r>
            <a:r>
              <a:rPr lang="tr-TR" dirty="0" err="1" smtClean="0">
                <a:solidFill>
                  <a:srgbClr val="FF0000"/>
                </a:solidFill>
              </a:rPr>
              <a:t>autism</a:t>
            </a:r>
            <a:r>
              <a:rPr lang="tr-TR" dirty="0" smtClean="0">
                <a:solidFill>
                  <a:srgbClr val="FF0000"/>
                </a:solidFill>
              </a:rPr>
              <a:t> in </a:t>
            </a:r>
            <a:r>
              <a:rPr lang="tr-TR" dirty="0" err="1" smtClean="0">
                <a:solidFill>
                  <a:srgbClr val="FF0000"/>
                </a:solidFill>
              </a:rPr>
              <a:t>Toddlers</a:t>
            </a:r>
            <a:r>
              <a:rPr lang="tr-TR" dirty="0" smtClean="0">
                <a:solidFill>
                  <a:srgbClr val="FF0000"/>
                </a:solidFill>
              </a:rPr>
              <a:t> (CHAT)</a:t>
            </a:r>
          </a:p>
          <a:p>
            <a:pPr marL="365760" indent="-283464" algn="just" eaLnBrk="1" fontAlgn="auto" hangingPunct="1">
              <a:spcAft>
                <a:spcPts val="0"/>
              </a:spcAft>
              <a:buFont typeface="Wingdings 2"/>
              <a:buChar char=""/>
              <a:defRPr/>
            </a:pPr>
            <a:r>
              <a:rPr lang="tr-TR" dirty="0" err="1" smtClean="0">
                <a:solidFill>
                  <a:srgbClr val="FF0000"/>
                </a:solidFill>
              </a:rPr>
              <a:t>The</a:t>
            </a:r>
            <a:r>
              <a:rPr lang="tr-TR" dirty="0" smtClean="0">
                <a:solidFill>
                  <a:srgbClr val="FF0000"/>
                </a:solidFill>
              </a:rPr>
              <a:t> </a:t>
            </a:r>
            <a:r>
              <a:rPr lang="tr-TR" dirty="0" err="1" smtClean="0">
                <a:solidFill>
                  <a:srgbClr val="FF0000"/>
                </a:solidFill>
              </a:rPr>
              <a:t>modified</a:t>
            </a:r>
            <a:r>
              <a:rPr lang="tr-TR" dirty="0" smtClean="0">
                <a:solidFill>
                  <a:srgbClr val="FF0000"/>
                </a:solidFill>
              </a:rPr>
              <a:t> </a:t>
            </a:r>
            <a:r>
              <a:rPr lang="tr-TR" dirty="0" err="1" smtClean="0">
                <a:solidFill>
                  <a:srgbClr val="FF0000"/>
                </a:solidFill>
              </a:rPr>
              <a:t>checlist</a:t>
            </a:r>
            <a:r>
              <a:rPr lang="tr-TR" dirty="0" smtClean="0">
                <a:solidFill>
                  <a:srgbClr val="FF0000"/>
                </a:solidFill>
              </a:rPr>
              <a:t> </a:t>
            </a:r>
            <a:r>
              <a:rPr lang="tr-TR" dirty="0" err="1" smtClean="0">
                <a:solidFill>
                  <a:srgbClr val="FF0000"/>
                </a:solidFill>
              </a:rPr>
              <a:t>for</a:t>
            </a:r>
            <a:r>
              <a:rPr lang="tr-TR" dirty="0" smtClean="0">
                <a:solidFill>
                  <a:srgbClr val="FF0000"/>
                </a:solidFill>
              </a:rPr>
              <a:t> </a:t>
            </a:r>
            <a:r>
              <a:rPr lang="tr-TR" dirty="0" err="1" smtClean="0">
                <a:solidFill>
                  <a:srgbClr val="FF0000"/>
                </a:solidFill>
              </a:rPr>
              <a:t>autism</a:t>
            </a:r>
            <a:r>
              <a:rPr lang="tr-TR" dirty="0" smtClean="0">
                <a:solidFill>
                  <a:srgbClr val="FF0000"/>
                </a:solidFill>
              </a:rPr>
              <a:t> in </a:t>
            </a:r>
            <a:r>
              <a:rPr lang="tr-TR" dirty="0" err="1" smtClean="0">
                <a:solidFill>
                  <a:srgbClr val="FF0000"/>
                </a:solidFill>
              </a:rPr>
              <a:t>Toddlers</a:t>
            </a:r>
            <a:r>
              <a:rPr lang="tr-TR" dirty="0" smtClean="0">
                <a:solidFill>
                  <a:srgbClr val="FF0000"/>
                </a:solidFill>
              </a:rPr>
              <a:t> (M-CHAT)</a:t>
            </a:r>
          </a:p>
          <a:p>
            <a:pPr marL="365760" indent="-283464" algn="just" eaLnBrk="1" fontAlgn="auto" hangingPunct="1">
              <a:spcAft>
                <a:spcPts val="0"/>
              </a:spcAft>
              <a:buFont typeface="Wingdings 2"/>
              <a:buChar char=""/>
              <a:defRPr/>
            </a:pPr>
            <a:r>
              <a:rPr lang="tr-TR" dirty="0" err="1" smtClean="0">
                <a:solidFill>
                  <a:srgbClr val="FF0000"/>
                </a:solidFill>
              </a:rPr>
              <a:t>Quantative</a:t>
            </a:r>
            <a:r>
              <a:rPr lang="tr-TR" dirty="0" smtClean="0">
                <a:solidFill>
                  <a:srgbClr val="FF0000"/>
                </a:solidFill>
              </a:rPr>
              <a:t> CHAT (Q- CHAT)</a:t>
            </a:r>
          </a:p>
          <a:p>
            <a:pPr marL="365760" indent="-283464" algn="just" eaLnBrk="1" fontAlgn="auto" hangingPunct="1">
              <a:spcAft>
                <a:spcPts val="0"/>
              </a:spcAft>
              <a:buFont typeface="Wingdings 2"/>
              <a:buChar char=""/>
              <a:defRPr/>
            </a:pPr>
            <a:r>
              <a:rPr lang="tr-TR" dirty="0" err="1" smtClean="0">
                <a:solidFill>
                  <a:srgbClr val="FF0000"/>
                </a:solidFill>
              </a:rPr>
              <a:t>The</a:t>
            </a:r>
            <a:r>
              <a:rPr lang="tr-TR" dirty="0" smtClean="0">
                <a:solidFill>
                  <a:srgbClr val="FF0000"/>
                </a:solidFill>
              </a:rPr>
              <a:t> </a:t>
            </a:r>
            <a:r>
              <a:rPr lang="tr-TR" dirty="0" err="1" smtClean="0">
                <a:solidFill>
                  <a:srgbClr val="FF0000"/>
                </a:solidFill>
              </a:rPr>
              <a:t>Screening</a:t>
            </a:r>
            <a:r>
              <a:rPr lang="tr-TR" dirty="0" smtClean="0">
                <a:solidFill>
                  <a:srgbClr val="FF0000"/>
                </a:solidFill>
              </a:rPr>
              <a:t> </a:t>
            </a:r>
            <a:r>
              <a:rPr lang="tr-TR" dirty="0" err="1" smtClean="0">
                <a:solidFill>
                  <a:srgbClr val="FF0000"/>
                </a:solidFill>
              </a:rPr>
              <a:t>Tool</a:t>
            </a:r>
            <a:r>
              <a:rPr lang="tr-TR" dirty="0" smtClean="0">
                <a:solidFill>
                  <a:srgbClr val="FF0000"/>
                </a:solidFill>
              </a:rPr>
              <a:t> </a:t>
            </a:r>
            <a:r>
              <a:rPr lang="tr-TR" dirty="0" err="1" smtClean="0">
                <a:solidFill>
                  <a:srgbClr val="FF0000"/>
                </a:solidFill>
              </a:rPr>
              <a:t>for</a:t>
            </a:r>
            <a:r>
              <a:rPr lang="tr-TR" dirty="0" smtClean="0">
                <a:solidFill>
                  <a:srgbClr val="FF0000"/>
                </a:solidFill>
              </a:rPr>
              <a:t> </a:t>
            </a:r>
            <a:r>
              <a:rPr lang="tr-TR" dirty="0" err="1" smtClean="0">
                <a:solidFill>
                  <a:srgbClr val="FF0000"/>
                </a:solidFill>
              </a:rPr>
              <a:t>Autism</a:t>
            </a:r>
            <a:r>
              <a:rPr lang="tr-TR" dirty="0" smtClean="0">
                <a:solidFill>
                  <a:srgbClr val="FF0000"/>
                </a:solidFill>
              </a:rPr>
              <a:t> in </a:t>
            </a:r>
            <a:r>
              <a:rPr lang="tr-TR" dirty="0" err="1" smtClean="0">
                <a:solidFill>
                  <a:srgbClr val="FF0000"/>
                </a:solidFill>
              </a:rPr>
              <a:t>Toddlers</a:t>
            </a:r>
            <a:r>
              <a:rPr lang="tr-TR" dirty="0" smtClean="0">
                <a:solidFill>
                  <a:srgbClr val="FF0000"/>
                </a:solidFill>
              </a:rPr>
              <a:t> (STAT)</a:t>
            </a:r>
          </a:p>
          <a:p>
            <a:pPr marL="365760" indent="-283464" algn="just" eaLnBrk="1" fontAlgn="auto" hangingPunct="1">
              <a:spcAft>
                <a:spcPts val="0"/>
              </a:spcAft>
              <a:buFont typeface="Wingdings 2"/>
              <a:buChar char=""/>
              <a:defRPr/>
            </a:pPr>
            <a:r>
              <a:rPr lang="tr-TR" dirty="0" err="1" smtClean="0">
                <a:solidFill>
                  <a:srgbClr val="FF0000"/>
                </a:solidFill>
              </a:rPr>
              <a:t>The</a:t>
            </a:r>
            <a:r>
              <a:rPr lang="tr-TR" dirty="0" smtClean="0">
                <a:solidFill>
                  <a:srgbClr val="FF0000"/>
                </a:solidFill>
              </a:rPr>
              <a:t> </a:t>
            </a:r>
            <a:r>
              <a:rPr lang="tr-TR" dirty="0" err="1" smtClean="0">
                <a:solidFill>
                  <a:srgbClr val="FF0000"/>
                </a:solidFill>
              </a:rPr>
              <a:t>Social</a:t>
            </a:r>
            <a:r>
              <a:rPr lang="tr-TR" dirty="0" smtClean="0">
                <a:solidFill>
                  <a:srgbClr val="FF0000"/>
                </a:solidFill>
              </a:rPr>
              <a:t> </a:t>
            </a:r>
            <a:r>
              <a:rPr lang="tr-TR" dirty="0" err="1" smtClean="0">
                <a:solidFill>
                  <a:srgbClr val="FF0000"/>
                </a:solidFill>
              </a:rPr>
              <a:t>Communication</a:t>
            </a:r>
            <a:r>
              <a:rPr lang="tr-TR" dirty="0" smtClean="0">
                <a:solidFill>
                  <a:srgbClr val="FF0000"/>
                </a:solidFill>
              </a:rPr>
              <a:t> </a:t>
            </a:r>
            <a:r>
              <a:rPr lang="tr-TR" dirty="0" err="1" smtClean="0">
                <a:solidFill>
                  <a:srgbClr val="FF0000"/>
                </a:solidFill>
              </a:rPr>
              <a:t>Questionnaire</a:t>
            </a:r>
            <a:r>
              <a:rPr lang="tr-TR" dirty="0" smtClean="0">
                <a:solidFill>
                  <a:srgbClr val="FF0000"/>
                </a:solidFill>
              </a:rPr>
              <a:t> (SCQ)</a:t>
            </a:r>
          </a:p>
          <a:p>
            <a:pPr marL="365760" indent="-283464" algn="just" eaLnBrk="1" fontAlgn="auto" hangingPunct="1">
              <a:spcAft>
                <a:spcPts val="0"/>
              </a:spcAft>
              <a:buFont typeface="Wingdings 2"/>
              <a:buChar char=""/>
              <a:defRPr/>
            </a:pPr>
            <a:r>
              <a:rPr lang="tr-TR" dirty="0" err="1" smtClean="0"/>
              <a:t>The</a:t>
            </a:r>
            <a:r>
              <a:rPr lang="tr-TR" dirty="0" smtClean="0"/>
              <a:t> </a:t>
            </a:r>
            <a:r>
              <a:rPr lang="tr-TR" dirty="0" err="1" smtClean="0"/>
              <a:t>Childhood</a:t>
            </a:r>
            <a:r>
              <a:rPr lang="tr-TR" dirty="0" smtClean="0"/>
              <a:t> </a:t>
            </a:r>
            <a:r>
              <a:rPr lang="tr-TR" dirty="0" err="1" smtClean="0"/>
              <a:t>Autism</a:t>
            </a:r>
            <a:r>
              <a:rPr lang="tr-TR" dirty="0" smtClean="0"/>
              <a:t> </a:t>
            </a:r>
            <a:r>
              <a:rPr lang="tr-TR" dirty="0" err="1" smtClean="0"/>
              <a:t>Rating</a:t>
            </a:r>
            <a:r>
              <a:rPr lang="tr-TR" dirty="0" smtClean="0"/>
              <a:t> </a:t>
            </a:r>
            <a:r>
              <a:rPr lang="tr-TR" dirty="0" err="1" smtClean="0"/>
              <a:t>Scale</a:t>
            </a:r>
            <a:r>
              <a:rPr lang="tr-TR" dirty="0" smtClean="0"/>
              <a:t> (CARS)</a:t>
            </a:r>
          </a:p>
          <a:p>
            <a:pPr marL="365760" indent="-283464" algn="just" eaLnBrk="1" fontAlgn="auto" hangingPunct="1">
              <a:spcAft>
                <a:spcPts val="0"/>
              </a:spcAft>
              <a:buFont typeface="Wingdings 2"/>
              <a:buChar char=""/>
              <a:defRPr/>
            </a:pPr>
            <a:r>
              <a:rPr lang="tr-TR" dirty="0" err="1" smtClean="0"/>
              <a:t>The</a:t>
            </a:r>
            <a:r>
              <a:rPr lang="tr-TR" dirty="0" smtClean="0"/>
              <a:t> </a:t>
            </a:r>
            <a:r>
              <a:rPr lang="tr-TR" dirty="0" err="1" smtClean="0"/>
              <a:t>Autistic</a:t>
            </a:r>
            <a:r>
              <a:rPr lang="tr-TR" dirty="0" smtClean="0"/>
              <a:t> </a:t>
            </a:r>
            <a:r>
              <a:rPr lang="tr-TR" dirty="0" err="1" smtClean="0"/>
              <a:t>Behavior</a:t>
            </a:r>
            <a:r>
              <a:rPr lang="tr-TR" dirty="0" smtClean="0"/>
              <a:t> </a:t>
            </a:r>
            <a:r>
              <a:rPr lang="tr-TR" dirty="0" err="1" smtClean="0"/>
              <a:t>Checklist</a:t>
            </a:r>
            <a:r>
              <a:rPr lang="tr-TR" dirty="0" smtClean="0"/>
              <a:t> (ABC)</a:t>
            </a:r>
          </a:p>
          <a:p>
            <a:pPr marL="365760" indent="-283464" algn="just" eaLnBrk="1" fontAlgn="auto" hangingPunct="1">
              <a:spcAft>
                <a:spcPts val="0"/>
              </a:spcAft>
              <a:buFont typeface="Wingdings 2"/>
              <a:buChar char=""/>
              <a:defRPr/>
            </a:pPr>
            <a:r>
              <a:rPr lang="tr-TR" dirty="0" err="1" smtClean="0">
                <a:solidFill>
                  <a:schemeClr val="accent1"/>
                </a:solidFill>
              </a:rPr>
              <a:t>The</a:t>
            </a:r>
            <a:r>
              <a:rPr lang="tr-TR" dirty="0" smtClean="0">
                <a:solidFill>
                  <a:schemeClr val="accent1"/>
                </a:solidFill>
              </a:rPr>
              <a:t> </a:t>
            </a:r>
            <a:r>
              <a:rPr lang="tr-TR" dirty="0" err="1" smtClean="0">
                <a:solidFill>
                  <a:schemeClr val="accent1"/>
                </a:solidFill>
              </a:rPr>
              <a:t>Autism</a:t>
            </a:r>
            <a:r>
              <a:rPr lang="tr-TR" dirty="0" smtClean="0">
                <a:solidFill>
                  <a:schemeClr val="accent1"/>
                </a:solidFill>
              </a:rPr>
              <a:t> </a:t>
            </a:r>
            <a:r>
              <a:rPr lang="tr-TR" dirty="0" err="1" smtClean="0">
                <a:solidFill>
                  <a:schemeClr val="accent1"/>
                </a:solidFill>
              </a:rPr>
              <a:t>Diagnostic</a:t>
            </a:r>
            <a:r>
              <a:rPr lang="tr-TR" dirty="0" smtClean="0">
                <a:solidFill>
                  <a:schemeClr val="accent1"/>
                </a:solidFill>
              </a:rPr>
              <a:t> </a:t>
            </a:r>
            <a:r>
              <a:rPr lang="tr-TR" dirty="0" err="1" smtClean="0">
                <a:solidFill>
                  <a:schemeClr val="accent1"/>
                </a:solidFill>
              </a:rPr>
              <a:t>Interview</a:t>
            </a:r>
            <a:r>
              <a:rPr lang="tr-TR" dirty="0" smtClean="0">
                <a:solidFill>
                  <a:schemeClr val="accent1"/>
                </a:solidFill>
              </a:rPr>
              <a:t>-R (ADI-R)</a:t>
            </a:r>
          </a:p>
          <a:p>
            <a:pPr marL="365760" indent="-283464" algn="just" eaLnBrk="1" fontAlgn="auto" hangingPunct="1">
              <a:spcAft>
                <a:spcPts val="0"/>
              </a:spcAft>
              <a:buFont typeface="Wingdings 2"/>
              <a:buChar char=""/>
              <a:defRPr/>
            </a:pPr>
            <a:r>
              <a:rPr lang="tr-TR" dirty="0" err="1" smtClean="0">
                <a:solidFill>
                  <a:schemeClr val="accent1"/>
                </a:solidFill>
              </a:rPr>
              <a:t>Autism</a:t>
            </a:r>
            <a:r>
              <a:rPr lang="tr-TR" dirty="0" smtClean="0">
                <a:solidFill>
                  <a:schemeClr val="accent1"/>
                </a:solidFill>
              </a:rPr>
              <a:t> </a:t>
            </a:r>
            <a:r>
              <a:rPr lang="tr-TR" dirty="0" err="1" smtClean="0">
                <a:solidFill>
                  <a:schemeClr val="accent1"/>
                </a:solidFill>
              </a:rPr>
              <a:t>Diagnostic</a:t>
            </a:r>
            <a:r>
              <a:rPr lang="tr-TR" dirty="0" smtClean="0">
                <a:solidFill>
                  <a:schemeClr val="accent1"/>
                </a:solidFill>
              </a:rPr>
              <a:t> </a:t>
            </a:r>
            <a:r>
              <a:rPr lang="tr-TR" dirty="0" err="1" smtClean="0">
                <a:solidFill>
                  <a:schemeClr val="accent1"/>
                </a:solidFill>
              </a:rPr>
              <a:t>Observation</a:t>
            </a:r>
            <a:r>
              <a:rPr lang="tr-TR" dirty="0" smtClean="0">
                <a:solidFill>
                  <a:schemeClr val="accent1"/>
                </a:solidFill>
              </a:rPr>
              <a:t> Schedule (ADOS)</a:t>
            </a:r>
          </a:p>
          <a:p>
            <a:pPr marL="365760" indent="-283464" algn="just" eaLnBrk="1" fontAlgn="auto" hangingPunct="1">
              <a:spcAft>
                <a:spcPts val="0"/>
              </a:spcAft>
              <a:buFont typeface="Wingdings 2"/>
              <a:buChar char=""/>
              <a:defRPr/>
            </a:pPr>
            <a:r>
              <a:rPr lang="tr-TR" dirty="0" err="1" smtClean="0">
                <a:solidFill>
                  <a:schemeClr val="accent1"/>
                </a:solidFill>
              </a:rPr>
              <a:t>Diagnosis</a:t>
            </a:r>
            <a:r>
              <a:rPr lang="tr-TR" dirty="0" smtClean="0">
                <a:solidFill>
                  <a:schemeClr val="accent1"/>
                </a:solidFill>
              </a:rPr>
              <a:t> of </a:t>
            </a:r>
            <a:r>
              <a:rPr lang="tr-TR" dirty="0" err="1" smtClean="0">
                <a:solidFill>
                  <a:schemeClr val="accent1"/>
                </a:solidFill>
              </a:rPr>
              <a:t>Social</a:t>
            </a:r>
            <a:r>
              <a:rPr lang="tr-TR" dirty="0" smtClean="0">
                <a:solidFill>
                  <a:schemeClr val="accent1"/>
                </a:solidFill>
              </a:rPr>
              <a:t> </a:t>
            </a:r>
            <a:r>
              <a:rPr lang="tr-TR" dirty="0" err="1" smtClean="0">
                <a:solidFill>
                  <a:schemeClr val="accent1"/>
                </a:solidFill>
              </a:rPr>
              <a:t>and</a:t>
            </a:r>
            <a:r>
              <a:rPr lang="tr-TR" dirty="0" smtClean="0">
                <a:solidFill>
                  <a:schemeClr val="accent1"/>
                </a:solidFill>
              </a:rPr>
              <a:t> </a:t>
            </a:r>
            <a:r>
              <a:rPr lang="tr-TR" dirty="0" err="1" smtClean="0">
                <a:solidFill>
                  <a:schemeClr val="accent1"/>
                </a:solidFill>
              </a:rPr>
              <a:t>Communication</a:t>
            </a:r>
            <a:r>
              <a:rPr lang="tr-TR" dirty="0" smtClean="0">
                <a:solidFill>
                  <a:schemeClr val="accent1"/>
                </a:solidFill>
              </a:rPr>
              <a:t> </a:t>
            </a:r>
            <a:r>
              <a:rPr lang="tr-TR" dirty="0" err="1" smtClean="0">
                <a:solidFill>
                  <a:schemeClr val="accent1"/>
                </a:solidFill>
              </a:rPr>
              <a:t>Disorder</a:t>
            </a:r>
            <a:r>
              <a:rPr lang="tr-TR" dirty="0" smtClean="0">
                <a:solidFill>
                  <a:schemeClr val="accent1"/>
                </a:solidFill>
              </a:rPr>
              <a:t> (DISCO)</a:t>
            </a:r>
          </a:p>
          <a:p>
            <a:pPr marL="365760" indent="-283464" algn="just" eaLnBrk="1" fontAlgn="auto" hangingPunct="1">
              <a:spcAft>
                <a:spcPts val="0"/>
              </a:spcAft>
              <a:buFont typeface="Wingdings 2"/>
              <a:buChar char=""/>
              <a:defRPr/>
            </a:pPr>
            <a:endParaRPr lang="tr-TR" dirty="0" smtClean="0"/>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A33BCCB9-26DD-4CC3-BF56-ED40D913A8E9}" type="slidenum">
              <a:rPr lang="tr-TR"/>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Nörolojik Muayene</a:t>
            </a:r>
            <a:endParaRPr lang="tr-TR" dirty="0">
              <a:solidFill>
                <a:schemeClr val="tx2">
                  <a:satMod val="130000"/>
                </a:schemeClr>
              </a:solidFill>
            </a:endParaRPr>
          </a:p>
        </p:txBody>
      </p:sp>
      <p:sp>
        <p:nvSpPr>
          <p:cNvPr id="3" name="2 İçerik Yer Tutucusu"/>
          <p:cNvSpPr>
            <a:spLocks noGrp="1"/>
          </p:cNvSpPr>
          <p:nvPr>
            <p:ph idx="1"/>
          </p:nvPr>
        </p:nvSpPr>
        <p:spPr>
          <a:xfrm>
            <a:off x="1042988" y="1447800"/>
            <a:ext cx="7891462" cy="4800600"/>
          </a:xfrm>
        </p:spPr>
        <p:txBody>
          <a:bodyPr>
            <a:normAutofit fontScale="77500" lnSpcReduction="20000"/>
          </a:bodyPr>
          <a:lstStyle/>
          <a:p>
            <a:pPr marL="365760" indent="-283464" algn="just" eaLnBrk="1" fontAlgn="auto" hangingPunct="1">
              <a:spcAft>
                <a:spcPts val="0"/>
              </a:spcAft>
              <a:buFont typeface="Wingdings 2"/>
              <a:buChar char=""/>
              <a:defRPr/>
            </a:pPr>
            <a:r>
              <a:rPr lang="tr-TR" dirty="0" smtClean="0"/>
              <a:t>Baş çevresi büyüklüğü saptanabilir.</a:t>
            </a:r>
          </a:p>
          <a:p>
            <a:pPr marL="365760" indent="-283464" algn="just" eaLnBrk="1" fontAlgn="auto" hangingPunct="1">
              <a:spcAft>
                <a:spcPts val="0"/>
              </a:spcAft>
              <a:buFont typeface="Wingdings 2"/>
              <a:buChar char=""/>
              <a:defRPr/>
            </a:pPr>
            <a:r>
              <a:rPr lang="tr-TR" dirty="0" smtClean="0"/>
              <a:t>Baş çevresi büyüklüğü genelde doğumla değil, yaşamın ilk dönemlerinde başlar .</a:t>
            </a:r>
          </a:p>
          <a:p>
            <a:pPr marL="365760" indent="-283464" algn="just" eaLnBrk="1" fontAlgn="auto" hangingPunct="1">
              <a:spcAft>
                <a:spcPts val="0"/>
              </a:spcAft>
              <a:buFont typeface="Wingdings 2"/>
              <a:buChar char=""/>
              <a:defRPr/>
            </a:pPr>
            <a:r>
              <a:rPr lang="tr-TR" dirty="0" err="1" smtClean="0"/>
              <a:t>Mikrosefali</a:t>
            </a:r>
            <a:r>
              <a:rPr lang="tr-TR" dirty="0" smtClean="0"/>
              <a:t> otistik çocuklarda normal </a:t>
            </a:r>
            <a:r>
              <a:rPr lang="tr-TR" dirty="0" err="1" smtClean="0"/>
              <a:t>populasyona</a:t>
            </a:r>
            <a:r>
              <a:rPr lang="tr-TR" dirty="0" smtClean="0"/>
              <a:t> göre daha yaygındır ve anormal fiziksel morfoloji, tıbbi hastalıklar, düşük IQ ve nöbetlerle ilişkilidir.</a:t>
            </a:r>
          </a:p>
          <a:p>
            <a:pPr marL="365760" indent="-283464" algn="just" eaLnBrk="1" fontAlgn="auto" hangingPunct="1">
              <a:spcAft>
                <a:spcPts val="0"/>
              </a:spcAft>
              <a:buFont typeface="Wingdings 2"/>
              <a:buChar char=""/>
              <a:defRPr/>
            </a:pPr>
            <a:r>
              <a:rPr lang="tr-TR" dirty="0" err="1" smtClean="0"/>
              <a:t>Hipotoni</a:t>
            </a:r>
            <a:r>
              <a:rPr lang="tr-TR" dirty="0" smtClean="0"/>
              <a:t>, %25-33 oranında görülebilir.</a:t>
            </a:r>
          </a:p>
          <a:p>
            <a:pPr marL="365760" indent="-283464" algn="just" eaLnBrk="1" fontAlgn="auto" hangingPunct="1">
              <a:spcAft>
                <a:spcPts val="0"/>
              </a:spcAft>
              <a:buFont typeface="Wingdings 2"/>
              <a:buChar char=""/>
              <a:defRPr/>
            </a:pPr>
            <a:r>
              <a:rPr lang="tr-TR" dirty="0" err="1" smtClean="0"/>
              <a:t>Spastisite</a:t>
            </a:r>
            <a:r>
              <a:rPr lang="tr-TR" dirty="0" smtClean="0"/>
              <a:t> %5 den daha az oranda görülür.</a:t>
            </a:r>
          </a:p>
          <a:p>
            <a:pPr marL="365760" indent="-283464" algn="just" eaLnBrk="1" fontAlgn="auto" hangingPunct="1">
              <a:spcAft>
                <a:spcPts val="0"/>
              </a:spcAft>
              <a:buFont typeface="Wingdings 2"/>
              <a:buChar char=""/>
              <a:defRPr/>
            </a:pPr>
            <a:r>
              <a:rPr lang="tr-TR" dirty="0" smtClean="0"/>
              <a:t>Motor apraksi normal </a:t>
            </a:r>
            <a:r>
              <a:rPr lang="tr-TR" dirty="0" err="1" smtClean="0"/>
              <a:t>kognitif</a:t>
            </a:r>
            <a:r>
              <a:rPr lang="tr-TR" dirty="0" smtClean="0"/>
              <a:t> gelişimi olan otistiklerin % 30 unda, </a:t>
            </a:r>
            <a:r>
              <a:rPr lang="tr-TR" dirty="0" err="1" smtClean="0"/>
              <a:t>retarde</a:t>
            </a:r>
            <a:r>
              <a:rPr lang="tr-TR" dirty="0" smtClean="0"/>
              <a:t> olan otistik çocukların % 70 inde görülür.</a:t>
            </a:r>
          </a:p>
          <a:p>
            <a:pPr marL="365760" indent="-283464" algn="just" eaLnBrk="1" fontAlgn="auto" hangingPunct="1">
              <a:spcAft>
                <a:spcPts val="0"/>
              </a:spcAft>
              <a:buFont typeface="Wingdings 2"/>
              <a:buChar char=""/>
              <a:defRPr/>
            </a:pPr>
            <a:r>
              <a:rPr lang="tr-TR" dirty="0" smtClean="0"/>
              <a:t>Motor </a:t>
            </a:r>
            <a:r>
              <a:rPr lang="tr-TR" dirty="0" err="1" smtClean="0"/>
              <a:t>sterotipileri</a:t>
            </a:r>
            <a:r>
              <a:rPr lang="tr-TR" dirty="0" smtClean="0"/>
              <a:t> de içeren motor anormallikleri %40 </a:t>
            </a:r>
            <a:r>
              <a:rPr lang="tr-TR" dirty="0" err="1" smtClean="0"/>
              <a:t>ın</a:t>
            </a:r>
            <a:r>
              <a:rPr lang="tr-TR" dirty="0" smtClean="0"/>
              <a:t> üzerinde görülür.</a:t>
            </a:r>
            <a:endParaRPr lang="tr-TR" dirty="0"/>
          </a:p>
        </p:txBody>
      </p:sp>
      <p:sp>
        <p:nvSpPr>
          <p:cNvPr id="4" name="3 Slayt Numarası Yer Tutucusu"/>
          <p:cNvSpPr>
            <a:spLocks noGrp="1"/>
          </p:cNvSpPr>
          <p:nvPr>
            <p:ph type="sldNum" sz="quarter" idx="12"/>
          </p:nvPr>
        </p:nvSpPr>
        <p:spPr/>
        <p:txBody>
          <a:bodyPr/>
          <a:lstStyle/>
          <a:p>
            <a:pPr>
              <a:defRPr/>
            </a:pPr>
            <a:fld id="{0CA75223-A708-47EB-A4E7-3DD046835372}" type="slidenum">
              <a:rPr lang="tr-TR"/>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450" y="0"/>
            <a:ext cx="7510463" cy="1143000"/>
          </a:xfrm>
        </p:spPr>
        <p:txBody>
          <a:bodyPr/>
          <a:lstStyle/>
          <a:p>
            <a:pPr eaLnBrk="1" fontAlgn="auto" hangingPunct="1">
              <a:spcAft>
                <a:spcPts val="0"/>
              </a:spcAft>
              <a:defRPr/>
            </a:pPr>
            <a:r>
              <a:rPr lang="tr-TR" dirty="0" smtClean="0">
                <a:solidFill>
                  <a:schemeClr val="tx2">
                    <a:satMod val="130000"/>
                  </a:schemeClr>
                </a:solidFill>
              </a:rPr>
              <a:t>Tıbbi İncelemeler</a:t>
            </a:r>
            <a:endParaRPr lang="tr-TR" dirty="0">
              <a:solidFill>
                <a:schemeClr val="tx2">
                  <a:satMod val="130000"/>
                </a:schemeClr>
              </a:solidFill>
            </a:endParaRPr>
          </a:p>
        </p:txBody>
      </p:sp>
      <p:sp>
        <p:nvSpPr>
          <p:cNvPr id="3" name="2 İçerik Yer Tutucusu"/>
          <p:cNvSpPr>
            <a:spLocks noGrp="1"/>
          </p:cNvSpPr>
          <p:nvPr>
            <p:ph idx="1"/>
          </p:nvPr>
        </p:nvSpPr>
        <p:spPr>
          <a:xfrm>
            <a:off x="1042988" y="1341438"/>
            <a:ext cx="5113337" cy="5516562"/>
          </a:xfrm>
        </p:spPr>
        <p:txBody>
          <a:bodyPr>
            <a:normAutofit fontScale="85000" lnSpcReduction="20000"/>
          </a:bodyPr>
          <a:lstStyle/>
          <a:p>
            <a:pPr marL="365760" indent="-283464" algn="just" eaLnBrk="1" fontAlgn="auto" hangingPunct="1">
              <a:spcAft>
                <a:spcPts val="0"/>
              </a:spcAft>
              <a:buFont typeface="Wingdings 2"/>
              <a:buChar char=""/>
              <a:defRPr/>
            </a:pPr>
            <a:r>
              <a:rPr lang="tr-TR" dirty="0" smtClean="0"/>
              <a:t>İşitme testleri (</a:t>
            </a:r>
            <a:r>
              <a:rPr lang="tr-TR" dirty="0" err="1" smtClean="0"/>
              <a:t>bilateral</a:t>
            </a:r>
            <a:r>
              <a:rPr lang="tr-TR" dirty="0" smtClean="0"/>
              <a:t> işitme kaybı veya sağırlık %3.5), </a:t>
            </a:r>
            <a:r>
              <a:rPr lang="tr-TR" dirty="0" err="1" smtClean="0"/>
              <a:t>hiperakuzi</a:t>
            </a:r>
            <a:r>
              <a:rPr lang="tr-TR" dirty="0" smtClean="0"/>
              <a:t> çocukların %20 sinde olur.</a:t>
            </a:r>
          </a:p>
          <a:p>
            <a:pPr marL="365760" indent="-283464" algn="just" eaLnBrk="1" fontAlgn="auto" hangingPunct="1">
              <a:spcAft>
                <a:spcPts val="0"/>
              </a:spcAft>
              <a:buFont typeface="Wingdings 2"/>
              <a:buChar char=""/>
              <a:defRPr/>
            </a:pPr>
            <a:r>
              <a:rPr lang="tr-TR" dirty="0" smtClean="0"/>
              <a:t>Göz muayenesi</a:t>
            </a:r>
          </a:p>
          <a:p>
            <a:pPr marL="365760" indent="-283464" algn="just" eaLnBrk="1" fontAlgn="auto" hangingPunct="1">
              <a:spcAft>
                <a:spcPts val="0"/>
              </a:spcAft>
              <a:buFont typeface="Wingdings 2"/>
              <a:buChar char=""/>
              <a:defRPr/>
            </a:pPr>
            <a:r>
              <a:rPr lang="tr-TR" dirty="0" err="1" smtClean="0"/>
              <a:t>Fragile</a:t>
            </a:r>
            <a:r>
              <a:rPr lang="tr-TR" dirty="0" smtClean="0"/>
              <a:t>-X,</a:t>
            </a:r>
          </a:p>
          <a:p>
            <a:pPr marL="365760" indent="-283464" algn="just" eaLnBrk="1" fontAlgn="auto" hangingPunct="1">
              <a:spcAft>
                <a:spcPts val="0"/>
              </a:spcAft>
              <a:buFont typeface="Wingdings 2"/>
              <a:buChar char=""/>
              <a:defRPr/>
            </a:pPr>
            <a:r>
              <a:rPr lang="tr-TR" dirty="0" err="1" smtClean="0"/>
              <a:t>Fenilketonüri</a:t>
            </a:r>
            <a:endParaRPr lang="tr-TR" dirty="0" smtClean="0"/>
          </a:p>
          <a:p>
            <a:pPr marL="365760" indent="-283464" algn="just" eaLnBrk="1" fontAlgn="auto" hangingPunct="1">
              <a:spcAft>
                <a:spcPts val="0"/>
              </a:spcAft>
              <a:buFont typeface="Wingdings 2"/>
              <a:buChar char=""/>
              <a:defRPr/>
            </a:pPr>
            <a:r>
              <a:rPr lang="tr-TR" dirty="0" err="1" smtClean="0"/>
              <a:t>Metabolik</a:t>
            </a:r>
            <a:r>
              <a:rPr lang="tr-TR" dirty="0" smtClean="0"/>
              <a:t> incelemede </a:t>
            </a:r>
            <a:r>
              <a:rPr lang="tr-TR" dirty="0" err="1" smtClean="0"/>
              <a:t>aminoasid</a:t>
            </a:r>
            <a:r>
              <a:rPr lang="tr-TR" dirty="0" smtClean="0"/>
              <a:t> profili ve </a:t>
            </a:r>
            <a:r>
              <a:rPr lang="tr-TR" dirty="0" err="1" smtClean="0"/>
              <a:t>açil</a:t>
            </a:r>
            <a:r>
              <a:rPr lang="tr-TR" dirty="0" smtClean="0"/>
              <a:t> </a:t>
            </a:r>
            <a:r>
              <a:rPr lang="tr-TR" dirty="0" err="1" smtClean="0"/>
              <a:t>karnitin</a:t>
            </a:r>
            <a:r>
              <a:rPr lang="tr-TR" dirty="0" smtClean="0"/>
              <a:t> profili, gerekirse ileri </a:t>
            </a:r>
            <a:r>
              <a:rPr lang="tr-TR" dirty="0" err="1" smtClean="0"/>
              <a:t>metabolik</a:t>
            </a:r>
            <a:r>
              <a:rPr lang="tr-TR" dirty="0" smtClean="0"/>
              <a:t> incelemeler şarttır. (</a:t>
            </a:r>
            <a:r>
              <a:rPr lang="tr-TR" dirty="0" err="1" smtClean="0"/>
              <a:t>Metabolik</a:t>
            </a:r>
            <a:r>
              <a:rPr lang="tr-TR" dirty="0" smtClean="0"/>
              <a:t> hastalıklar %5 ‘in altında) Letarji, siklik kusma, erken nöbetler, </a:t>
            </a:r>
            <a:r>
              <a:rPr lang="tr-TR" dirty="0" err="1" smtClean="0"/>
              <a:t>dismorfik</a:t>
            </a:r>
            <a:r>
              <a:rPr lang="tr-TR" dirty="0" smtClean="0"/>
              <a:t> özellikler, MR durumunda yapılmalı.</a:t>
            </a:r>
          </a:p>
        </p:txBody>
      </p:sp>
      <p:sp>
        <p:nvSpPr>
          <p:cNvPr id="4" name="3 Slayt Numarası Yer Tutucusu"/>
          <p:cNvSpPr>
            <a:spLocks noGrp="1"/>
          </p:cNvSpPr>
          <p:nvPr>
            <p:ph type="sldNum" sz="quarter" idx="12"/>
          </p:nvPr>
        </p:nvSpPr>
        <p:spPr/>
        <p:txBody>
          <a:bodyPr/>
          <a:lstStyle/>
          <a:p>
            <a:pPr>
              <a:defRPr/>
            </a:pPr>
            <a:fld id="{EB567FF2-2AD8-4D4C-BAB8-69F3783E3086}" type="slidenum">
              <a:rPr lang="tr-TR"/>
              <a:pPr>
                <a:defRPr/>
              </a:pPr>
              <a:t>37</a:t>
            </a:fld>
            <a:endParaRPr lang="tr-TR"/>
          </a:p>
        </p:txBody>
      </p:sp>
      <p:pic>
        <p:nvPicPr>
          <p:cNvPr id="51204" name="Picture 2" descr="C:\Documents and Settings\Administrator\Desktop\Autism-and-Music1.jpg"/>
          <p:cNvPicPr>
            <a:picLocks noChangeAspect="1" noChangeArrowheads="1"/>
          </p:cNvPicPr>
          <p:nvPr/>
        </p:nvPicPr>
        <p:blipFill>
          <a:blip r:embed="rId2"/>
          <a:srcRect/>
          <a:stretch>
            <a:fillRect/>
          </a:stretch>
        </p:blipFill>
        <p:spPr bwMode="auto">
          <a:xfrm>
            <a:off x="6588125" y="836613"/>
            <a:ext cx="2325688" cy="2447925"/>
          </a:xfrm>
          <a:prstGeom prst="rect">
            <a:avLst/>
          </a:prstGeom>
          <a:noFill/>
          <a:ln w="9525">
            <a:noFill/>
            <a:miter lim="800000"/>
            <a:headEnd/>
            <a:tailEnd/>
          </a:ln>
        </p:spPr>
      </p:pic>
      <p:pic>
        <p:nvPicPr>
          <p:cNvPr id="51205" name="Picture 4" descr="https://ourfragilexworld.rti.org/Portals/0/images/Adam_Soper.jpg"/>
          <p:cNvPicPr>
            <a:picLocks noChangeAspect="1" noChangeArrowheads="1"/>
          </p:cNvPicPr>
          <p:nvPr/>
        </p:nvPicPr>
        <p:blipFill>
          <a:blip r:embed="rId3"/>
          <a:srcRect/>
          <a:stretch>
            <a:fillRect/>
          </a:stretch>
        </p:blipFill>
        <p:spPr bwMode="auto">
          <a:xfrm>
            <a:off x="6588125" y="3625850"/>
            <a:ext cx="2305050"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Tıbbi İncelemeler</a:t>
            </a:r>
            <a:endParaRPr lang="tr-TR" dirty="0">
              <a:solidFill>
                <a:schemeClr val="tx2">
                  <a:satMod val="130000"/>
                </a:schemeClr>
              </a:solidFill>
            </a:endParaRPr>
          </a:p>
        </p:txBody>
      </p:sp>
      <p:sp>
        <p:nvSpPr>
          <p:cNvPr id="3" name="2 İçerik Yer Tutucusu"/>
          <p:cNvSpPr>
            <a:spLocks noGrp="1"/>
          </p:cNvSpPr>
          <p:nvPr>
            <p:ph idx="1"/>
          </p:nvPr>
        </p:nvSpPr>
        <p:spPr>
          <a:xfrm>
            <a:off x="971550" y="1447800"/>
            <a:ext cx="7962900" cy="4933950"/>
          </a:xfrm>
        </p:spPr>
        <p:txBody>
          <a:bodyPr>
            <a:normAutofit fontScale="92500" lnSpcReduction="10000"/>
          </a:bodyPr>
          <a:lstStyle/>
          <a:p>
            <a:pPr marL="365760" indent="-283464" algn="just" eaLnBrk="1" fontAlgn="auto" hangingPunct="1">
              <a:spcAft>
                <a:spcPts val="0"/>
              </a:spcAft>
              <a:buFont typeface="Wingdings 2"/>
              <a:buChar char=""/>
              <a:defRPr/>
            </a:pPr>
            <a:r>
              <a:rPr lang="tr-TR" dirty="0" smtClean="0"/>
              <a:t>Kurşun düzeyi (</a:t>
            </a:r>
            <a:r>
              <a:rPr lang="tr-TR" dirty="0" err="1" smtClean="0"/>
              <a:t>pika</a:t>
            </a:r>
            <a:r>
              <a:rPr lang="tr-TR" dirty="0" smtClean="0"/>
              <a:t> nedeniyle takip edilmeli)</a:t>
            </a:r>
          </a:p>
          <a:p>
            <a:pPr marL="365760" indent="-283464" algn="just" eaLnBrk="1" fontAlgn="auto" hangingPunct="1">
              <a:spcAft>
                <a:spcPts val="0"/>
              </a:spcAft>
              <a:buFont typeface="Wingdings 2"/>
              <a:buChar char=""/>
              <a:defRPr/>
            </a:pPr>
            <a:r>
              <a:rPr lang="tr-TR" b="1" dirty="0" smtClean="0"/>
              <a:t>Genetik Konsültasyonu: </a:t>
            </a:r>
            <a:r>
              <a:rPr lang="tr-TR" dirty="0" err="1" smtClean="0"/>
              <a:t>karyotip</a:t>
            </a:r>
            <a:r>
              <a:rPr lang="tr-TR" dirty="0" smtClean="0"/>
              <a:t> ve </a:t>
            </a:r>
            <a:r>
              <a:rPr lang="tr-TR" dirty="0" err="1" smtClean="0"/>
              <a:t>Frajil</a:t>
            </a:r>
            <a:r>
              <a:rPr lang="tr-TR" dirty="0" smtClean="0"/>
              <a:t> X için moleküler analiz. Mikro </a:t>
            </a:r>
            <a:r>
              <a:rPr lang="tr-TR" dirty="0" err="1" smtClean="0"/>
              <a:t>array</a:t>
            </a:r>
            <a:r>
              <a:rPr lang="tr-TR" dirty="0" smtClean="0"/>
              <a:t> yapılması öneriliyor. Otistik kızlarda MECP2 taraması öneriliyor. Yoğun genetik analizler tüm OSD </a:t>
            </a:r>
            <a:r>
              <a:rPr lang="tr-TR" dirty="0" err="1" smtClean="0"/>
              <a:t>liler</a:t>
            </a:r>
            <a:r>
              <a:rPr lang="tr-TR" dirty="0" smtClean="0"/>
              <a:t> için şu an rutin değil.</a:t>
            </a:r>
          </a:p>
          <a:p>
            <a:pPr marL="365760" indent="-283464" algn="just" eaLnBrk="1" fontAlgn="auto" hangingPunct="1">
              <a:spcAft>
                <a:spcPts val="0"/>
              </a:spcAft>
              <a:buFont typeface="Wingdings 2"/>
              <a:buChar char=""/>
              <a:defRPr/>
            </a:pPr>
            <a:r>
              <a:rPr lang="tr-TR" dirty="0" smtClean="0"/>
              <a:t>Eğer klinik belirtiler geç başlamışsa, epilepsi varsa, veya başka nörolojik </a:t>
            </a:r>
            <a:r>
              <a:rPr lang="tr-TR" dirty="0" err="1" smtClean="0"/>
              <a:t>disfonksiyon</a:t>
            </a:r>
            <a:r>
              <a:rPr lang="tr-TR" dirty="0" smtClean="0"/>
              <a:t> söz konusu ise , nörolojik konsültasyon, EEG, MRI, BT gerekebilir.</a:t>
            </a:r>
          </a:p>
          <a:p>
            <a:pPr marL="365760" indent="-283464" algn="just" eaLnBrk="1" fontAlgn="auto" hangingPunct="1">
              <a:spcAft>
                <a:spcPts val="0"/>
              </a:spcAft>
              <a:buFont typeface="Wingdings 2"/>
              <a:buChar char=""/>
              <a:defRPr/>
            </a:pPr>
            <a:r>
              <a:rPr lang="tr-TR" dirty="0" err="1" smtClean="0"/>
              <a:t>Epileptiform</a:t>
            </a:r>
            <a:r>
              <a:rPr lang="tr-TR" dirty="0" smtClean="0"/>
              <a:t> EEG anormallikleri %10.3-72.4</a:t>
            </a:r>
          </a:p>
          <a:p>
            <a:pPr marL="365760" indent="-283464"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DAF394F9-AA13-4548-8312-3BE2AF10826E}" type="slidenum">
              <a:rPr lang="tr-TR"/>
              <a:pPr>
                <a:defRPr/>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Önerilmeyen testler</a:t>
            </a:r>
            <a:endParaRPr lang="tr-TR" dirty="0">
              <a:solidFill>
                <a:schemeClr val="tx2">
                  <a:satMod val="130000"/>
                </a:schemeClr>
              </a:solidFill>
            </a:endParaRPr>
          </a:p>
        </p:txBody>
      </p:sp>
      <p:sp>
        <p:nvSpPr>
          <p:cNvPr id="3" name="2 İçerik Yer Tutucusu"/>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tr-TR" dirty="0" smtClean="0"/>
              <a:t>Saçta eser element incelenmesi</a:t>
            </a:r>
          </a:p>
          <a:p>
            <a:pPr marL="365760" indent="-283464" eaLnBrk="1" fontAlgn="auto" hangingPunct="1">
              <a:spcAft>
                <a:spcPts val="0"/>
              </a:spcAft>
              <a:buFont typeface="Wingdings 2"/>
              <a:buChar char=""/>
              <a:defRPr/>
            </a:pPr>
            <a:r>
              <a:rPr lang="tr-TR" dirty="0" err="1" smtClean="0"/>
              <a:t>Çölyak</a:t>
            </a:r>
            <a:r>
              <a:rPr lang="tr-TR" dirty="0" smtClean="0"/>
              <a:t> antikorları</a:t>
            </a:r>
          </a:p>
          <a:p>
            <a:pPr marL="365760" indent="-283464" eaLnBrk="1" fontAlgn="auto" hangingPunct="1">
              <a:spcAft>
                <a:spcPts val="0"/>
              </a:spcAft>
              <a:buFont typeface="Wingdings 2"/>
              <a:buChar char=""/>
              <a:defRPr/>
            </a:pPr>
            <a:r>
              <a:rPr lang="tr-TR" dirty="0" smtClean="0"/>
              <a:t>Alerjiler</a:t>
            </a:r>
          </a:p>
          <a:p>
            <a:pPr marL="365760" indent="-283464" eaLnBrk="1" fontAlgn="auto" hangingPunct="1">
              <a:spcAft>
                <a:spcPts val="0"/>
              </a:spcAft>
              <a:buFont typeface="Wingdings 2"/>
              <a:buChar char=""/>
              <a:defRPr/>
            </a:pPr>
            <a:r>
              <a:rPr lang="tr-TR" dirty="0" smtClean="0"/>
              <a:t>Vitamin düzeyleri</a:t>
            </a:r>
          </a:p>
          <a:p>
            <a:pPr marL="365760" indent="-283464" eaLnBrk="1" fontAlgn="auto" hangingPunct="1">
              <a:spcAft>
                <a:spcPts val="0"/>
              </a:spcAft>
              <a:buFont typeface="Wingdings 2"/>
              <a:buChar char=""/>
              <a:defRPr/>
            </a:pPr>
            <a:r>
              <a:rPr lang="tr-TR" dirty="0" err="1" smtClean="0"/>
              <a:t>İntestinal</a:t>
            </a:r>
            <a:r>
              <a:rPr lang="tr-TR" dirty="0" smtClean="0"/>
              <a:t> geçirgenlik</a:t>
            </a:r>
          </a:p>
          <a:p>
            <a:pPr marL="365760" indent="-283464" eaLnBrk="1" fontAlgn="auto" hangingPunct="1">
              <a:spcAft>
                <a:spcPts val="0"/>
              </a:spcAft>
              <a:buFont typeface="Wingdings 2"/>
              <a:buChar char=""/>
              <a:defRPr/>
            </a:pPr>
            <a:r>
              <a:rPr lang="tr-TR" dirty="0" err="1" smtClean="0"/>
              <a:t>Tiroid</a:t>
            </a:r>
            <a:r>
              <a:rPr lang="tr-TR" dirty="0" smtClean="0"/>
              <a:t> fonksiyonları</a:t>
            </a:r>
          </a:p>
          <a:p>
            <a:pPr marL="365760" indent="-283464" eaLnBrk="1" fontAlgn="auto" hangingPunct="1">
              <a:spcAft>
                <a:spcPts val="0"/>
              </a:spcAft>
              <a:buFont typeface="Wingdings 2"/>
              <a:buChar char=""/>
              <a:defRPr/>
            </a:pPr>
            <a:r>
              <a:rPr lang="tr-TR" dirty="0" smtClean="0"/>
              <a:t>Dışkı analizi</a:t>
            </a:r>
          </a:p>
          <a:p>
            <a:pPr marL="365760" indent="-283464" eaLnBrk="1" fontAlgn="auto" hangingPunct="1">
              <a:spcAft>
                <a:spcPts val="0"/>
              </a:spcAft>
              <a:buFont typeface="Wingdings 2"/>
              <a:buChar char=""/>
              <a:defRPr/>
            </a:pPr>
            <a:r>
              <a:rPr lang="tr-TR" dirty="0" err="1" smtClean="0"/>
              <a:t>Üriner</a:t>
            </a:r>
            <a:r>
              <a:rPr lang="tr-TR" dirty="0" smtClean="0"/>
              <a:t> </a:t>
            </a:r>
            <a:r>
              <a:rPr lang="tr-TR" dirty="0" err="1" smtClean="0"/>
              <a:t>peptitler</a:t>
            </a:r>
            <a:endParaRPr lang="tr-TR" dirty="0" smtClean="0"/>
          </a:p>
          <a:p>
            <a:pPr marL="365760" indent="-283464" eaLnBrk="1" fontAlgn="auto" hangingPunct="1">
              <a:spcAft>
                <a:spcPts val="0"/>
              </a:spcAft>
              <a:buFont typeface="Wingdings 2"/>
              <a:buChar char=""/>
              <a:defRPr/>
            </a:pPr>
            <a:r>
              <a:rPr lang="tr-TR" dirty="0" smtClean="0"/>
              <a:t>Eritrosit </a:t>
            </a:r>
            <a:r>
              <a:rPr lang="tr-TR" dirty="0" err="1" smtClean="0"/>
              <a:t>Glutatyon</a:t>
            </a:r>
            <a:r>
              <a:rPr lang="tr-TR" dirty="0" smtClean="0"/>
              <a:t> </a:t>
            </a:r>
            <a:r>
              <a:rPr lang="tr-TR" dirty="0" err="1" smtClean="0"/>
              <a:t>Peroksidaz</a:t>
            </a:r>
            <a:endParaRPr lang="tr-TR" dirty="0"/>
          </a:p>
        </p:txBody>
      </p:sp>
      <p:sp>
        <p:nvSpPr>
          <p:cNvPr id="4" name="3 Slayt Numarası Yer Tutucusu"/>
          <p:cNvSpPr>
            <a:spLocks noGrp="1"/>
          </p:cNvSpPr>
          <p:nvPr>
            <p:ph type="sldNum" sz="quarter" idx="12"/>
          </p:nvPr>
        </p:nvSpPr>
        <p:spPr/>
        <p:txBody>
          <a:bodyPr/>
          <a:lstStyle/>
          <a:p>
            <a:pPr>
              <a:defRPr/>
            </a:pPr>
            <a:fld id="{8CBB0DDE-EB25-4A41-828C-3FF7580AA143}" type="slidenum">
              <a:rPr lang="tr-TR"/>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DSM 5 Otistik Bozukluk Kriterleri</a:t>
            </a:r>
            <a:endParaRPr lang="tr-TR" dirty="0">
              <a:solidFill>
                <a:schemeClr val="tx2">
                  <a:satMod val="130000"/>
                </a:schemeClr>
              </a:solidFill>
            </a:endParaRPr>
          </a:p>
        </p:txBody>
      </p:sp>
      <p:sp>
        <p:nvSpPr>
          <p:cNvPr id="3" name="2 İçerik Yer Tutucusu"/>
          <p:cNvSpPr>
            <a:spLocks noGrp="1"/>
          </p:cNvSpPr>
          <p:nvPr>
            <p:ph idx="1"/>
          </p:nvPr>
        </p:nvSpPr>
        <p:spPr>
          <a:xfrm>
            <a:off x="971550" y="1447800"/>
            <a:ext cx="7962900" cy="5005388"/>
          </a:xfrm>
        </p:spPr>
        <p:txBody>
          <a:bodyPr>
            <a:normAutofit fontScale="85000" lnSpcReduction="20000"/>
          </a:bodyPr>
          <a:lstStyle/>
          <a:p>
            <a:pPr marL="365760" indent="-283464" algn="just" eaLnBrk="1" fontAlgn="auto" hangingPunct="1">
              <a:spcAft>
                <a:spcPts val="0"/>
              </a:spcAft>
              <a:buFont typeface="Wingdings 2"/>
              <a:buChar char=""/>
              <a:defRPr/>
            </a:pPr>
            <a:r>
              <a:rPr lang="tr-TR" dirty="0" smtClean="0"/>
              <a:t>A- Aşağıdakilerden en az 6 semptomun varlığı ve bunlardan</a:t>
            </a:r>
            <a:r>
              <a:rPr lang="en-US" dirty="0" smtClean="0"/>
              <a:t> </a:t>
            </a:r>
            <a:r>
              <a:rPr lang="tr-TR" dirty="0" smtClean="0"/>
              <a:t>ikisinin (1), birinin de (2) ve (3)’ten olması.</a:t>
            </a:r>
          </a:p>
          <a:p>
            <a:pPr marL="514350" indent="-514350" algn="just" eaLnBrk="1" fontAlgn="auto" hangingPunct="1">
              <a:spcAft>
                <a:spcPts val="0"/>
              </a:spcAft>
              <a:buFont typeface="Wingdings 2"/>
              <a:buAutoNum type="arabicParenR"/>
              <a:defRPr/>
            </a:pPr>
            <a:r>
              <a:rPr lang="tr-TR" dirty="0" smtClean="0"/>
              <a:t>Sosyal etkile</a:t>
            </a:r>
            <a:r>
              <a:rPr lang="en-US" dirty="0" smtClean="0"/>
              <a:t>s</a:t>
            </a:r>
            <a:r>
              <a:rPr lang="tr-TR" dirty="0" smtClean="0"/>
              <a:t>im/iletişim eksikliği alanında, a</a:t>
            </a:r>
            <a:r>
              <a:rPr lang="en-US" dirty="0" smtClean="0"/>
              <a:t>s</a:t>
            </a:r>
            <a:r>
              <a:rPr lang="tr-TR" dirty="0" smtClean="0"/>
              <a:t>ağıdakilerden </a:t>
            </a:r>
            <a:r>
              <a:rPr lang="tr-TR" b="1" dirty="0" smtClean="0"/>
              <a:t>üçünün </a:t>
            </a:r>
            <a:r>
              <a:rPr lang="tr-TR" dirty="0" smtClean="0"/>
              <a:t>görülmesi</a:t>
            </a:r>
          </a:p>
          <a:p>
            <a:pPr marL="365760" indent="-283464" algn="just" eaLnBrk="1" fontAlgn="auto" hangingPunct="1">
              <a:spcAft>
                <a:spcPts val="0"/>
              </a:spcAft>
              <a:buFont typeface="Arial" pitchFamily="34" charset="0"/>
              <a:buChar char="•"/>
              <a:defRPr/>
            </a:pPr>
            <a:r>
              <a:rPr lang="en-US" dirty="0" err="1" smtClean="0"/>
              <a:t>sosyal</a:t>
            </a:r>
            <a:r>
              <a:rPr lang="en-US" dirty="0" smtClean="0"/>
              <a:t> </a:t>
            </a:r>
            <a:r>
              <a:rPr lang="en-US" dirty="0" err="1" smtClean="0"/>
              <a:t>emosyonel</a:t>
            </a:r>
            <a:r>
              <a:rPr lang="en-US" dirty="0" smtClean="0"/>
              <a:t> </a:t>
            </a:r>
            <a:r>
              <a:rPr lang="en-US" dirty="0" err="1" smtClean="0"/>
              <a:t>kar</a:t>
            </a:r>
            <a:r>
              <a:rPr lang="tr-TR" dirty="0" err="1" smtClean="0"/>
              <a:t>şı</a:t>
            </a:r>
            <a:r>
              <a:rPr lang="en-US" dirty="0" smtClean="0"/>
              <a:t>l</a:t>
            </a:r>
            <a:r>
              <a:rPr lang="tr-TR" dirty="0" smtClean="0"/>
              <a:t>ı</a:t>
            </a:r>
            <a:r>
              <a:rPr lang="en-US" dirty="0" err="1" smtClean="0"/>
              <a:t>kl</a:t>
            </a:r>
            <a:r>
              <a:rPr lang="tr-TR" dirty="0" smtClean="0"/>
              <a:t>ı</a:t>
            </a:r>
            <a:r>
              <a:rPr lang="en-US" dirty="0" smtClean="0"/>
              <a:t>l</a:t>
            </a:r>
            <a:r>
              <a:rPr lang="tr-TR" dirty="0" smtClean="0"/>
              <a:t>ı</a:t>
            </a:r>
            <a:r>
              <a:rPr lang="en-US" dirty="0" smtClean="0"/>
              <a:t>k </a:t>
            </a:r>
            <a:r>
              <a:rPr lang="en-US" dirty="0" err="1" smtClean="0"/>
              <a:t>verememe</a:t>
            </a:r>
            <a:r>
              <a:rPr lang="en-US" dirty="0" smtClean="0"/>
              <a:t>, </a:t>
            </a:r>
            <a:r>
              <a:rPr lang="en-US" dirty="0" err="1" smtClean="0"/>
              <a:t>anormal</a:t>
            </a:r>
            <a:r>
              <a:rPr lang="en-US" dirty="0" smtClean="0"/>
              <a:t> </a:t>
            </a:r>
            <a:r>
              <a:rPr lang="en-US" dirty="0" err="1" smtClean="0"/>
              <a:t>sosyal</a:t>
            </a:r>
            <a:r>
              <a:rPr lang="en-US" dirty="0" smtClean="0"/>
              <a:t> </a:t>
            </a:r>
            <a:r>
              <a:rPr lang="en-US" dirty="0" err="1" smtClean="0"/>
              <a:t>ileti</a:t>
            </a:r>
            <a:r>
              <a:rPr lang="tr-TR" dirty="0" smtClean="0"/>
              <a:t>ş</a:t>
            </a:r>
            <a:r>
              <a:rPr lang="en-US" dirty="0" err="1" smtClean="0"/>
              <a:t>im</a:t>
            </a:r>
            <a:r>
              <a:rPr lang="en-US" dirty="0" smtClean="0"/>
              <a:t>,</a:t>
            </a:r>
            <a:r>
              <a:rPr lang="tr-TR" dirty="0" smtClean="0"/>
              <a:t> </a:t>
            </a:r>
            <a:r>
              <a:rPr lang="en-US" dirty="0" err="1" smtClean="0"/>
              <a:t>konu</a:t>
            </a:r>
            <a:r>
              <a:rPr lang="tr-TR" dirty="0" smtClean="0"/>
              <a:t>ş</a:t>
            </a:r>
            <a:r>
              <a:rPr lang="en-US" dirty="0" smtClean="0"/>
              <a:t>may</a:t>
            </a:r>
            <a:r>
              <a:rPr lang="tr-TR" dirty="0" smtClean="0"/>
              <a:t>ı</a:t>
            </a:r>
            <a:r>
              <a:rPr lang="en-US" dirty="0" smtClean="0"/>
              <a:t> </a:t>
            </a:r>
            <a:r>
              <a:rPr lang="en-US" dirty="0" err="1" smtClean="0"/>
              <a:t>ba</a:t>
            </a:r>
            <a:r>
              <a:rPr lang="tr-TR" dirty="0" smtClean="0"/>
              <a:t>ş</a:t>
            </a:r>
            <a:r>
              <a:rPr lang="en-US" dirty="0" smtClean="0"/>
              <a:t>la</a:t>
            </a:r>
            <a:r>
              <a:rPr lang="tr-TR" dirty="0" smtClean="0"/>
              <a:t>t</a:t>
            </a:r>
            <a:r>
              <a:rPr lang="en-US" dirty="0" smtClean="0"/>
              <a:t>ma </a:t>
            </a:r>
            <a:r>
              <a:rPr lang="en-US" dirty="0" err="1" smtClean="0"/>
              <a:t>ve</a:t>
            </a:r>
            <a:r>
              <a:rPr lang="en-US" dirty="0" smtClean="0"/>
              <a:t> s</a:t>
            </a:r>
            <a:r>
              <a:rPr lang="tr-TR" dirty="0" smtClean="0"/>
              <a:t>ü</a:t>
            </a:r>
            <a:r>
              <a:rPr lang="en-US" dirty="0" smtClean="0"/>
              <a:t>rd</a:t>
            </a:r>
            <a:r>
              <a:rPr lang="tr-TR" dirty="0" smtClean="0"/>
              <a:t>ü</a:t>
            </a:r>
            <a:r>
              <a:rPr lang="en-US" dirty="0" err="1" smtClean="0"/>
              <a:t>rme</a:t>
            </a:r>
            <a:r>
              <a:rPr lang="en-US" dirty="0" smtClean="0"/>
              <a:t> </a:t>
            </a:r>
            <a:r>
              <a:rPr lang="en-US" dirty="0" err="1" smtClean="0"/>
              <a:t>yetersizli</a:t>
            </a:r>
            <a:r>
              <a:rPr lang="tr-TR" dirty="0" smtClean="0"/>
              <a:t>ğ</a:t>
            </a:r>
            <a:r>
              <a:rPr lang="en-US" dirty="0" err="1" smtClean="0"/>
              <a:t>i</a:t>
            </a:r>
            <a:r>
              <a:rPr lang="en-US" dirty="0" smtClean="0"/>
              <a:t>,</a:t>
            </a:r>
            <a:r>
              <a:rPr lang="tr-TR" dirty="0" smtClean="0"/>
              <a:t> </a:t>
            </a:r>
            <a:r>
              <a:rPr lang="en-US" dirty="0" err="1" smtClean="0"/>
              <a:t>duygu</a:t>
            </a:r>
            <a:r>
              <a:rPr lang="tr-TR" dirty="0" smtClean="0"/>
              <a:t> </a:t>
            </a:r>
            <a:r>
              <a:rPr lang="en-US" dirty="0" err="1" smtClean="0"/>
              <a:t>eksikli</a:t>
            </a:r>
            <a:r>
              <a:rPr lang="tr-TR" dirty="0" smtClean="0"/>
              <a:t>ğ</a:t>
            </a:r>
            <a:r>
              <a:rPr lang="en-US" dirty="0" err="1" smtClean="0"/>
              <a:t>i</a:t>
            </a:r>
            <a:endParaRPr lang="en-US" dirty="0" smtClean="0"/>
          </a:p>
          <a:p>
            <a:pPr marL="365760" indent="-283464" algn="just" eaLnBrk="1" fontAlgn="auto" hangingPunct="1">
              <a:spcAft>
                <a:spcPts val="0"/>
              </a:spcAft>
              <a:buFont typeface="Arial" pitchFamily="34" charset="0"/>
              <a:buChar char="•"/>
              <a:defRPr/>
            </a:pPr>
            <a:r>
              <a:rPr lang="en-US" dirty="0" smtClean="0"/>
              <a:t>s</a:t>
            </a:r>
            <a:r>
              <a:rPr lang="tr-TR" dirty="0" smtClean="0"/>
              <a:t>ö</a:t>
            </a:r>
            <a:r>
              <a:rPr lang="en-US" dirty="0" err="1" smtClean="0"/>
              <a:t>zel</a:t>
            </a:r>
            <a:r>
              <a:rPr lang="en-US" dirty="0" smtClean="0"/>
              <a:t>  </a:t>
            </a:r>
            <a:r>
              <a:rPr lang="en-US" dirty="0" err="1" smtClean="0"/>
              <a:t>ve</a:t>
            </a:r>
            <a:r>
              <a:rPr lang="en-US" dirty="0" smtClean="0"/>
              <a:t> s</a:t>
            </a:r>
            <a:r>
              <a:rPr lang="tr-TR" dirty="0" smtClean="0"/>
              <a:t>ö</a:t>
            </a:r>
            <a:r>
              <a:rPr lang="en-US" dirty="0" err="1" smtClean="0"/>
              <a:t>zel</a:t>
            </a:r>
            <a:r>
              <a:rPr lang="en-US" dirty="0" smtClean="0"/>
              <a:t> </a:t>
            </a:r>
            <a:r>
              <a:rPr lang="en-US" dirty="0" err="1" smtClean="0"/>
              <a:t>olmayan</a:t>
            </a:r>
            <a:r>
              <a:rPr lang="en-US" dirty="0" smtClean="0"/>
              <a:t> </a:t>
            </a:r>
            <a:r>
              <a:rPr lang="en-US" dirty="0" err="1" smtClean="0"/>
              <a:t>ileti</a:t>
            </a:r>
            <a:r>
              <a:rPr lang="tr-TR" dirty="0" smtClean="0"/>
              <a:t>ş</a:t>
            </a:r>
            <a:r>
              <a:rPr lang="en-US" dirty="0" err="1" smtClean="0"/>
              <a:t>im</a:t>
            </a:r>
            <a:r>
              <a:rPr lang="en-US" dirty="0" smtClean="0"/>
              <a:t> k</a:t>
            </a:r>
            <a:r>
              <a:rPr lang="tr-TR" dirty="0" smtClean="0"/>
              <a:t>ı</a:t>
            </a:r>
            <a:r>
              <a:rPr lang="en-US" dirty="0" smtClean="0"/>
              <a:t>s</a:t>
            </a:r>
            <a:r>
              <a:rPr lang="tr-TR" dirty="0" smtClean="0"/>
              <a:t>ı</a:t>
            </a:r>
            <a:r>
              <a:rPr lang="en-US" dirty="0" err="1" smtClean="0"/>
              <a:t>tl</a:t>
            </a:r>
            <a:r>
              <a:rPr lang="tr-TR" dirty="0" smtClean="0"/>
              <a:t>ı</a:t>
            </a:r>
            <a:r>
              <a:rPr lang="en-US" dirty="0" smtClean="0"/>
              <a:t>l</a:t>
            </a:r>
            <a:r>
              <a:rPr lang="tr-TR" dirty="0" err="1" smtClean="0"/>
              <a:t>ığı</a:t>
            </a:r>
            <a:r>
              <a:rPr lang="en-US" dirty="0" smtClean="0"/>
              <a:t>, g</a:t>
            </a:r>
            <a:r>
              <a:rPr lang="tr-TR" dirty="0" smtClean="0"/>
              <a:t>ö</a:t>
            </a:r>
            <a:r>
              <a:rPr lang="en-US" dirty="0" smtClean="0"/>
              <a:t>z </a:t>
            </a:r>
            <a:r>
              <a:rPr lang="en-US" dirty="0" err="1" smtClean="0"/>
              <a:t>temas</a:t>
            </a:r>
            <a:r>
              <a:rPr lang="tr-TR" dirty="0" smtClean="0"/>
              <a:t>ı</a:t>
            </a:r>
            <a:r>
              <a:rPr lang="en-US" dirty="0" smtClean="0"/>
              <a:t>, y</a:t>
            </a:r>
            <a:r>
              <a:rPr lang="tr-TR" dirty="0" smtClean="0"/>
              <a:t>ü</a:t>
            </a:r>
            <a:r>
              <a:rPr lang="en-US" dirty="0" smtClean="0"/>
              <a:t>z </a:t>
            </a:r>
            <a:r>
              <a:rPr lang="en-US" dirty="0" err="1" smtClean="0"/>
              <a:t>ifadesi</a:t>
            </a:r>
            <a:r>
              <a:rPr lang="en-US" dirty="0" smtClean="0"/>
              <a:t>, jest, </a:t>
            </a:r>
            <a:r>
              <a:rPr lang="en-US" dirty="0" err="1" smtClean="0"/>
              <a:t>mimik</a:t>
            </a:r>
            <a:r>
              <a:rPr lang="en-US" dirty="0" smtClean="0"/>
              <a:t>  </a:t>
            </a:r>
            <a:r>
              <a:rPr lang="en-US" dirty="0" err="1" smtClean="0"/>
              <a:t>ve</a:t>
            </a:r>
            <a:r>
              <a:rPr lang="en-US" dirty="0" smtClean="0"/>
              <a:t> </a:t>
            </a:r>
            <a:r>
              <a:rPr lang="en-US" dirty="0" err="1" smtClean="0"/>
              <a:t>beden</a:t>
            </a:r>
            <a:r>
              <a:rPr lang="en-US" dirty="0" smtClean="0"/>
              <a:t> post</a:t>
            </a:r>
            <a:r>
              <a:rPr lang="tr-TR" dirty="0" smtClean="0"/>
              <a:t>ü</a:t>
            </a:r>
            <a:r>
              <a:rPr lang="en-US" dirty="0" smtClean="0"/>
              <a:t>r</a:t>
            </a:r>
            <a:r>
              <a:rPr lang="tr-TR" dirty="0" smtClean="0"/>
              <a:t>ü</a:t>
            </a:r>
            <a:r>
              <a:rPr lang="en-US" dirty="0" smtClean="0"/>
              <a:t> </a:t>
            </a:r>
            <a:r>
              <a:rPr lang="en-US" dirty="0" err="1" smtClean="0"/>
              <a:t>eksikli</a:t>
            </a:r>
            <a:r>
              <a:rPr lang="tr-TR" dirty="0" smtClean="0"/>
              <a:t>ğ</a:t>
            </a:r>
            <a:r>
              <a:rPr lang="en-US" dirty="0" err="1" smtClean="0"/>
              <a:t>i</a:t>
            </a:r>
            <a:r>
              <a:rPr lang="en-US" dirty="0" smtClean="0"/>
              <a:t>,</a:t>
            </a:r>
          </a:p>
          <a:p>
            <a:pPr marL="365760" indent="-283464" algn="just" eaLnBrk="1" fontAlgn="auto" hangingPunct="1">
              <a:spcAft>
                <a:spcPts val="0"/>
              </a:spcAft>
              <a:buFont typeface="Arial" pitchFamily="34" charset="0"/>
              <a:buChar char="•"/>
              <a:defRPr/>
            </a:pPr>
            <a:r>
              <a:rPr lang="en-US" dirty="0" err="1" smtClean="0"/>
              <a:t>Ba</a:t>
            </a:r>
            <a:r>
              <a:rPr lang="tr-TR" dirty="0" smtClean="0"/>
              <a:t>ş</a:t>
            </a:r>
            <a:r>
              <a:rPr lang="en-US" dirty="0" err="1" smtClean="0"/>
              <a:t>kalar</a:t>
            </a:r>
            <a:r>
              <a:rPr lang="tr-TR" dirty="0" smtClean="0"/>
              <a:t>ı</a:t>
            </a:r>
            <a:r>
              <a:rPr lang="en-US" dirty="0" smtClean="0"/>
              <a:t>n</a:t>
            </a:r>
            <a:r>
              <a:rPr lang="tr-TR" dirty="0" smtClean="0"/>
              <a:t>ı</a:t>
            </a:r>
            <a:r>
              <a:rPr lang="en-US" dirty="0" smtClean="0"/>
              <a:t>n </a:t>
            </a:r>
            <a:r>
              <a:rPr lang="en-US" dirty="0" err="1" smtClean="0"/>
              <a:t>sevincini,duygusunu</a:t>
            </a:r>
            <a:r>
              <a:rPr lang="en-US" dirty="0" smtClean="0"/>
              <a:t> </a:t>
            </a:r>
            <a:r>
              <a:rPr lang="en-US" dirty="0" err="1" smtClean="0"/>
              <a:t>anlamada</a:t>
            </a:r>
            <a:r>
              <a:rPr lang="en-US" dirty="0" smtClean="0"/>
              <a:t> </a:t>
            </a:r>
            <a:r>
              <a:rPr lang="en-US" dirty="0" err="1" smtClean="0"/>
              <a:t>eksiklik</a:t>
            </a:r>
            <a:r>
              <a:rPr lang="en-US" dirty="0" smtClean="0"/>
              <a:t>, </a:t>
            </a:r>
            <a:r>
              <a:rPr lang="en-US" dirty="0" err="1" smtClean="0"/>
              <a:t>sosyal</a:t>
            </a:r>
            <a:r>
              <a:rPr lang="en-US" dirty="0" smtClean="0"/>
              <a:t> </a:t>
            </a:r>
            <a:r>
              <a:rPr lang="en-US" dirty="0" err="1" smtClean="0"/>
              <a:t>duruma</a:t>
            </a:r>
            <a:r>
              <a:rPr lang="en-US" dirty="0" smtClean="0"/>
              <a:t> </a:t>
            </a:r>
            <a:r>
              <a:rPr lang="en-US" dirty="0" err="1" smtClean="0"/>
              <a:t>uygun</a:t>
            </a:r>
            <a:r>
              <a:rPr lang="en-US" dirty="0" smtClean="0"/>
              <a:t> </a:t>
            </a:r>
            <a:r>
              <a:rPr lang="en-US" dirty="0" err="1" smtClean="0"/>
              <a:t>farkl</a:t>
            </a:r>
            <a:r>
              <a:rPr lang="tr-TR" dirty="0" smtClean="0"/>
              <a:t>ı</a:t>
            </a:r>
            <a:r>
              <a:rPr lang="en-US" dirty="0" smtClean="0"/>
              <a:t> </a:t>
            </a:r>
            <a:r>
              <a:rPr lang="en-US" dirty="0" err="1" smtClean="0"/>
              <a:t>davran</a:t>
            </a:r>
            <a:r>
              <a:rPr lang="tr-TR" dirty="0" err="1" smtClean="0"/>
              <a:t>ış</a:t>
            </a:r>
            <a:r>
              <a:rPr lang="en-US" dirty="0" err="1" smtClean="0"/>
              <a:t>lar</a:t>
            </a:r>
            <a:r>
              <a:rPr lang="en-US" dirty="0" smtClean="0"/>
              <a:t> </a:t>
            </a:r>
            <a:r>
              <a:rPr lang="en-US" dirty="0" err="1" smtClean="0"/>
              <a:t>sergileme</a:t>
            </a:r>
            <a:r>
              <a:rPr lang="en-US" dirty="0" smtClean="0"/>
              <a:t>, </a:t>
            </a:r>
            <a:r>
              <a:rPr lang="en-US" dirty="0" err="1" smtClean="0"/>
              <a:t>arkada</a:t>
            </a:r>
            <a:r>
              <a:rPr lang="tr-TR" dirty="0" smtClean="0"/>
              <a:t>ş</a:t>
            </a:r>
            <a:r>
              <a:rPr lang="en-US" dirty="0" smtClean="0"/>
              <a:t> </a:t>
            </a:r>
            <a:r>
              <a:rPr lang="en-US" dirty="0" err="1" smtClean="0"/>
              <a:t>edinme</a:t>
            </a:r>
            <a:r>
              <a:rPr lang="en-US" dirty="0" smtClean="0"/>
              <a:t> </a:t>
            </a:r>
            <a:r>
              <a:rPr lang="en-US" dirty="0" err="1" smtClean="0"/>
              <a:t>ve</a:t>
            </a:r>
            <a:r>
              <a:rPr lang="en-US" dirty="0" smtClean="0"/>
              <a:t> </a:t>
            </a:r>
            <a:r>
              <a:rPr lang="en-US" dirty="0" err="1" smtClean="0"/>
              <a:t>hayali</a:t>
            </a:r>
            <a:r>
              <a:rPr lang="en-US" dirty="0" smtClean="0"/>
              <a:t> </a:t>
            </a:r>
            <a:r>
              <a:rPr lang="en-US" dirty="0" err="1" smtClean="0"/>
              <a:t>oyun</a:t>
            </a:r>
            <a:r>
              <a:rPr lang="en-US" dirty="0" smtClean="0"/>
              <a:t> k</a:t>
            </a:r>
            <a:r>
              <a:rPr lang="tr-TR" dirty="0" smtClean="0"/>
              <a:t>ı</a:t>
            </a:r>
            <a:r>
              <a:rPr lang="en-US" dirty="0" smtClean="0"/>
              <a:t>s</a:t>
            </a:r>
            <a:r>
              <a:rPr lang="tr-TR" dirty="0" smtClean="0"/>
              <a:t>ı</a:t>
            </a:r>
            <a:r>
              <a:rPr lang="en-US" dirty="0" err="1" smtClean="0"/>
              <a:t>tl</a:t>
            </a:r>
            <a:r>
              <a:rPr lang="tr-TR" dirty="0" smtClean="0"/>
              <a:t>ı</a:t>
            </a:r>
            <a:r>
              <a:rPr lang="en-US" dirty="0" smtClean="0"/>
              <a:t>l</a:t>
            </a:r>
            <a:r>
              <a:rPr lang="tr-TR" dirty="0" err="1" smtClean="0"/>
              <a:t>ığı</a:t>
            </a:r>
            <a:r>
              <a:rPr lang="en-US" dirty="0" smtClean="0"/>
              <a:t>,</a:t>
            </a:r>
            <a:r>
              <a:rPr lang="en-US" dirty="0" err="1" smtClean="0"/>
              <a:t>ilgi</a:t>
            </a:r>
            <a:r>
              <a:rPr lang="en-US" dirty="0" smtClean="0"/>
              <a:t> </a:t>
            </a:r>
            <a:r>
              <a:rPr lang="en-US" dirty="0" err="1" smtClean="0"/>
              <a:t>alan</a:t>
            </a:r>
            <a:r>
              <a:rPr lang="tr-TR" dirty="0" smtClean="0"/>
              <a:t>ı</a:t>
            </a:r>
            <a:r>
              <a:rPr lang="en-US" dirty="0" smtClean="0"/>
              <a:t> </a:t>
            </a:r>
            <a:r>
              <a:rPr lang="en-US" dirty="0" err="1" smtClean="0"/>
              <a:t>darl</a:t>
            </a:r>
            <a:r>
              <a:rPr lang="tr-TR" dirty="0" err="1" smtClean="0"/>
              <a:t>ığı</a:t>
            </a:r>
            <a:endParaRPr lang="en-US" dirty="0"/>
          </a:p>
        </p:txBody>
      </p:sp>
      <p:sp>
        <p:nvSpPr>
          <p:cNvPr id="4" name="3 Slayt Numarası Yer Tutucusu"/>
          <p:cNvSpPr>
            <a:spLocks noGrp="1"/>
          </p:cNvSpPr>
          <p:nvPr>
            <p:ph type="sldNum" sz="quarter" idx="12"/>
          </p:nvPr>
        </p:nvSpPr>
        <p:spPr/>
        <p:txBody>
          <a:bodyPr/>
          <a:lstStyle/>
          <a:p>
            <a:pPr>
              <a:defRPr/>
            </a:pPr>
            <a:fld id="{CE9643EC-75C5-46FE-8145-ABA06547AE76}" type="slidenum">
              <a:rPr lang="tr-TR"/>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Ayırıcı Tanı</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tr-TR" b="1" dirty="0" smtClean="0"/>
              <a:t>Dil bozuklukları</a:t>
            </a:r>
          </a:p>
          <a:p>
            <a:pPr marL="365760" indent="-283464" eaLnBrk="1" fontAlgn="auto" hangingPunct="1">
              <a:spcAft>
                <a:spcPts val="0"/>
              </a:spcAft>
              <a:buFont typeface="Wingdings 2"/>
              <a:buChar char=""/>
              <a:defRPr/>
            </a:pPr>
            <a:r>
              <a:rPr lang="tr-TR" b="1" dirty="0" err="1" smtClean="0"/>
              <a:t>Mental</a:t>
            </a:r>
            <a:r>
              <a:rPr lang="tr-TR" b="1" dirty="0" smtClean="0"/>
              <a:t> </a:t>
            </a:r>
            <a:r>
              <a:rPr lang="tr-TR" b="1" dirty="0" err="1" smtClean="0"/>
              <a:t>Retardasyon</a:t>
            </a:r>
            <a:r>
              <a:rPr lang="tr-TR" b="1" dirty="0" smtClean="0"/>
              <a:t> (MR)</a:t>
            </a:r>
          </a:p>
          <a:p>
            <a:pPr marL="365760" indent="-283464" eaLnBrk="1" fontAlgn="auto" hangingPunct="1">
              <a:spcAft>
                <a:spcPts val="0"/>
              </a:spcAft>
              <a:buFont typeface="Wingdings 2"/>
              <a:buChar char=""/>
              <a:defRPr/>
            </a:pPr>
            <a:r>
              <a:rPr lang="tr-TR" b="1" dirty="0" smtClean="0"/>
              <a:t>Tepkisel bağlanma bozukluğu</a:t>
            </a:r>
          </a:p>
          <a:p>
            <a:pPr marL="365760" indent="-283464" eaLnBrk="1" fontAlgn="auto" hangingPunct="1">
              <a:spcAft>
                <a:spcPts val="0"/>
              </a:spcAft>
              <a:buFont typeface="Wingdings 2"/>
              <a:buChar char=""/>
              <a:defRPr/>
            </a:pPr>
            <a:r>
              <a:rPr lang="tr-TR" b="1" dirty="0" err="1" smtClean="0"/>
              <a:t>Selektif</a:t>
            </a:r>
            <a:r>
              <a:rPr lang="tr-TR" b="1" dirty="0" smtClean="0"/>
              <a:t> </a:t>
            </a:r>
            <a:r>
              <a:rPr lang="tr-TR" b="1" dirty="0" err="1" smtClean="0"/>
              <a:t>Mutism</a:t>
            </a:r>
            <a:endParaRPr lang="tr-TR" b="1" dirty="0" smtClean="0"/>
          </a:p>
          <a:p>
            <a:pPr marL="365760" indent="-283464" eaLnBrk="1" fontAlgn="auto" hangingPunct="1">
              <a:spcAft>
                <a:spcPts val="0"/>
              </a:spcAft>
              <a:buFont typeface="Wingdings 2"/>
              <a:buChar char=""/>
              <a:defRPr/>
            </a:pPr>
            <a:r>
              <a:rPr lang="tr-TR" b="1" dirty="0" smtClean="0"/>
              <a:t>Sosyal İletişim Bozukluğu</a:t>
            </a:r>
          </a:p>
          <a:p>
            <a:pPr marL="365760" indent="-283464" eaLnBrk="1" fontAlgn="auto" hangingPunct="1">
              <a:spcAft>
                <a:spcPts val="0"/>
              </a:spcAft>
              <a:buFont typeface="Wingdings 2"/>
              <a:buChar char=""/>
              <a:defRPr/>
            </a:pPr>
            <a:r>
              <a:rPr lang="tr-TR" b="1" dirty="0" smtClean="0"/>
              <a:t>Görme /işitme engelleri</a:t>
            </a:r>
          </a:p>
          <a:p>
            <a:pPr marL="365760" indent="-283464" eaLnBrk="1" fontAlgn="auto" hangingPunct="1">
              <a:spcAft>
                <a:spcPts val="0"/>
              </a:spcAft>
              <a:buFont typeface="Wingdings 2"/>
              <a:buChar char=""/>
              <a:defRPr/>
            </a:pPr>
            <a:r>
              <a:rPr lang="tr-TR" b="1" dirty="0" smtClean="0"/>
              <a:t>L</a:t>
            </a:r>
            <a:r>
              <a:rPr lang="en-US" b="1" dirty="0" err="1" smtClean="0"/>
              <a:t>andau</a:t>
            </a:r>
            <a:r>
              <a:rPr lang="en-US" b="1" dirty="0" smtClean="0"/>
              <a:t> </a:t>
            </a:r>
            <a:r>
              <a:rPr lang="tr-TR" b="1" dirty="0" smtClean="0"/>
              <a:t>K</a:t>
            </a:r>
            <a:r>
              <a:rPr lang="en-US" b="1" dirty="0" err="1" smtClean="0"/>
              <a:t>lefner</a:t>
            </a:r>
            <a:r>
              <a:rPr lang="en-US" b="1" dirty="0" smtClean="0"/>
              <a:t> </a:t>
            </a:r>
            <a:r>
              <a:rPr lang="tr-TR" b="1" dirty="0" smtClean="0"/>
              <a:t>S</a:t>
            </a:r>
            <a:r>
              <a:rPr lang="en-US" b="1" dirty="0" err="1" smtClean="0"/>
              <a:t>endromu</a:t>
            </a:r>
            <a:endParaRPr lang="tr-TR" b="1" dirty="0" smtClean="0"/>
          </a:p>
          <a:p>
            <a:pPr marL="365760" indent="-283464" eaLnBrk="1" fontAlgn="auto" hangingPunct="1">
              <a:spcAft>
                <a:spcPts val="0"/>
              </a:spcAft>
              <a:buFont typeface="Wingdings 2"/>
              <a:buChar char=""/>
              <a:defRPr/>
            </a:pPr>
            <a:r>
              <a:rPr lang="tr-TR" b="1" dirty="0" smtClean="0"/>
              <a:t>Çok erken başlangıçlı şizofreni</a:t>
            </a:r>
            <a:endParaRPr lang="en-US" b="1" dirty="0" smtClean="0"/>
          </a:p>
          <a:p>
            <a:pPr marL="365760" indent="-283464" eaLnBrk="1" fontAlgn="auto" hangingPunct="1">
              <a:spcAft>
                <a:spcPts val="0"/>
              </a:spcAft>
              <a:buFont typeface="Wingdings 2"/>
              <a:buChar char=""/>
              <a:defRPr/>
            </a:pPr>
            <a:r>
              <a:rPr lang="en-US" b="1" dirty="0" err="1" smtClean="0"/>
              <a:t>Dezentegratif</a:t>
            </a:r>
            <a:r>
              <a:rPr lang="en-US" b="1" dirty="0" smtClean="0"/>
              <a:t>  </a:t>
            </a:r>
            <a:r>
              <a:rPr lang="en-US" b="1" dirty="0" err="1" smtClean="0"/>
              <a:t>Bozukluk</a:t>
            </a:r>
            <a:endParaRPr lang="en-US" b="1" dirty="0" smtClean="0"/>
          </a:p>
          <a:p>
            <a:pPr marL="365760" indent="-283464" eaLnBrk="1" fontAlgn="auto" hangingPunct="1">
              <a:spcAft>
                <a:spcPts val="0"/>
              </a:spcAft>
              <a:buFont typeface="Wingdings 2"/>
              <a:buChar char=""/>
              <a:defRPr/>
            </a:pPr>
            <a:r>
              <a:rPr lang="en-US" b="1" dirty="0" err="1" smtClean="0"/>
              <a:t>Rett</a:t>
            </a:r>
            <a:r>
              <a:rPr lang="en-US" b="1" dirty="0" smtClean="0"/>
              <a:t> </a:t>
            </a:r>
            <a:r>
              <a:rPr lang="en-US" b="1" dirty="0" err="1" smtClean="0"/>
              <a:t>Bozuklugu</a:t>
            </a:r>
            <a:endParaRPr lang="tr-TR" dirty="0"/>
          </a:p>
        </p:txBody>
      </p:sp>
      <p:sp>
        <p:nvSpPr>
          <p:cNvPr id="4" name="3 Slayt Numarası Yer Tutucusu"/>
          <p:cNvSpPr>
            <a:spLocks noGrp="1"/>
          </p:cNvSpPr>
          <p:nvPr>
            <p:ph type="sldNum" sz="quarter" idx="12"/>
          </p:nvPr>
        </p:nvSpPr>
        <p:spPr/>
        <p:txBody>
          <a:bodyPr/>
          <a:lstStyle/>
          <a:p>
            <a:pPr>
              <a:defRPr/>
            </a:pPr>
            <a:fld id="{D83B345E-9646-4B22-A029-4EBE7CDE97D9}" type="slidenum">
              <a:rPr lang="tr-TR"/>
              <a:pPr>
                <a:defRPr/>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Eşlik eden Tıbbi Durumlar</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lnSpcReduction="20000"/>
          </a:bodyPr>
          <a:lstStyle/>
          <a:p>
            <a:pPr marL="365760" indent="-283464" algn="just" eaLnBrk="1" fontAlgn="auto" hangingPunct="1">
              <a:spcAft>
                <a:spcPts val="0"/>
              </a:spcAft>
              <a:buFont typeface="Wingdings 2"/>
              <a:buNone/>
              <a:defRPr/>
            </a:pPr>
            <a:r>
              <a:rPr lang="tr-TR" b="1" dirty="0" smtClean="0">
                <a:solidFill>
                  <a:schemeClr val="accent1">
                    <a:lumMod val="75000"/>
                  </a:schemeClr>
                </a:solidFill>
              </a:rPr>
              <a:t>	Yeme ve GİS problemleri;</a:t>
            </a:r>
          </a:p>
          <a:p>
            <a:pPr marL="365760" indent="-283464" algn="just" eaLnBrk="1" fontAlgn="auto" hangingPunct="1">
              <a:spcAft>
                <a:spcPts val="0"/>
              </a:spcAft>
              <a:buFont typeface="Wingdings 2"/>
              <a:buChar char=""/>
              <a:defRPr/>
            </a:pPr>
            <a:r>
              <a:rPr lang="tr-TR" dirty="0" smtClean="0"/>
              <a:t>%46 seçici yiyecek tercihi</a:t>
            </a:r>
          </a:p>
          <a:p>
            <a:pPr marL="365760" indent="-283464" algn="just" eaLnBrk="1" fontAlgn="auto" hangingPunct="1">
              <a:spcAft>
                <a:spcPts val="0"/>
              </a:spcAft>
              <a:buFont typeface="Wingdings 2"/>
              <a:buChar char=""/>
              <a:defRPr/>
            </a:pPr>
            <a:r>
              <a:rPr lang="tr-TR" dirty="0" smtClean="0"/>
              <a:t>%17- % 50 bol dışkılama veya sıklıkla ishal</a:t>
            </a:r>
          </a:p>
          <a:p>
            <a:pPr marL="365760" indent="-283464" algn="just" eaLnBrk="1" fontAlgn="auto" hangingPunct="1">
              <a:spcAft>
                <a:spcPts val="0"/>
              </a:spcAft>
              <a:buFont typeface="Wingdings 2"/>
              <a:buChar char=""/>
              <a:defRPr/>
            </a:pPr>
            <a:r>
              <a:rPr lang="tr-TR" dirty="0" smtClean="0"/>
              <a:t>%9 kabızlık</a:t>
            </a:r>
          </a:p>
          <a:p>
            <a:pPr marL="365760" indent="-283464" algn="just" eaLnBrk="1" fontAlgn="auto" hangingPunct="1">
              <a:spcAft>
                <a:spcPts val="0"/>
              </a:spcAft>
              <a:buFont typeface="Wingdings 2"/>
              <a:buChar char=""/>
              <a:defRPr/>
            </a:pPr>
            <a:r>
              <a:rPr lang="tr-TR" dirty="0" smtClean="0"/>
              <a:t>GİS problemleri sık olsa da klinik başvuruları az</a:t>
            </a:r>
          </a:p>
          <a:p>
            <a:pPr marL="365760" indent="-283464" algn="just" eaLnBrk="1" fontAlgn="auto" hangingPunct="1">
              <a:spcAft>
                <a:spcPts val="0"/>
              </a:spcAft>
              <a:buFont typeface="Wingdings 2"/>
              <a:buChar char=""/>
              <a:defRPr/>
            </a:pPr>
            <a:r>
              <a:rPr lang="tr-TR" dirty="0" smtClean="0"/>
              <a:t>OSB de GİS problemlerine yaklaşım diğer çocuklarla aynıdır.</a:t>
            </a:r>
          </a:p>
          <a:p>
            <a:pPr marL="365760" indent="-283464" algn="just" eaLnBrk="1" fontAlgn="auto" hangingPunct="1">
              <a:spcAft>
                <a:spcPts val="0"/>
              </a:spcAft>
              <a:buFont typeface="Wingdings 2"/>
              <a:buChar char=""/>
              <a:defRPr/>
            </a:pPr>
            <a:r>
              <a:rPr lang="tr-TR" dirty="0" err="1" smtClean="0"/>
              <a:t>Gluten</a:t>
            </a:r>
            <a:r>
              <a:rPr lang="tr-TR" dirty="0" smtClean="0"/>
              <a:t> ve/veya kazeinden yoksun diyet verilmesinin bir faydası olmadığı çalışmalarda gösterilmiş.</a:t>
            </a:r>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403D7E5A-F1FB-46FE-A134-99BA75DF1518}" type="slidenum">
              <a:rPr lang="tr-TR"/>
              <a:pPr>
                <a:defRPr/>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Eşlik eden Tıbbi Durumlar</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lnSpcReduction="20000"/>
          </a:bodyPr>
          <a:lstStyle/>
          <a:p>
            <a:pPr marL="365760" indent="-283464" algn="just" eaLnBrk="1" fontAlgn="auto" hangingPunct="1">
              <a:spcAft>
                <a:spcPts val="0"/>
              </a:spcAft>
              <a:buFont typeface="Wingdings 2"/>
              <a:buNone/>
              <a:defRPr/>
            </a:pPr>
            <a:r>
              <a:rPr lang="tr-TR" dirty="0" smtClean="0">
                <a:solidFill>
                  <a:schemeClr val="accent1">
                    <a:lumMod val="75000"/>
                  </a:schemeClr>
                </a:solidFill>
              </a:rPr>
              <a:t>	Uyku Problemleri;</a:t>
            </a:r>
          </a:p>
          <a:p>
            <a:pPr marL="365760" indent="-283464" algn="just" eaLnBrk="1" fontAlgn="auto" hangingPunct="1">
              <a:spcAft>
                <a:spcPts val="0"/>
              </a:spcAft>
              <a:buFont typeface="Wingdings 2"/>
              <a:buChar char=""/>
              <a:defRPr/>
            </a:pPr>
            <a:r>
              <a:rPr lang="tr-TR" dirty="0" smtClean="0"/>
              <a:t>OSD </a:t>
            </a:r>
            <a:r>
              <a:rPr lang="tr-TR" dirty="0" err="1" smtClean="0"/>
              <a:t>li</a:t>
            </a:r>
            <a:r>
              <a:rPr lang="tr-TR" dirty="0" smtClean="0"/>
              <a:t> çocukların büyük bir kısmında uyumada aşırı gecikme, uzun süreli gece uyanıklığı, kısalmış gece uykusu ve sabah erken uyanma gibi uyku sorunları bulunur.</a:t>
            </a:r>
          </a:p>
          <a:p>
            <a:pPr marL="365760" indent="-283464" algn="just" eaLnBrk="1" fontAlgn="auto" hangingPunct="1">
              <a:spcAft>
                <a:spcPts val="0"/>
              </a:spcAft>
              <a:buFont typeface="Wingdings 2"/>
              <a:buChar char=""/>
              <a:defRPr/>
            </a:pPr>
            <a:r>
              <a:rPr lang="tr-TR" dirty="0" smtClean="0"/>
              <a:t>Bu çocukların alışılmadık ve katı uyku rutinleri vardır.</a:t>
            </a:r>
          </a:p>
          <a:p>
            <a:pPr marL="365760" indent="-283464" algn="just" eaLnBrk="1" fontAlgn="auto" hangingPunct="1">
              <a:spcAft>
                <a:spcPts val="0"/>
              </a:spcAft>
              <a:buFont typeface="Wingdings 2"/>
              <a:buChar char=""/>
              <a:defRPr/>
            </a:pPr>
            <a:r>
              <a:rPr lang="tr-TR" dirty="0" smtClean="0"/>
              <a:t>Yetişkin otistiklerde yapılmış </a:t>
            </a:r>
            <a:r>
              <a:rPr lang="tr-TR" dirty="0" err="1" smtClean="0"/>
              <a:t>polisomnografi</a:t>
            </a:r>
            <a:r>
              <a:rPr lang="tr-TR" dirty="0" smtClean="0"/>
              <a:t> çalışmasında REM süresinde belirgin kısalma, uyku arasında uyanıklıkta artma, uyku kalitesinde bozulma saptanmıştır.</a:t>
            </a:r>
            <a:endParaRPr lang="tr-TR" dirty="0"/>
          </a:p>
        </p:txBody>
      </p:sp>
      <p:sp>
        <p:nvSpPr>
          <p:cNvPr id="4" name="3 Slayt Numarası Yer Tutucusu"/>
          <p:cNvSpPr>
            <a:spLocks noGrp="1"/>
          </p:cNvSpPr>
          <p:nvPr>
            <p:ph type="sldNum" sz="quarter" idx="12"/>
          </p:nvPr>
        </p:nvSpPr>
        <p:spPr/>
        <p:txBody>
          <a:bodyPr/>
          <a:lstStyle/>
          <a:p>
            <a:pPr>
              <a:defRPr/>
            </a:pPr>
            <a:fld id="{F471A53D-EE7B-4DE1-BB81-5B9E650A4F2F}" type="slidenum">
              <a:rPr lang="tr-TR"/>
              <a:pPr>
                <a:defRPr/>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Eşlik eden Tıbbi Durumlar</a:t>
            </a:r>
            <a:endParaRPr lang="tr-TR" dirty="0">
              <a:solidFill>
                <a:schemeClr val="tx2">
                  <a:satMod val="130000"/>
                </a:schemeClr>
              </a:solidFill>
            </a:endParaRPr>
          </a:p>
        </p:txBody>
      </p:sp>
      <p:sp>
        <p:nvSpPr>
          <p:cNvPr id="3" name="2 İçerik Yer Tutucusu"/>
          <p:cNvSpPr>
            <a:spLocks noGrp="1"/>
          </p:cNvSpPr>
          <p:nvPr>
            <p:ph idx="1"/>
          </p:nvPr>
        </p:nvSpPr>
        <p:spPr>
          <a:xfrm>
            <a:off x="1042988" y="1412875"/>
            <a:ext cx="7643812" cy="5445125"/>
          </a:xfrm>
        </p:spPr>
        <p:txBody>
          <a:bodyPr>
            <a:normAutofit fontScale="77500" lnSpcReduction="20000"/>
          </a:bodyPr>
          <a:lstStyle/>
          <a:p>
            <a:pPr marL="365760" indent="-283464" algn="just" eaLnBrk="1" fontAlgn="auto" hangingPunct="1">
              <a:spcAft>
                <a:spcPts val="0"/>
              </a:spcAft>
              <a:buFont typeface="Wingdings 2"/>
              <a:buNone/>
              <a:defRPr/>
            </a:pPr>
            <a:r>
              <a:rPr lang="tr-TR" dirty="0" smtClean="0">
                <a:solidFill>
                  <a:schemeClr val="tx2"/>
                </a:solidFill>
              </a:rPr>
              <a:t>Epilepsi</a:t>
            </a:r>
          </a:p>
          <a:p>
            <a:pPr marL="365760" indent="-283464" algn="just" eaLnBrk="1" fontAlgn="auto" hangingPunct="1">
              <a:spcAft>
                <a:spcPts val="0"/>
              </a:spcAft>
              <a:buFont typeface="Wingdings 2"/>
              <a:buChar char=""/>
              <a:defRPr/>
            </a:pPr>
            <a:r>
              <a:rPr lang="tr-TR" dirty="0" err="1" smtClean="0"/>
              <a:t>Bimodal</a:t>
            </a:r>
            <a:r>
              <a:rPr lang="tr-TR" dirty="0" smtClean="0"/>
              <a:t> dağılım var ; 5 yaş öncesi ve ergenlik süresince</a:t>
            </a:r>
          </a:p>
          <a:p>
            <a:pPr marL="365760" indent="-283464" algn="just" eaLnBrk="1" fontAlgn="auto" hangingPunct="1">
              <a:spcAft>
                <a:spcPts val="0"/>
              </a:spcAft>
              <a:buFont typeface="Wingdings 2"/>
              <a:buChar char=""/>
              <a:defRPr/>
            </a:pPr>
            <a:r>
              <a:rPr lang="tr-TR" dirty="0" smtClean="0"/>
              <a:t>MR ve altta yatan diğer tıbbi durumların varlığında epilepsi daha sık</a:t>
            </a:r>
          </a:p>
          <a:p>
            <a:pPr marL="365760" indent="-283464" algn="just" eaLnBrk="1" fontAlgn="auto" hangingPunct="1">
              <a:spcAft>
                <a:spcPts val="0"/>
              </a:spcAft>
              <a:buFont typeface="Wingdings 2"/>
              <a:buChar char=""/>
              <a:defRPr/>
            </a:pPr>
            <a:r>
              <a:rPr lang="tr-TR" dirty="0" smtClean="0"/>
              <a:t>%13-17 (</a:t>
            </a:r>
            <a:r>
              <a:rPr lang="tr-TR" dirty="0" err="1" smtClean="0"/>
              <a:t>Canitano</a:t>
            </a:r>
            <a:r>
              <a:rPr lang="tr-TR" dirty="0" smtClean="0"/>
              <a:t> 2005,2007) </a:t>
            </a:r>
          </a:p>
          <a:p>
            <a:pPr marL="365760" indent="-283464" algn="just" eaLnBrk="1" fontAlgn="auto" hangingPunct="1">
              <a:spcAft>
                <a:spcPts val="0"/>
              </a:spcAft>
              <a:buFont typeface="Wingdings 2"/>
              <a:buChar char=""/>
              <a:defRPr/>
            </a:pPr>
            <a:r>
              <a:rPr lang="tr-TR" dirty="0" smtClean="0"/>
              <a:t>Ciddi MR varlığında %27</a:t>
            </a:r>
          </a:p>
          <a:p>
            <a:pPr marL="365760" indent="-283464" algn="just" eaLnBrk="1" fontAlgn="auto" hangingPunct="1">
              <a:spcAft>
                <a:spcPts val="0"/>
              </a:spcAft>
              <a:buFont typeface="Wingdings 2"/>
              <a:buChar char=""/>
              <a:defRPr/>
            </a:pPr>
            <a:r>
              <a:rPr lang="tr-TR" dirty="0" smtClean="0"/>
              <a:t>Ciddi MR + motor </a:t>
            </a:r>
            <a:r>
              <a:rPr lang="tr-TR" dirty="0" err="1" smtClean="0"/>
              <a:t>defisit</a:t>
            </a:r>
            <a:r>
              <a:rPr lang="tr-TR" dirty="0" smtClean="0"/>
              <a:t> varlığında %67</a:t>
            </a:r>
          </a:p>
          <a:p>
            <a:pPr marL="365760" indent="-283464" algn="just" eaLnBrk="1" fontAlgn="auto" hangingPunct="1">
              <a:spcAft>
                <a:spcPts val="0"/>
              </a:spcAft>
              <a:buFont typeface="Wingdings 2"/>
              <a:buChar char=""/>
              <a:defRPr/>
            </a:pPr>
            <a:r>
              <a:rPr lang="tr-TR" dirty="0" smtClean="0"/>
              <a:t>Uykuda </a:t>
            </a:r>
            <a:r>
              <a:rPr lang="tr-TR" dirty="0" err="1" smtClean="0"/>
              <a:t>epileptiform</a:t>
            </a:r>
            <a:r>
              <a:rPr lang="tr-TR" dirty="0" smtClean="0"/>
              <a:t> EEG anormallikleri %61 (</a:t>
            </a:r>
            <a:r>
              <a:rPr lang="tr-TR" dirty="0" err="1" smtClean="0"/>
              <a:t>Chez</a:t>
            </a:r>
            <a:r>
              <a:rPr lang="tr-TR" dirty="0" smtClean="0"/>
              <a:t> et al 2006)</a:t>
            </a:r>
          </a:p>
          <a:p>
            <a:pPr marL="365760" indent="-283464" algn="just" eaLnBrk="1" fontAlgn="auto" hangingPunct="1">
              <a:spcAft>
                <a:spcPts val="0"/>
              </a:spcAft>
              <a:buFont typeface="Wingdings 2"/>
              <a:buChar char=""/>
              <a:defRPr/>
            </a:pPr>
            <a:r>
              <a:rPr lang="tr-TR" dirty="0" smtClean="0"/>
              <a:t>İzole EEG anormallikleri fazla ancak bunlara tedavi başlanması tartışılmakta</a:t>
            </a:r>
          </a:p>
          <a:p>
            <a:pPr marL="365760" indent="-283464" algn="just" eaLnBrk="1" fontAlgn="auto" hangingPunct="1">
              <a:spcAft>
                <a:spcPts val="0"/>
              </a:spcAft>
              <a:buFont typeface="Wingdings 2"/>
              <a:buChar char=""/>
              <a:defRPr/>
            </a:pPr>
            <a:r>
              <a:rPr lang="tr-TR" dirty="0" smtClean="0"/>
              <a:t>OSB </a:t>
            </a:r>
            <a:r>
              <a:rPr lang="tr-TR" dirty="0" err="1" smtClean="0"/>
              <a:t>li</a:t>
            </a:r>
            <a:r>
              <a:rPr lang="tr-TR" dirty="0" smtClean="0"/>
              <a:t> çocuklarda klinik epilepsi varlığında, </a:t>
            </a:r>
            <a:r>
              <a:rPr lang="tr-TR" dirty="0" err="1" smtClean="0"/>
              <a:t>antiepileptik</a:t>
            </a:r>
            <a:r>
              <a:rPr lang="tr-TR" dirty="0" smtClean="0"/>
              <a:t> ilaçların yan etkileri göz önünde bulundurularak normal çocuklara uygulanan tedaviler uygulanmalıdır.</a:t>
            </a:r>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CF109CE2-0B92-4100-A9BE-F3C04C564E11}" type="slidenum">
              <a:rPr lang="tr-TR"/>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Eşlik Eden Tıbbi Bozukluklar</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85000" lnSpcReduction="10000"/>
          </a:bodyPr>
          <a:lstStyle/>
          <a:p>
            <a:pPr marL="365760" indent="-283464" eaLnBrk="1" fontAlgn="auto" hangingPunct="1">
              <a:spcAft>
                <a:spcPts val="0"/>
              </a:spcAft>
              <a:buFont typeface="Wingdings 2"/>
              <a:buNone/>
              <a:defRPr/>
            </a:pPr>
            <a:r>
              <a:rPr lang="tr-TR" dirty="0" smtClean="0">
                <a:solidFill>
                  <a:schemeClr val="tx2"/>
                </a:solidFill>
              </a:rPr>
              <a:t>Genetik Hastalıklar ve Diğer durumlar</a:t>
            </a:r>
          </a:p>
          <a:p>
            <a:pPr marL="365760" indent="-283464" eaLnBrk="1" fontAlgn="auto" hangingPunct="1">
              <a:spcAft>
                <a:spcPts val="0"/>
              </a:spcAft>
              <a:buFont typeface="Wingdings 2"/>
              <a:buChar char=""/>
              <a:defRPr/>
            </a:pPr>
            <a:r>
              <a:rPr lang="tr-TR" dirty="0" smtClean="0"/>
              <a:t>Otizm vakalarının yaklaşık %8-10’unda tek gen hastalıkları veya diğer tıbbi hastalıklar mevcuttur.</a:t>
            </a:r>
          </a:p>
          <a:p>
            <a:pPr marL="365760" indent="-283464" eaLnBrk="1" fontAlgn="auto" hangingPunct="1">
              <a:spcAft>
                <a:spcPts val="0"/>
              </a:spcAft>
              <a:buFont typeface="Wingdings 2"/>
              <a:buNone/>
              <a:defRPr/>
            </a:pPr>
            <a:r>
              <a:rPr lang="tr-TR" i="1" dirty="0" err="1" smtClean="0">
                <a:solidFill>
                  <a:schemeClr val="tx2"/>
                </a:solidFill>
              </a:rPr>
              <a:t>Fragile</a:t>
            </a:r>
            <a:r>
              <a:rPr lang="tr-TR" i="1" dirty="0" smtClean="0">
                <a:solidFill>
                  <a:schemeClr val="tx2"/>
                </a:solidFill>
              </a:rPr>
              <a:t>-X</a:t>
            </a:r>
            <a:r>
              <a:rPr lang="tr-TR" b="1" i="1" dirty="0" smtClean="0">
                <a:solidFill>
                  <a:schemeClr val="tx2"/>
                </a:solidFill>
                <a:latin typeface="Times New Roman" pitchFamily="18" charset="0"/>
                <a:cs typeface="Times New Roman" pitchFamily="18" charset="0"/>
              </a:rPr>
              <a:t>: </a:t>
            </a:r>
            <a:r>
              <a:rPr lang="tr-TR" b="1" dirty="0" smtClean="0">
                <a:latin typeface="Times New Roman" pitchFamily="18" charset="0"/>
                <a:cs typeface="Times New Roman" pitchFamily="18" charset="0"/>
              </a:rPr>
              <a:t>%15 -25 </a:t>
            </a:r>
            <a:r>
              <a:rPr lang="tr-TR" dirty="0" smtClean="0"/>
              <a:t>otizm tanısı.</a:t>
            </a:r>
          </a:p>
          <a:p>
            <a:pPr marL="365760" indent="-283464" eaLnBrk="1" fontAlgn="auto" hangingPunct="1">
              <a:spcAft>
                <a:spcPts val="0"/>
              </a:spcAft>
              <a:buFont typeface="Wingdings 2"/>
              <a:buChar char=""/>
              <a:defRPr/>
            </a:pPr>
            <a:r>
              <a:rPr lang="tr-TR" dirty="0" smtClean="0"/>
              <a:t>Otizmlilerde </a:t>
            </a:r>
            <a:r>
              <a:rPr lang="tr-TR" dirty="0" err="1" smtClean="0"/>
              <a:t>Frajil</a:t>
            </a:r>
            <a:r>
              <a:rPr lang="tr-TR" dirty="0" smtClean="0"/>
              <a:t> –X oranı % 0-6 (</a:t>
            </a:r>
            <a:r>
              <a:rPr lang="tr-TR" dirty="0" err="1" smtClean="0"/>
              <a:t>ort</a:t>
            </a:r>
            <a:r>
              <a:rPr lang="tr-TR" dirty="0" smtClean="0"/>
              <a:t>. %0.75)</a:t>
            </a:r>
          </a:p>
          <a:p>
            <a:pPr marL="365760" indent="-283464" eaLnBrk="1" fontAlgn="auto" hangingPunct="1">
              <a:spcAft>
                <a:spcPts val="0"/>
              </a:spcAft>
              <a:buFont typeface="Wingdings 2"/>
              <a:buChar char=""/>
              <a:defRPr/>
            </a:pPr>
            <a:r>
              <a:rPr lang="tr-TR" dirty="0" smtClean="0"/>
              <a:t>Tanıda fiziksel bulgular olmasa bile bakılması öneriliyor.</a:t>
            </a:r>
          </a:p>
          <a:p>
            <a:pPr marL="365760" indent="-283464" eaLnBrk="1" fontAlgn="auto" hangingPunct="1">
              <a:spcAft>
                <a:spcPts val="0"/>
              </a:spcAft>
              <a:buFont typeface="Wingdings 2"/>
              <a:buNone/>
              <a:defRPr/>
            </a:pPr>
            <a:r>
              <a:rPr lang="tr-TR" i="1" dirty="0" err="1" smtClean="0">
                <a:solidFill>
                  <a:schemeClr val="tx2"/>
                </a:solidFill>
              </a:rPr>
              <a:t>Tubero</a:t>
            </a:r>
            <a:r>
              <a:rPr lang="tr-TR" i="1" dirty="0" smtClean="0">
                <a:solidFill>
                  <a:schemeClr val="tx2"/>
                </a:solidFill>
              </a:rPr>
              <a:t> Skleroz:  </a:t>
            </a:r>
            <a:r>
              <a:rPr lang="tr-TR" dirty="0" smtClean="0"/>
              <a:t>Otistiklerde %0.4- 4 oranında olduğu düşünülüyor.</a:t>
            </a:r>
          </a:p>
          <a:p>
            <a:pPr marL="365760" indent="-283464" eaLnBrk="1" fontAlgn="auto" hangingPunct="1">
              <a:spcAft>
                <a:spcPts val="0"/>
              </a:spcAft>
              <a:buFont typeface="Wingdings 2"/>
              <a:buChar char=""/>
              <a:defRPr/>
            </a:pPr>
            <a:r>
              <a:rPr lang="tr-TR" dirty="0" smtClean="0"/>
              <a:t>Özellikle MR ve epilepsi varlığında düşünülmeli</a:t>
            </a:r>
          </a:p>
          <a:p>
            <a:pPr marL="365760" indent="-283464" eaLnBrk="1" fontAlgn="auto" hangingPunct="1">
              <a:spcAft>
                <a:spcPts val="0"/>
              </a:spcAft>
              <a:buFont typeface="Wingdings 2"/>
              <a:buChar char=""/>
              <a:defRPr/>
            </a:pPr>
            <a:r>
              <a:rPr lang="tr-TR" dirty="0" smtClean="0"/>
              <a:t>Epilepsi varlığında %8-14 oranına çıkıyor.</a:t>
            </a:r>
          </a:p>
        </p:txBody>
      </p:sp>
      <p:sp>
        <p:nvSpPr>
          <p:cNvPr id="4" name="3 Slayt Numarası Yer Tutucusu"/>
          <p:cNvSpPr>
            <a:spLocks noGrp="1"/>
          </p:cNvSpPr>
          <p:nvPr>
            <p:ph type="sldNum" sz="quarter" idx="12"/>
          </p:nvPr>
        </p:nvSpPr>
        <p:spPr/>
        <p:txBody>
          <a:bodyPr/>
          <a:lstStyle/>
          <a:p>
            <a:pPr>
              <a:defRPr/>
            </a:pPr>
            <a:fld id="{93C66AF4-0981-4A0C-8CB7-2D873D05637A}" type="slidenum">
              <a:rPr lang="tr-TR"/>
              <a:pPr>
                <a:defRPr/>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187450" y="260350"/>
            <a:ext cx="8229600" cy="1143000"/>
          </a:xfrm>
        </p:spPr>
        <p:txBody>
          <a:bodyPr/>
          <a:lstStyle/>
          <a:p>
            <a:pPr eaLnBrk="1" fontAlgn="auto" hangingPunct="1">
              <a:spcAft>
                <a:spcPts val="0"/>
              </a:spcAft>
              <a:defRPr/>
            </a:pPr>
            <a:r>
              <a:rPr lang="tr-TR" dirty="0" smtClean="0">
                <a:solidFill>
                  <a:schemeClr val="tx2">
                    <a:satMod val="130000"/>
                  </a:schemeClr>
                </a:solidFill>
              </a:rPr>
              <a:t>Eşlik Eden Tıbbi Bozukluklar</a:t>
            </a:r>
            <a:endParaRPr lang="tr-TR" dirty="0">
              <a:solidFill>
                <a:schemeClr val="tx2">
                  <a:satMod val="130000"/>
                </a:schemeClr>
              </a:solidFill>
            </a:endParaRPr>
          </a:p>
        </p:txBody>
      </p:sp>
      <p:sp>
        <p:nvSpPr>
          <p:cNvPr id="59394" name="2 İçerik Yer Tutucusu"/>
          <p:cNvSpPr>
            <a:spLocks noGrp="1"/>
          </p:cNvSpPr>
          <p:nvPr>
            <p:ph idx="1"/>
          </p:nvPr>
        </p:nvSpPr>
        <p:spPr>
          <a:xfrm>
            <a:off x="1116013" y="1412875"/>
            <a:ext cx="7581900" cy="4949825"/>
          </a:xfrm>
        </p:spPr>
        <p:txBody>
          <a:bodyPr/>
          <a:lstStyle/>
          <a:p>
            <a:pPr algn="just" eaLnBrk="1" hangingPunct="1">
              <a:buFont typeface="Wingdings 2" pitchFamily="18" charset="2"/>
              <a:buNone/>
            </a:pPr>
            <a:r>
              <a:rPr lang="tr-TR" sz="2200" smtClean="0">
                <a:solidFill>
                  <a:schemeClr val="tx2"/>
                </a:solidFill>
              </a:rPr>
              <a:t>15 q sendromu: </a:t>
            </a:r>
            <a:r>
              <a:rPr lang="tr-TR" sz="2200" smtClean="0"/>
              <a:t>%1-4</a:t>
            </a:r>
          </a:p>
          <a:p>
            <a:pPr algn="just" eaLnBrk="1" hangingPunct="1">
              <a:buFont typeface="Wingdings 2" pitchFamily="18" charset="2"/>
              <a:buNone/>
            </a:pPr>
            <a:r>
              <a:rPr lang="tr-TR" sz="2200" smtClean="0">
                <a:solidFill>
                  <a:schemeClr val="tx2"/>
                </a:solidFill>
                <a:cs typeface="Times New Roman" pitchFamily="18" charset="0"/>
              </a:rPr>
              <a:t>Görme engelliler:</a:t>
            </a:r>
            <a:r>
              <a:rPr lang="en-US" sz="2200" smtClean="0">
                <a:solidFill>
                  <a:schemeClr val="tx2"/>
                </a:solidFill>
                <a:cs typeface="Times New Roman" pitchFamily="18" charset="0"/>
              </a:rPr>
              <a:t> </a:t>
            </a:r>
            <a:r>
              <a:rPr lang="tr-TR" sz="2200" b="1" smtClean="0">
                <a:cs typeface="Times New Roman" pitchFamily="18" charset="0"/>
              </a:rPr>
              <a:t>%12</a:t>
            </a:r>
            <a:r>
              <a:rPr lang="en-US" sz="2200" b="1" smtClean="0">
                <a:cs typeface="Times New Roman" pitchFamily="18" charset="0"/>
              </a:rPr>
              <a:t> </a:t>
            </a:r>
            <a:r>
              <a:rPr lang="tr-TR" sz="2200" b="1" smtClean="0">
                <a:cs typeface="Times New Roman" pitchFamily="18" charset="0"/>
              </a:rPr>
              <a:t>-30 </a:t>
            </a:r>
            <a:r>
              <a:rPr lang="tr-TR" sz="2200" smtClean="0">
                <a:cs typeface="Times New Roman" pitchFamily="18" charset="0"/>
              </a:rPr>
              <a:t>unda otizm</a:t>
            </a:r>
            <a:r>
              <a:rPr lang="en-US" sz="2200" smtClean="0">
                <a:cs typeface="Times New Roman" pitchFamily="18" charset="0"/>
              </a:rPr>
              <a:t> </a:t>
            </a:r>
            <a:r>
              <a:rPr lang="tr-TR" sz="2200" smtClean="0">
                <a:cs typeface="Times New Roman" pitchFamily="18" charset="0"/>
              </a:rPr>
              <a:t> (mukaddes ve ark. 2007, Hobson and Bishop 2003)</a:t>
            </a:r>
          </a:p>
          <a:p>
            <a:pPr algn="just" eaLnBrk="1" hangingPunct="1">
              <a:buFont typeface="Wingdings 2" pitchFamily="18" charset="2"/>
              <a:buNone/>
            </a:pPr>
            <a:r>
              <a:rPr lang="tr-TR" sz="2200" smtClean="0">
                <a:solidFill>
                  <a:schemeClr val="tx2"/>
                </a:solidFill>
                <a:cs typeface="Times New Roman" pitchFamily="18" charset="0"/>
              </a:rPr>
              <a:t>İşitme engelli:</a:t>
            </a:r>
            <a:r>
              <a:rPr lang="tr-TR" sz="2200" smtClean="0">
                <a:cs typeface="Times New Roman" pitchFamily="18" charset="0"/>
              </a:rPr>
              <a:t> </a:t>
            </a:r>
            <a:r>
              <a:rPr lang="tr-TR" sz="2200" b="1" smtClean="0">
                <a:cs typeface="Times New Roman" pitchFamily="18" charset="0"/>
              </a:rPr>
              <a:t>%5</a:t>
            </a:r>
            <a:r>
              <a:rPr lang="en-US" sz="2200" b="1" smtClean="0">
                <a:cs typeface="Times New Roman" pitchFamily="18" charset="0"/>
              </a:rPr>
              <a:t> </a:t>
            </a:r>
            <a:r>
              <a:rPr lang="tr-TR" sz="2200" smtClean="0">
                <a:cs typeface="Times New Roman" pitchFamily="18" charset="0"/>
              </a:rPr>
              <a:t>otizm (Şevketoğlu&amp;Mukaddes 2009)</a:t>
            </a:r>
          </a:p>
          <a:p>
            <a:pPr algn="just" eaLnBrk="1" hangingPunct="1">
              <a:buFont typeface="Wingdings 2" pitchFamily="18" charset="2"/>
              <a:buNone/>
            </a:pPr>
            <a:r>
              <a:rPr lang="tr-TR" sz="2200" smtClean="0">
                <a:solidFill>
                  <a:schemeClr val="tx2"/>
                </a:solidFill>
                <a:cs typeface="Times New Roman" pitchFamily="18" charset="0"/>
              </a:rPr>
              <a:t>Mitokondriyal Hastalıklar: </a:t>
            </a:r>
            <a:r>
              <a:rPr lang="tr-TR" sz="2200" smtClean="0">
                <a:cs typeface="Times New Roman" pitchFamily="18" charset="0"/>
              </a:rPr>
              <a:t>anormal açilkarnitin profili, doymamış yağ asitlerinde artış, amonyak artışı, enerji siklus defektleri görülebilir.</a:t>
            </a:r>
          </a:p>
          <a:p>
            <a:pPr algn="just" eaLnBrk="1" hangingPunct="1"/>
            <a:r>
              <a:rPr lang="tr-TR" sz="2200" smtClean="0">
                <a:cs typeface="Times New Roman" pitchFamily="18" charset="0"/>
              </a:rPr>
              <a:t>Özellikle aşırı yorgunluk, motor becerilerde belirgin gecikme, olağan dışı regresyon paterni, önemli medikal öykü durumunda düşünülmeli.</a:t>
            </a:r>
          </a:p>
          <a:p>
            <a:pPr algn="just" eaLnBrk="1" hangingPunct="1">
              <a:buFont typeface="Wingdings 2" pitchFamily="18" charset="2"/>
              <a:buNone/>
            </a:pPr>
            <a:r>
              <a:rPr lang="tr-TR" sz="2200" smtClean="0">
                <a:solidFill>
                  <a:schemeClr val="tx2"/>
                </a:solidFill>
                <a:cs typeface="Times New Roman" pitchFamily="18" charset="0"/>
              </a:rPr>
              <a:t>Diğer Hastalıklar: </a:t>
            </a:r>
            <a:r>
              <a:rPr lang="tr-TR" sz="2200" smtClean="0">
                <a:cs typeface="Times New Roman" pitchFamily="18" charset="0"/>
              </a:rPr>
              <a:t>Williams Send.,22q11.2 delesyonu-duplikasyonu ,Down sendromu ,Turner, Smith Lemli Opitz sendromu, Serebral folat eksikliği, Biotidinaz eksikliği, Fenilketonüri, William Beuren sendromu</a:t>
            </a:r>
            <a:endParaRPr lang="tr-TR" sz="2200" smtClean="0"/>
          </a:p>
        </p:txBody>
      </p:sp>
      <p:sp>
        <p:nvSpPr>
          <p:cNvPr id="4" name="3 Slayt Numarası Yer Tutucusu"/>
          <p:cNvSpPr>
            <a:spLocks noGrp="1"/>
          </p:cNvSpPr>
          <p:nvPr>
            <p:ph type="sldNum" sz="quarter" idx="12"/>
          </p:nvPr>
        </p:nvSpPr>
        <p:spPr/>
        <p:txBody>
          <a:bodyPr/>
          <a:lstStyle/>
          <a:p>
            <a:pPr>
              <a:defRPr/>
            </a:pPr>
            <a:fld id="{4A6CA430-7FF3-4981-B18C-E13E86C4FCED}" type="slidenum">
              <a:rPr lang="tr-TR"/>
              <a:pPr>
                <a:defRPr/>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Komorbidite</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lnSpcReduction="10000"/>
          </a:bodyPr>
          <a:lstStyle/>
          <a:p>
            <a:pPr marL="365760" indent="-283464" algn="just" eaLnBrk="1" fontAlgn="auto" hangingPunct="1">
              <a:spcAft>
                <a:spcPts val="0"/>
              </a:spcAft>
              <a:buFont typeface="Wingdings 2"/>
              <a:buChar char=""/>
              <a:defRPr/>
            </a:pPr>
            <a:r>
              <a:rPr lang="tr-TR" b="1" dirty="0" smtClean="0"/>
              <a:t>Dikkat eksikliği /</a:t>
            </a:r>
            <a:r>
              <a:rPr lang="tr-TR" b="1" dirty="0" err="1" smtClean="0"/>
              <a:t>hiperaktivite</a:t>
            </a:r>
            <a:r>
              <a:rPr lang="tr-TR" b="1" dirty="0" smtClean="0"/>
              <a:t> bozukluğu /</a:t>
            </a:r>
            <a:r>
              <a:rPr lang="en-US" b="1" dirty="0" smtClean="0"/>
              <a:t> </a:t>
            </a:r>
            <a:r>
              <a:rPr lang="tr-TR" b="1" dirty="0" smtClean="0"/>
              <a:t>dikkat eksikliği bozukluğu ( % 38.1 )</a:t>
            </a:r>
          </a:p>
          <a:p>
            <a:pPr marL="365760" indent="-283464" algn="just" eaLnBrk="1" fontAlgn="auto" hangingPunct="1">
              <a:spcAft>
                <a:spcPts val="0"/>
              </a:spcAft>
              <a:buFont typeface="Wingdings 2"/>
              <a:buChar char=""/>
              <a:defRPr/>
            </a:pPr>
            <a:r>
              <a:rPr lang="tr-TR" b="1" dirty="0" err="1" smtClean="0"/>
              <a:t>Anksiyete</a:t>
            </a:r>
            <a:r>
              <a:rPr lang="tr-TR" b="1" dirty="0" smtClean="0"/>
              <a:t> bozukluğu ( % 26.2 )</a:t>
            </a:r>
          </a:p>
          <a:p>
            <a:pPr marL="365760" indent="-283464" algn="just" eaLnBrk="1" fontAlgn="auto" hangingPunct="1">
              <a:spcAft>
                <a:spcPts val="0"/>
              </a:spcAft>
              <a:buFont typeface="Wingdings 2"/>
              <a:buChar char=""/>
              <a:defRPr/>
            </a:pPr>
            <a:r>
              <a:rPr lang="tr-TR" b="1" dirty="0" smtClean="0"/>
              <a:t>Depresyon ( % 11 )</a:t>
            </a:r>
          </a:p>
          <a:p>
            <a:pPr marL="365760" indent="-283464" algn="just" eaLnBrk="1" fontAlgn="auto" hangingPunct="1">
              <a:spcAft>
                <a:spcPts val="0"/>
              </a:spcAft>
              <a:buFont typeface="Wingdings 2"/>
              <a:buChar char=""/>
              <a:defRPr/>
            </a:pPr>
            <a:r>
              <a:rPr lang="tr-TR" b="1" dirty="0" err="1" smtClean="0"/>
              <a:t>Bipolar</a:t>
            </a:r>
            <a:r>
              <a:rPr lang="tr-TR" b="1" dirty="0" smtClean="0"/>
              <a:t> bozukluk ( % 5.2</a:t>
            </a:r>
            <a:r>
              <a:rPr lang="en-US" b="1" dirty="0" smtClean="0"/>
              <a:t>)</a:t>
            </a:r>
            <a:endParaRPr lang="tr-TR" b="1" dirty="0" smtClean="0"/>
          </a:p>
          <a:p>
            <a:pPr marL="365760" indent="-283464" algn="just" eaLnBrk="1" fontAlgn="auto" hangingPunct="1">
              <a:spcAft>
                <a:spcPts val="0"/>
              </a:spcAft>
              <a:buFont typeface="Wingdings 2"/>
              <a:buChar char=""/>
              <a:defRPr/>
            </a:pPr>
            <a:r>
              <a:rPr lang="tr-TR" b="1" dirty="0" err="1" smtClean="0"/>
              <a:t>Tourette</a:t>
            </a:r>
            <a:r>
              <a:rPr lang="tr-TR" b="1" dirty="0" smtClean="0"/>
              <a:t> bozukluğu/ tik bozuklukları</a:t>
            </a:r>
          </a:p>
          <a:p>
            <a:pPr marL="365760" indent="-283464" algn="just" eaLnBrk="1" fontAlgn="auto" hangingPunct="1">
              <a:spcAft>
                <a:spcPts val="0"/>
              </a:spcAft>
              <a:buFont typeface="Wingdings 2"/>
              <a:buChar char=""/>
              <a:defRPr/>
            </a:pPr>
            <a:r>
              <a:rPr lang="tr-TR" b="1" dirty="0" smtClean="0"/>
              <a:t>Özgül öğrenme ve Gelişimsel dil bozuklukları</a:t>
            </a:r>
          </a:p>
          <a:p>
            <a:pPr marL="365760" indent="-283464" algn="just" eaLnBrk="1" fontAlgn="auto" hangingPunct="1">
              <a:spcAft>
                <a:spcPts val="0"/>
              </a:spcAft>
              <a:buFont typeface="Wingdings 2"/>
              <a:buChar char=""/>
              <a:defRPr/>
            </a:pPr>
            <a:r>
              <a:rPr lang="tr-TR" b="1" dirty="0" smtClean="0"/>
              <a:t>Uyku bozuklukları</a:t>
            </a:r>
            <a:endParaRPr lang="en-US" b="1" dirty="0" smtClean="0"/>
          </a:p>
          <a:p>
            <a:pPr marL="365760" indent="-283464" algn="just" eaLnBrk="1" fontAlgn="auto" hangingPunct="1">
              <a:spcAft>
                <a:spcPts val="0"/>
              </a:spcAft>
              <a:buFont typeface="Wingdings 2"/>
              <a:buNone/>
              <a:defRPr/>
            </a:pPr>
            <a:endParaRPr lang="tr-TR" dirty="0"/>
          </a:p>
        </p:txBody>
      </p:sp>
      <p:sp>
        <p:nvSpPr>
          <p:cNvPr id="4" name="3 Slayt Numarası Yer Tutucusu"/>
          <p:cNvSpPr>
            <a:spLocks noGrp="1"/>
          </p:cNvSpPr>
          <p:nvPr>
            <p:ph type="sldNum" sz="quarter" idx="12"/>
          </p:nvPr>
        </p:nvSpPr>
        <p:spPr/>
        <p:txBody>
          <a:bodyPr/>
          <a:lstStyle/>
          <a:p>
            <a:pPr>
              <a:defRPr/>
            </a:pPr>
            <a:fld id="{2CEA1AE0-6859-4DC6-B6F8-015B932283B3}" type="slidenum">
              <a:rPr lang="tr-TR"/>
              <a:pPr>
                <a:defRPr/>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Tedavi</a:t>
            </a:r>
            <a:endParaRPr lang="tr-TR" dirty="0">
              <a:solidFill>
                <a:schemeClr val="tx2">
                  <a:satMod val="130000"/>
                </a:schemeClr>
              </a:solidFill>
            </a:endParaRPr>
          </a:p>
        </p:txBody>
      </p:sp>
      <p:sp>
        <p:nvSpPr>
          <p:cNvPr id="3" name="2 İçerik Yer Tutucusu"/>
          <p:cNvSpPr>
            <a:spLocks noGrp="1"/>
          </p:cNvSpPr>
          <p:nvPr>
            <p:ph idx="1"/>
          </p:nvPr>
        </p:nvSpPr>
        <p:spPr>
          <a:xfrm>
            <a:off x="971550" y="1341438"/>
            <a:ext cx="4032250" cy="5229225"/>
          </a:xfrm>
        </p:spPr>
        <p:txBody>
          <a:bodyPr>
            <a:normAutofit lnSpcReduction="10000"/>
          </a:bodyPr>
          <a:lstStyle/>
          <a:p>
            <a:pPr marL="365760" indent="-283464" algn="just" eaLnBrk="1" fontAlgn="auto" hangingPunct="1">
              <a:spcAft>
                <a:spcPts val="0"/>
              </a:spcAft>
              <a:buFont typeface="Wingdings 2"/>
              <a:buChar char=""/>
              <a:defRPr/>
            </a:pPr>
            <a:r>
              <a:rPr lang="tr-TR" dirty="0" smtClean="0"/>
              <a:t>İ</a:t>
            </a:r>
            <a:r>
              <a:rPr lang="en-US" dirty="0" err="1" smtClean="0"/>
              <a:t>lk</a:t>
            </a:r>
            <a:r>
              <a:rPr lang="en-US" dirty="0" smtClean="0"/>
              <a:t> </a:t>
            </a:r>
            <a:r>
              <a:rPr lang="en-US" dirty="0" err="1" smtClean="0"/>
              <a:t>ve</a:t>
            </a:r>
            <a:r>
              <a:rPr lang="en-US" dirty="0" smtClean="0"/>
              <a:t> en </a:t>
            </a:r>
            <a:r>
              <a:rPr lang="tr-TR" dirty="0" err="1" smtClean="0"/>
              <a:t>ö</a:t>
            </a:r>
            <a:r>
              <a:rPr lang="en-US" dirty="0" err="1" smtClean="0"/>
              <a:t>nemli</a:t>
            </a:r>
            <a:r>
              <a:rPr lang="en-US" dirty="0" smtClean="0"/>
              <a:t> </a:t>
            </a:r>
            <a:r>
              <a:rPr lang="en-US" dirty="0" err="1" smtClean="0"/>
              <a:t>basamak</a:t>
            </a:r>
            <a:r>
              <a:rPr lang="en-US" dirty="0" smtClean="0"/>
              <a:t> </a:t>
            </a:r>
            <a:r>
              <a:rPr lang="en-US" b="1" dirty="0" err="1" smtClean="0"/>
              <a:t>erken</a:t>
            </a:r>
            <a:r>
              <a:rPr lang="en-US" b="1" dirty="0" smtClean="0"/>
              <a:t> tan</a:t>
            </a:r>
            <a:r>
              <a:rPr lang="tr-TR" b="1" dirty="0" smtClean="0"/>
              <a:t>ı</a:t>
            </a:r>
            <a:endParaRPr lang="en-US" b="1" dirty="0" smtClean="0"/>
          </a:p>
          <a:p>
            <a:pPr marL="365760" indent="-283464" algn="just" eaLnBrk="1" fontAlgn="auto" hangingPunct="1">
              <a:spcAft>
                <a:spcPts val="0"/>
              </a:spcAft>
              <a:buFont typeface="Wingdings 2"/>
              <a:buNone/>
              <a:defRPr/>
            </a:pPr>
            <a:endParaRPr lang="en-US" b="1" dirty="0" smtClean="0"/>
          </a:p>
          <a:p>
            <a:pPr marL="365760" indent="-283464" algn="just" eaLnBrk="1" fontAlgn="auto" hangingPunct="1">
              <a:spcAft>
                <a:spcPts val="0"/>
              </a:spcAft>
              <a:buFont typeface="Wingdings 2"/>
              <a:buChar char=""/>
              <a:defRPr/>
            </a:pPr>
            <a:r>
              <a:rPr lang="en-US" b="1" dirty="0" err="1" smtClean="0"/>
              <a:t>Beyin</a:t>
            </a:r>
            <a:r>
              <a:rPr lang="en-US" b="1" dirty="0" smtClean="0"/>
              <a:t> </a:t>
            </a:r>
            <a:r>
              <a:rPr lang="en-US" b="1" dirty="0" err="1" smtClean="0"/>
              <a:t>plastisitesi</a:t>
            </a:r>
            <a:r>
              <a:rPr lang="en-US" b="1" dirty="0" smtClean="0"/>
              <a:t> </a:t>
            </a:r>
            <a:r>
              <a:rPr lang="en-US" b="1" dirty="0" err="1" smtClean="0"/>
              <a:t>ya</a:t>
            </a:r>
            <a:r>
              <a:rPr lang="tr-TR" b="1" dirty="0" smtClean="0"/>
              <a:t>ş</a:t>
            </a:r>
            <a:r>
              <a:rPr lang="en-US" b="1" dirty="0" err="1" smtClean="0"/>
              <a:t>amin</a:t>
            </a:r>
            <a:r>
              <a:rPr lang="en-US" b="1" dirty="0" smtClean="0"/>
              <a:t> ilk y</a:t>
            </a:r>
            <a:r>
              <a:rPr lang="tr-TR" b="1" dirty="0" smtClean="0"/>
              <a:t>ı</a:t>
            </a:r>
            <a:r>
              <a:rPr lang="en-US" b="1" dirty="0" err="1" smtClean="0"/>
              <a:t>llarinda</a:t>
            </a:r>
            <a:r>
              <a:rPr lang="en-US" b="1" dirty="0" smtClean="0"/>
              <a:t> </a:t>
            </a:r>
            <a:r>
              <a:rPr lang="en-US" b="1" dirty="0" err="1" smtClean="0"/>
              <a:t>daha</a:t>
            </a:r>
            <a:r>
              <a:rPr lang="en-US" b="1" dirty="0" smtClean="0"/>
              <a:t> </a:t>
            </a:r>
            <a:r>
              <a:rPr lang="en-US" b="1" dirty="0" err="1" smtClean="0"/>
              <a:t>fazla</a:t>
            </a:r>
            <a:r>
              <a:rPr lang="en-US" b="1" dirty="0" smtClean="0"/>
              <a:t>, </a:t>
            </a:r>
            <a:r>
              <a:rPr lang="en-US" b="1" dirty="0" err="1" smtClean="0"/>
              <a:t>erken</a:t>
            </a:r>
            <a:r>
              <a:rPr lang="en-US" b="1" dirty="0" smtClean="0"/>
              <a:t> tan</a:t>
            </a:r>
            <a:r>
              <a:rPr lang="tr-TR" b="1" dirty="0" smtClean="0"/>
              <a:t>ı,</a:t>
            </a:r>
            <a:r>
              <a:rPr lang="en-US" b="1" dirty="0" smtClean="0"/>
              <a:t>  </a:t>
            </a:r>
            <a:r>
              <a:rPr lang="en-US" b="1" dirty="0" err="1" smtClean="0"/>
              <a:t>belirtiler</a:t>
            </a:r>
            <a:r>
              <a:rPr lang="en-US" b="1" dirty="0" smtClean="0"/>
              <a:t> a</a:t>
            </a:r>
            <a:r>
              <a:rPr lang="tr-TR" b="1" dirty="0" err="1" smtClean="0"/>
              <a:t>çısı</a:t>
            </a:r>
            <a:r>
              <a:rPr lang="en-US" b="1" dirty="0" err="1" smtClean="0"/>
              <a:t>ndan</a:t>
            </a:r>
            <a:r>
              <a:rPr lang="en-US" b="1" dirty="0" smtClean="0"/>
              <a:t> </a:t>
            </a:r>
            <a:r>
              <a:rPr lang="en-US" b="1" dirty="0" err="1" smtClean="0"/>
              <a:t>olumlu</a:t>
            </a:r>
            <a:r>
              <a:rPr lang="en-US" b="1" dirty="0" smtClean="0"/>
              <a:t> </a:t>
            </a:r>
            <a:r>
              <a:rPr lang="en-US" b="1" dirty="0" err="1" smtClean="0"/>
              <a:t>gidi</a:t>
            </a:r>
            <a:r>
              <a:rPr lang="tr-TR" b="1" dirty="0" smtClean="0"/>
              <a:t>ş</a:t>
            </a:r>
            <a:r>
              <a:rPr lang="en-US" b="1" dirty="0" smtClean="0"/>
              <a:t> </a:t>
            </a:r>
            <a:r>
              <a:rPr lang="en-US" b="1" dirty="0" err="1" smtClean="0"/>
              <a:t>ile</a:t>
            </a:r>
            <a:r>
              <a:rPr lang="en-US" b="1" dirty="0" smtClean="0"/>
              <a:t> </a:t>
            </a:r>
            <a:r>
              <a:rPr lang="en-US" b="1" dirty="0" err="1" smtClean="0"/>
              <a:t>ili</a:t>
            </a:r>
            <a:r>
              <a:rPr lang="tr-TR" b="1" dirty="0" smtClean="0"/>
              <a:t>ş</a:t>
            </a:r>
            <a:r>
              <a:rPr lang="en-US" b="1" dirty="0" err="1" smtClean="0"/>
              <a:t>kili</a:t>
            </a:r>
            <a:r>
              <a:rPr lang="en-US" b="1" dirty="0" smtClean="0"/>
              <a:t>(</a:t>
            </a:r>
            <a:r>
              <a:rPr lang="en-US" sz="1800" dirty="0" smtClean="0"/>
              <a:t>Dawson 2008</a:t>
            </a:r>
            <a:r>
              <a:rPr lang="en-US" b="1" dirty="0" smtClean="0"/>
              <a:t>)</a:t>
            </a:r>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E5642F1F-F4A5-490B-A3B8-7C1B09386FD4}" type="slidenum">
              <a:rPr lang="tr-TR"/>
              <a:pPr>
                <a:defRPr/>
              </a:pPr>
              <a:t>47</a:t>
            </a:fld>
            <a:endParaRPr lang="tr-TR"/>
          </a:p>
        </p:txBody>
      </p:sp>
      <p:pic>
        <p:nvPicPr>
          <p:cNvPr id="61444" name="Picture 8" descr="http://www.saglikodasi.com/wp-content/uploads/2009/12/04-otizm.jpg"/>
          <p:cNvPicPr>
            <a:picLocks noChangeAspect="1" noChangeArrowheads="1"/>
          </p:cNvPicPr>
          <p:nvPr/>
        </p:nvPicPr>
        <p:blipFill>
          <a:blip r:embed="rId2"/>
          <a:srcRect/>
          <a:stretch>
            <a:fillRect/>
          </a:stretch>
        </p:blipFill>
        <p:spPr bwMode="auto">
          <a:xfrm>
            <a:off x="5297488" y="1844675"/>
            <a:ext cx="3846512"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Özel Eğitim</a:t>
            </a:r>
            <a:endParaRPr lang="tr-TR" dirty="0">
              <a:solidFill>
                <a:schemeClr val="tx2">
                  <a:satMod val="130000"/>
                </a:schemeClr>
              </a:solidFill>
            </a:endParaRPr>
          </a:p>
        </p:txBody>
      </p:sp>
      <p:sp>
        <p:nvSpPr>
          <p:cNvPr id="62466" name="2 İçerik Yer Tutucusu"/>
          <p:cNvSpPr>
            <a:spLocks noGrp="1"/>
          </p:cNvSpPr>
          <p:nvPr>
            <p:ph idx="1"/>
          </p:nvPr>
        </p:nvSpPr>
        <p:spPr>
          <a:xfrm>
            <a:off x="1116013" y="1268413"/>
            <a:ext cx="7200900" cy="4800600"/>
          </a:xfrm>
        </p:spPr>
        <p:txBody>
          <a:bodyPr/>
          <a:lstStyle/>
          <a:p>
            <a:pPr algn="just" eaLnBrk="1" hangingPunct="1"/>
            <a:r>
              <a:rPr lang="tr-TR" sz="2400" smtClean="0"/>
              <a:t>Uygulamalı davranış analizi genelde konuşma becerisini geliştirmeyi hedeflemekte,</a:t>
            </a:r>
            <a:r>
              <a:rPr lang="en-US" sz="2400" smtClean="0"/>
              <a:t> </a:t>
            </a:r>
            <a:r>
              <a:rPr lang="tr-TR" sz="2400" smtClean="0"/>
              <a:t>ancak konuşma gelişmiyorsa,konuşma terapisine yönlendirmek gerekir.</a:t>
            </a:r>
            <a:endParaRPr lang="en-US" sz="2400" smtClean="0"/>
          </a:p>
          <a:p>
            <a:pPr algn="just" eaLnBrk="1" hangingPunct="1">
              <a:buFont typeface="Wingdings 2" pitchFamily="18" charset="2"/>
              <a:buNone/>
            </a:pPr>
            <a:endParaRPr lang="tr-TR" sz="2400" smtClean="0"/>
          </a:p>
        </p:txBody>
      </p:sp>
      <p:sp>
        <p:nvSpPr>
          <p:cNvPr id="4" name="3 Slayt Numarası Yer Tutucusu"/>
          <p:cNvSpPr>
            <a:spLocks noGrp="1"/>
          </p:cNvSpPr>
          <p:nvPr>
            <p:ph type="sldNum" sz="quarter" idx="12"/>
          </p:nvPr>
        </p:nvSpPr>
        <p:spPr/>
        <p:txBody>
          <a:bodyPr/>
          <a:lstStyle/>
          <a:p>
            <a:pPr>
              <a:defRPr/>
            </a:pPr>
            <a:fld id="{BF774929-BC40-466A-878B-3C08097671F9}" type="slidenum">
              <a:rPr lang="tr-TR"/>
              <a:pPr>
                <a:defRPr/>
              </a:pPr>
              <a:t>48</a:t>
            </a:fld>
            <a:endParaRPr lang="tr-TR"/>
          </a:p>
        </p:txBody>
      </p:sp>
      <p:pic>
        <p:nvPicPr>
          <p:cNvPr id="62468" name="Picture 4" descr="http://images.yirmidorthaber.com/haberler/otizm_semptomlari_ileri_yaslarda_kaybolabilir_h22734.jpg"/>
          <p:cNvPicPr>
            <a:picLocks noChangeAspect="1" noChangeArrowheads="1"/>
          </p:cNvPicPr>
          <p:nvPr/>
        </p:nvPicPr>
        <p:blipFill>
          <a:blip r:embed="rId2"/>
          <a:srcRect/>
          <a:stretch>
            <a:fillRect/>
          </a:stretch>
        </p:blipFill>
        <p:spPr bwMode="auto">
          <a:xfrm>
            <a:off x="2700338" y="2565400"/>
            <a:ext cx="4416425" cy="2478088"/>
          </a:xfrm>
          <a:prstGeom prst="rect">
            <a:avLst/>
          </a:prstGeom>
          <a:noFill/>
          <a:ln w="9525">
            <a:noFill/>
            <a:miter lim="800000"/>
            <a:headEnd/>
            <a:tailEnd/>
          </a:ln>
        </p:spPr>
      </p:pic>
      <p:sp>
        <p:nvSpPr>
          <p:cNvPr id="62469" name="5 Dikdörtgen"/>
          <p:cNvSpPr>
            <a:spLocks noChangeArrowheads="1"/>
          </p:cNvSpPr>
          <p:nvPr/>
        </p:nvSpPr>
        <p:spPr bwMode="auto">
          <a:xfrm>
            <a:off x="1476375" y="5084763"/>
            <a:ext cx="7056438" cy="1570037"/>
          </a:xfrm>
          <a:prstGeom prst="rect">
            <a:avLst/>
          </a:prstGeom>
          <a:noFill/>
          <a:ln w="9525">
            <a:noFill/>
            <a:miter lim="800000"/>
            <a:headEnd/>
            <a:tailEnd/>
          </a:ln>
        </p:spPr>
        <p:txBody>
          <a:bodyPr>
            <a:spAutoFit/>
          </a:bodyPr>
          <a:lstStyle/>
          <a:p>
            <a:pPr algn="just">
              <a:buFont typeface="Arial" charset="0"/>
              <a:buChar char="•"/>
            </a:pPr>
            <a:r>
              <a:rPr lang="tr-TR" sz="2400">
                <a:latin typeface="Gill Sans MT" pitchFamily="34" charset="0"/>
              </a:rPr>
              <a:t> Ailenin eğitimde rol alması</a:t>
            </a:r>
            <a:r>
              <a:rPr lang="en-US" sz="2400">
                <a:latin typeface="Gill Sans MT" pitchFamily="34" charset="0"/>
              </a:rPr>
              <a:t> </a:t>
            </a:r>
            <a:r>
              <a:rPr lang="tr-TR" sz="2400">
                <a:latin typeface="Gill Sans MT" pitchFamily="34" charset="0"/>
              </a:rPr>
              <a:t>ve evde de çocuğun sosyal-duygusal gelişmesi ve olumsuz davranışlarını değiştirmek için eğitimi evde sürdürmeleri önemli</a:t>
            </a:r>
            <a:r>
              <a:rPr lang="en-US" sz="2400">
                <a:latin typeface="Gill Sans MT" pitchFamily="34" charset="0"/>
              </a:rPr>
              <a:t> </a:t>
            </a:r>
            <a:r>
              <a:rPr lang="tr-TR" sz="2400">
                <a:latin typeface="Gill Sans MT" pitchFamily="34" charset="0"/>
              </a:rPr>
              <a:t>(</a:t>
            </a:r>
            <a:r>
              <a:rPr lang="tr-TR" sz="1400">
                <a:latin typeface="Gill Sans MT" pitchFamily="34" charset="0"/>
              </a:rPr>
              <a:t>Ingersoll 2007).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188913"/>
            <a:ext cx="7499350" cy="561975"/>
          </a:xfrm>
        </p:spPr>
        <p:txBody>
          <a:bodyPr>
            <a:normAutofit fontScale="90000"/>
          </a:bodyPr>
          <a:lstStyle/>
          <a:p>
            <a:pPr eaLnBrk="1" fontAlgn="auto" hangingPunct="1">
              <a:spcAft>
                <a:spcPts val="0"/>
              </a:spcAft>
              <a:defRPr/>
            </a:pPr>
            <a:r>
              <a:rPr lang="tr-TR" dirty="0" err="1" smtClean="0">
                <a:solidFill>
                  <a:schemeClr val="tx2">
                    <a:satMod val="130000"/>
                  </a:schemeClr>
                </a:solidFill>
              </a:rPr>
              <a:t>Farmakoterapi</a:t>
            </a:r>
            <a:endParaRPr lang="tr-TR" dirty="0">
              <a:solidFill>
                <a:schemeClr val="tx2">
                  <a:satMod val="130000"/>
                </a:schemeClr>
              </a:solidFill>
            </a:endParaRPr>
          </a:p>
        </p:txBody>
      </p:sp>
      <p:sp>
        <p:nvSpPr>
          <p:cNvPr id="4" name="3 Slayt Numarası Yer Tutucusu"/>
          <p:cNvSpPr>
            <a:spLocks noGrp="1"/>
          </p:cNvSpPr>
          <p:nvPr>
            <p:ph type="sldNum" sz="quarter" idx="12"/>
          </p:nvPr>
        </p:nvSpPr>
        <p:spPr/>
        <p:txBody>
          <a:bodyPr/>
          <a:lstStyle/>
          <a:p>
            <a:pPr>
              <a:defRPr/>
            </a:pPr>
            <a:fld id="{AD184FED-036F-4ACF-9C89-696A050F624E}" type="slidenum">
              <a:rPr lang="tr-TR"/>
              <a:pPr>
                <a:defRPr/>
              </a:pPr>
              <a:t>49</a:t>
            </a:fld>
            <a:endParaRPr lang="tr-TR"/>
          </a:p>
        </p:txBody>
      </p:sp>
      <p:pic>
        <p:nvPicPr>
          <p:cNvPr id="63491" name="Picture 2"/>
          <p:cNvPicPr>
            <a:picLocks noGrp="1" noChangeAspect="1" noChangeArrowheads="1"/>
          </p:cNvPicPr>
          <p:nvPr>
            <p:ph idx="1"/>
          </p:nvPr>
        </p:nvPicPr>
        <p:blipFill>
          <a:blip r:embed="rId2"/>
          <a:srcRect/>
          <a:stretch>
            <a:fillRect/>
          </a:stretch>
        </p:blipFill>
        <p:spPr>
          <a:xfrm>
            <a:off x="647700" y="887413"/>
            <a:ext cx="8496300" cy="597058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00113" y="954088"/>
            <a:ext cx="7724775" cy="5903912"/>
          </a:xfrm>
          <a:ln>
            <a:solidFill>
              <a:schemeClr val="bg1"/>
            </a:solidFill>
          </a:ln>
        </p:spPr>
        <p:txBody>
          <a:bodyPr>
            <a:normAutofit fontScale="70000" lnSpcReduction="20000"/>
          </a:bodyPr>
          <a:lstStyle/>
          <a:p>
            <a:pPr marL="365760" indent="-283464" algn="just" eaLnBrk="1" fontAlgn="auto" hangingPunct="1">
              <a:spcAft>
                <a:spcPts val="0"/>
              </a:spcAft>
              <a:buFont typeface="Wingdings 2"/>
              <a:buNone/>
              <a:defRPr/>
            </a:pPr>
            <a:r>
              <a:rPr lang="tr-TR" dirty="0" smtClean="0">
                <a:solidFill>
                  <a:schemeClr val="accent3"/>
                </a:solidFill>
              </a:rPr>
              <a:t>2) </a:t>
            </a:r>
            <a:r>
              <a:rPr lang="tr-TR" dirty="0" smtClean="0"/>
              <a:t>Kısıtlayıcı, tekrarlayıcı davranışlar, ilgiler ve etkinlikler ( </a:t>
            </a:r>
            <a:r>
              <a:rPr lang="tr-TR" b="1" dirty="0" smtClean="0"/>
              <a:t>en az </a:t>
            </a:r>
            <a:r>
              <a:rPr lang="en-US" b="1" dirty="0" smtClean="0"/>
              <a:t> </a:t>
            </a:r>
            <a:r>
              <a:rPr lang="tr-TR" b="1" dirty="0" smtClean="0"/>
              <a:t>2 </a:t>
            </a:r>
            <a:r>
              <a:rPr lang="tr-TR" dirty="0" smtClean="0"/>
              <a:t>kriter)</a:t>
            </a:r>
          </a:p>
          <a:p>
            <a:pPr marL="365760" indent="-283464" algn="just" eaLnBrk="1" fontAlgn="auto" hangingPunct="1">
              <a:spcAft>
                <a:spcPts val="0"/>
              </a:spcAft>
              <a:buFont typeface="Wingdings 2"/>
              <a:buChar char=""/>
              <a:defRPr/>
            </a:pPr>
            <a:r>
              <a:rPr lang="tr-TR" dirty="0" smtClean="0"/>
              <a:t>Bir veya daha fazla kısıtlayıcı tekrarlayıcı ilgi alanı ile aşırı</a:t>
            </a:r>
          </a:p>
          <a:p>
            <a:pPr marL="365760" indent="-283464" algn="just" eaLnBrk="1" fontAlgn="auto" hangingPunct="1">
              <a:spcAft>
                <a:spcPts val="0"/>
              </a:spcAft>
              <a:buFont typeface="Wingdings 2"/>
              <a:buNone/>
              <a:defRPr/>
            </a:pPr>
            <a:r>
              <a:rPr lang="tr-TR" dirty="0" smtClean="0"/>
              <a:t>	uğraş (ister yoğunluk ister içerik tuhaf olsun)</a:t>
            </a:r>
          </a:p>
          <a:p>
            <a:pPr marL="365760" indent="-283464" algn="just" eaLnBrk="1" fontAlgn="auto" hangingPunct="1">
              <a:spcAft>
                <a:spcPts val="0"/>
              </a:spcAft>
              <a:buFont typeface="Wingdings 2"/>
              <a:buChar char=""/>
              <a:defRPr/>
            </a:pPr>
            <a:r>
              <a:rPr lang="tr-TR" dirty="0" smtClean="0"/>
              <a:t>Bariz değişmez tutkulu, işlevsel olmayan rutin veya </a:t>
            </a:r>
            <a:r>
              <a:rPr lang="tr-TR" dirty="0" err="1" smtClean="0"/>
              <a:t>rituellere</a:t>
            </a:r>
            <a:r>
              <a:rPr lang="tr-TR" dirty="0" smtClean="0"/>
              <a:t> bağlılık, esneklik göstermeme</a:t>
            </a:r>
          </a:p>
          <a:p>
            <a:pPr marL="365760" indent="-283464" algn="just" eaLnBrk="1" fontAlgn="auto" hangingPunct="1">
              <a:spcAft>
                <a:spcPts val="0"/>
              </a:spcAft>
              <a:buFont typeface="Wingdings 2"/>
              <a:buChar char=""/>
              <a:defRPr/>
            </a:pPr>
            <a:r>
              <a:rPr lang="tr-TR" dirty="0" smtClean="0"/>
              <a:t>Tekrarlayıcı, </a:t>
            </a:r>
            <a:r>
              <a:rPr lang="tr-TR" dirty="0" err="1" smtClean="0"/>
              <a:t>stereotipik</a:t>
            </a:r>
            <a:r>
              <a:rPr lang="tr-TR" dirty="0" smtClean="0"/>
              <a:t> el, parmak, tüm bedeni kapsayan, motor </a:t>
            </a:r>
            <a:r>
              <a:rPr lang="tr-TR" dirty="0" err="1" smtClean="0"/>
              <a:t>mannerismler</a:t>
            </a:r>
            <a:r>
              <a:rPr lang="tr-TR" dirty="0" smtClean="0"/>
              <a:t>, objelerin bir bölümü ile ilgilenme</a:t>
            </a:r>
            <a:r>
              <a:rPr lang="en-US" b="1" dirty="0" smtClean="0"/>
              <a:t> </a:t>
            </a:r>
            <a:endParaRPr lang="tr-TR" b="1" dirty="0" smtClean="0"/>
          </a:p>
          <a:p>
            <a:pPr marL="365760" indent="-283464" algn="just" eaLnBrk="1" fontAlgn="auto" hangingPunct="1">
              <a:spcAft>
                <a:spcPts val="0"/>
              </a:spcAft>
              <a:buFont typeface="Wingdings 2"/>
              <a:buChar char=""/>
              <a:defRPr/>
            </a:pPr>
            <a:r>
              <a:rPr lang="tr-TR" dirty="0" smtClean="0"/>
              <a:t>D</a:t>
            </a:r>
            <a:r>
              <a:rPr lang="en-US" dirty="0" err="1" smtClean="0"/>
              <a:t>uyusal</a:t>
            </a:r>
            <a:r>
              <a:rPr lang="en-US" dirty="0" smtClean="0"/>
              <a:t> </a:t>
            </a:r>
            <a:r>
              <a:rPr lang="en-US" dirty="0" err="1" smtClean="0"/>
              <a:t>uyaranlara</a:t>
            </a:r>
            <a:r>
              <a:rPr lang="en-US" dirty="0" smtClean="0"/>
              <a:t> </a:t>
            </a:r>
            <a:r>
              <a:rPr lang="en-US" dirty="0" err="1" smtClean="0"/>
              <a:t>karşı</a:t>
            </a:r>
            <a:r>
              <a:rPr lang="en-US" dirty="0" smtClean="0"/>
              <a:t> a</a:t>
            </a:r>
            <a:r>
              <a:rPr lang="tr-TR" dirty="0" smtClean="0"/>
              <a:t>ş</a:t>
            </a:r>
            <a:r>
              <a:rPr lang="en-US" dirty="0" err="1" smtClean="0"/>
              <a:t>ırı</a:t>
            </a:r>
            <a:r>
              <a:rPr lang="en-US" dirty="0" smtClean="0"/>
              <a:t> </a:t>
            </a:r>
            <a:r>
              <a:rPr lang="en-US" dirty="0" err="1" smtClean="0"/>
              <a:t>ya</a:t>
            </a:r>
            <a:r>
              <a:rPr lang="en-US" dirty="0" smtClean="0"/>
              <a:t> </a:t>
            </a:r>
            <a:r>
              <a:rPr lang="en-US" dirty="0" err="1" smtClean="0"/>
              <a:t>da</a:t>
            </a:r>
            <a:r>
              <a:rPr lang="en-US" dirty="0" smtClean="0"/>
              <a:t> </a:t>
            </a:r>
            <a:r>
              <a:rPr lang="en-US" dirty="0" err="1" smtClean="0"/>
              <a:t>yetersiz</a:t>
            </a:r>
            <a:r>
              <a:rPr lang="en-US" dirty="0" smtClean="0"/>
              <a:t> </a:t>
            </a:r>
            <a:r>
              <a:rPr lang="en-US" dirty="0" err="1" smtClean="0"/>
              <a:t>tepki</a:t>
            </a:r>
            <a:r>
              <a:rPr lang="en-US" dirty="0" smtClean="0"/>
              <a:t> </a:t>
            </a:r>
            <a:r>
              <a:rPr lang="en-US" dirty="0" err="1" smtClean="0"/>
              <a:t>gösterme</a:t>
            </a:r>
            <a:r>
              <a:rPr lang="en-US" dirty="0" smtClean="0"/>
              <a:t> </a:t>
            </a:r>
            <a:r>
              <a:rPr lang="en-US" dirty="0" err="1" smtClean="0"/>
              <a:t>ve</a:t>
            </a:r>
            <a:r>
              <a:rPr lang="en-US" dirty="0" smtClean="0"/>
              <a:t> </a:t>
            </a:r>
            <a:r>
              <a:rPr lang="en-US" dirty="0" err="1" smtClean="0"/>
              <a:t>duyusal</a:t>
            </a:r>
            <a:r>
              <a:rPr lang="en-US" dirty="0" smtClean="0"/>
              <a:t> </a:t>
            </a:r>
            <a:r>
              <a:rPr lang="en-US" dirty="0" err="1" smtClean="0"/>
              <a:t>uyaranlarla</a:t>
            </a:r>
            <a:r>
              <a:rPr lang="en-US" dirty="0" smtClean="0"/>
              <a:t> </a:t>
            </a:r>
            <a:r>
              <a:rPr lang="en-US" dirty="0" err="1" smtClean="0"/>
              <a:t>olağandı</a:t>
            </a:r>
            <a:r>
              <a:rPr lang="tr-TR" dirty="0" smtClean="0"/>
              <a:t>ş</a:t>
            </a:r>
            <a:r>
              <a:rPr lang="en-US" dirty="0" smtClean="0"/>
              <a:t>ı bi</a:t>
            </a:r>
            <a:r>
              <a:rPr lang="tr-TR" dirty="0" smtClean="0"/>
              <a:t>ç</a:t>
            </a:r>
            <a:r>
              <a:rPr lang="en-US" dirty="0" err="1" smtClean="0"/>
              <a:t>imlerde</a:t>
            </a:r>
            <a:r>
              <a:rPr lang="en-US" dirty="0" smtClean="0"/>
              <a:t> </a:t>
            </a:r>
            <a:r>
              <a:rPr lang="en-US" dirty="0" err="1" smtClean="0"/>
              <a:t>ilgilenme</a:t>
            </a:r>
            <a:r>
              <a:rPr lang="en-US" dirty="0" smtClean="0"/>
              <a:t> </a:t>
            </a:r>
            <a:r>
              <a:rPr lang="en-US" dirty="0" err="1" smtClean="0"/>
              <a:t>ölçütü</a:t>
            </a:r>
            <a:r>
              <a:rPr lang="en-US" dirty="0" smtClean="0"/>
              <a:t> </a:t>
            </a:r>
            <a:r>
              <a:rPr lang="en-US" dirty="0" err="1" smtClean="0"/>
              <a:t>eklen</a:t>
            </a:r>
            <a:r>
              <a:rPr lang="tr-TR" dirty="0" err="1" smtClean="0"/>
              <a:t>di</a:t>
            </a:r>
            <a:r>
              <a:rPr lang="tr-TR" dirty="0" smtClean="0"/>
              <a:t>.</a:t>
            </a:r>
            <a:endParaRPr lang="en-US" dirty="0" smtClean="0"/>
          </a:p>
          <a:p>
            <a:pPr marL="365760" indent="-283464" algn="just" eaLnBrk="1" fontAlgn="auto" hangingPunct="1">
              <a:spcAft>
                <a:spcPts val="0"/>
              </a:spcAft>
              <a:buFont typeface="Wingdings 2"/>
              <a:buNone/>
              <a:defRPr/>
            </a:pPr>
            <a:endParaRPr lang="tr-TR" dirty="0" smtClean="0"/>
          </a:p>
          <a:p>
            <a:pPr marL="365760" indent="-283464" algn="just" eaLnBrk="1" fontAlgn="auto" hangingPunct="1">
              <a:spcAft>
                <a:spcPts val="0"/>
              </a:spcAft>
              <a:buFont typeface="Wingdings 2"/>
              <a:buNone/>
              <a:defRPr/>
            </a:pPr>
            <a:r>
              <a:rPr lang="tr-TR" dirty="0" smtClean="0"/>
              <a:t>B- </a:t>
            </a:r>
            <a:r>
              <a:rPr lang="en-US" dirty="0" err="1" smtClean="0"/>
              <a:t>Belirtilerin</a:t>
            </a:r>
            <a:r>
              <a:rPr lang="en-US" dirty="0" smtClean="0"/>
              <a:t> </a:t>
            </a:r>
            <a:r>
              <a:rPr lang="en-US" b="1" dirty="0" err="1" smtClean="0"/>
              <a:t>erken</a:t>
            </a:r>
            <a:r>
              <a:rPr lang="en-US" b="1" dirty="0" smtClean="0"/>
              <a:t> </a:t>
            </a:r>
            <a:r>
              <a:rPr lang="en-US" b="1" dirty="0" err="1" smtClean="0"/>
              <a:t>çocukluk</a:t>
            </a:r>
            <a:r>
              <a:rPr lang="en-US" b="1" dirty="0" smtClean="0"/>
              <a:t> </a:t>
            </a:r>
            <a:r>
              <a:rPr lang="en-US" b="1" dirty="0" err="1" smtClean="0"/>
              <a:t>döneminde</a:t>
            </a:r>
            <a:r>
              <a:rPr lang="en-US" b="1" dirty="0" smtClean="0"/>
              <a:t> </a:t>
            </a:r>
            <a:r>
              <a:rPr lang="en-US" b="1" dirty="0" err="1" smtClean="0"/>
              <a:t>ortaya</a:t>
            </a:r>
            <a:r>
              <a:rPr lang="en-US" b="1" dirty="0" smtClean="0"/>
              <a:t> </a:t>
            </a:r>
            <a:r>
              <a:rPr lang="en-US" b="1" dirty="0" err="1" smtClean="0"/>
              <a:t>çıkma</a:t>
            </a:r>
            <a:r>
              <a:rPr lang="en-US" b="1" dirty="0" smtClean="0"/>
              <a:t> </a:t>
            </a:r>
            <a:r>
              <a:rPr lang="en-US" dirty="0" err="1" smtClean="0"/>
              <a:t>zorunluluğu</a:t>
            </a:r>
            <a:r>
              <a:rPr lang="en-US" dirty="0" smtClean="0"/>
              <a:t> </a:t>
            </a:r>
            <a:r>
              <a:rPr lang="en-US" dirty="0" err="1" smtClean="0"/>
              <a:t>hala</a:t>
            </a:r>
            <a:r>
              <a:rPr lang="en-US" dirty="0" smtClean="0"/>
              <a:t> </a:t>
            </a:r>
            <a:r>
              <a:rPr lang="en-US" dirty="0" err="1" smtClean="0"/>
              <a:t>geçerli</a:t>
            </a:r>
            <a:r>
              <a:rPr lang="en-US" dirty="0" smtClean="0"/>
              <a:t> </a:t>
            </a:r>
            <a:r>
              <a:rPr lang="en-US" dirty="0" err="1" smtClean="0"/>
              <a:t>olmasına</a:t>
            </a:r>
            <a:r>
              <a:rPr lang="en-US" dirty="0" smtClean="0"/>
              <a:t> </a:t>
            </a:r>
            <a:r>
              <a:rPr lang="en-US" dirty="0" err="1" smtClean="0"/>
              <a:t>karşın</a:t>
            </a:r>
            <a:r>
              <a:rPr lang="en-US" dirty="0" smtClean="0"/>
              <a:t>, </a:t>
            </a:r>
            <a:r>
              <a:rPr lang="en-US" b="1" dirty="0" err="1" smtClean="0"/>
              <a:t>çevreden</a:t>
            </a:r>
            <a:r>
              <a:rPr lang="en-US" b="1" dirty="0" smtClean="0"/>
              <a:t> </a:t>
            </a:r>
            <a:r>
              <a:rPr lang="en-US" b="1" dirty="0" err="1" smtClean="0"/>
              <a:t>gelen</a:t>
            </a:r>
            <a:r>
              <a:rPr lang="en-US" b="1" dirty="0" smtClean="0"/>
              <a:t> </a:t>
            </a:r>
            <a:r>
              <a:rPr lang="en-US" b="1" dirty="0" err="1" smtClean="0"/>
              <a:t>sosyal</a:t>
            </a:r>
            <a:r>
              <a:rPr lang="en-US" b="1" dirty="0" smtClean="0"/>
              <a:t> </a:t>
            </a:r>
            <a:r>
              <a:rPr lang="en-US" b="1" dirty="0" err="1" smtClean="0"/>
              <a:t>taleplerin</a:t>
            </a:r>
            <a:r>
              <a:rPr lang="en-US" b="1" dirty="0" smtClean="0"/>
              <a:t> </a:t>
            </a:r>
            <a:r>
              <a:rPr lang="en-US" b="1" dirty="0" err="1" smtClean="0"/>
              <a:t>kişinin</a:t>
            </a:r>
            <a:r>
              <a:rPr lang="en-US" b="1" dirty="0" smtClean="0"/>
              <a:t> </a:t>
            </a:r>
            <a:r>
              <a:rPr lang="en-US" b="1" dirty="0" err="1" smtClean="0"/>
              <a:t>sınırlı</a:t>
            </a:r>
            <a:r>
              <a:rPr lang="en-US" b="1" dirty="0" smtClean="0"/>
              <a:t> </a:t>
            </a:r>
            <a:r>
              <a:rPr lang="en-US" b="1" dirty="0" err="1" smtClean="0"/>
              <a:t>kapasitesini</a:t>
            </a:r>
            <a:r>
              <a:rPr lang="en-US" b="1" dirty="0" smtClean="0"/>
              <a:t> </a:t>
            </a:r>
            <a:r>
              <a:rPr lang="en-US" b="1" dirty="0" err="1" smtClean="0"/>
              <a:t>aştığı</a:t>
            </a:r>
            <a:r>
              <a:rPr lang="en-US" b="1" dirty="0" smtClean="0"/>
              <a:t> </a:t>
            </a:r>
            <a:r>
              <a:rPr lang="en-US" b="1" dirty="0" err="1" smtClean="0"/>
              <a:t>daha</a:t>
            </a:r>
            <a:r>
              <a:rPr lang="en-US" b="1" dirty="0" smtClean="0"/>
              <a:t> </a:t>
            </a:r>
            <a:r>
              <a:rPr lang="en-US" b="1" dirty="0" err="1" smtClean="0"/>
              <a:t>geç</a:t>
            </a:r>
            <a:r>
              <a:rPr lang="en-US" b="1" dirty="0" smtClean="0"/>
              <a:t> </a:t>
            </a:r>
            <a:r>
              <a:rPr lang="en-US" b="1" dirty="0" err="1" smtClean="0"/>
              <a:t>dönemlere</a:t>
            </a:r>
            <a:r>
              <a:rPr lang="en-US" b="1" dirty="0" smtClean="0"/>
              <a:t> </a:t>
            </a:r>
            <a:r>
              <a:rPr lang="en-US" b="1" dirty="0" err="1" smtClean="0"/>
              <a:t>kadar</a:t>
            </a:r>
            <a:r>
              <a:rPr lang="en-US" b="1" dirty="0" smtClean="0"/>
              <a:t> </a:t>
            </a:r>
            <a:r>
              <a:rPr lang="en-US" b="1" dirty="0" err="1" smtClean="0"/>
              <a:t>belirtilerin</a:t>
            </a:r>
            <a:r>
              <a:rPr lang="en-US" b="1" dirty="0" smtClean="0"/>
              <a:t> tam </a:t>
            </a:r>
            <a:r>
              <a:rPr lang="en-US" b="1" dirty="0" err="1" smtClean="0"/>
              <a:t>anlamıyla</a:t>
            </a:r>
            <a:r>
              <a:rPr lang="en-US" b="1" dirty="0" smtClean="0"/>
              <a:t> </a:t>
            </a:r>
            <a:r>
              <a:rPr lang="en-US" b="1" dirty="0" err="1" smtClean="0"/>
              <a:t>fark</a:t>
            </a:r>
            <a:r>
              <a:rPr lang="en-US" b="1" dirty="0" smtClean="0"/>
              <a:t> </a:t>
            </a:r>
            <a:r>
              <a:rPr lang="en-US" b="1" dirty="0" err="1" smtClean="0"/>
              <a:t>edilememe</a:t>
            </a:r>
            <a:r>
              <a:rPr lang="en-US" b="1" dirty="0" smtClean="0"/>
              <a:t> </a:t>
            </a:r>
            <a:r>
              <a:rPr lang="en-US" b="1" dirty="0" err="1" smtClean="0"/>
              <a:t>ihtimali</a:t>
            </a:r>
            <a:r>
              <a:rPr lang="en-US" b="1" dirty="0" smtClean="0"/>
              <a:t> </a:t>
            </a:r>
            <a:r>
              <a:rPr lang="en-US" dirty="0" smtClean="0"/>
              <a:t>de not </a:t>
            </a:r>
            <a:r>
              <a:rPr lang="en-US" dirty="0" err="1" smtClean="0"/>
              <a:t>düşülmustur</a:t>
            </a:r>
            <a:r>
              <a:rPr lang="en-US" dirty="0" smtClean="0"/>
              <a:t>.</a:t>
            </a:r>
          </a:p>
          <a:p>
            <a:pPr marL="365760" indent="-283464" algn="just" eaLnBrk="1" fontAlgn="auto" hangingPunct="1">
              <a:spcAft>
                <a:spcPts val="0"/>
              </a:spcAft>
              <a:buFont typeface="Wingdings 2"/>
              <a:buNone/>
              <a:defRPr/>
            </a:pPr>
            <a:r>
              <a:rPr lang="tr-TR" dirty="0" smtClean="0"/>
              <a:t>C- Ayrıca </a:t>
            </a:r>
            <a:r>
              <a:rPr lang="tr-TR" dirty="0" err="1" smtClean="0"/>
              <a:t>Rett</a:t>
            </a:r>
            <a:r>
              <a:rPr lang="tr-TR" dirty="0" smtClean="0"/>
              <a:t> boz. ve </a:t>
            </a:r>
            <a:r>
              <a:rPr lang="tr-TR" dirty="0" err="1" smtClean="0"/>
              <a:t>dezintegratif</a:t>
            </a:r>
            <a:r>
              <a:rPr lang="tr-TR" dirty="0" smtClean="0"/>
              <a:t> bozukluk tanısı almamalıdır.</a:t>
            </a:r>
            <a:endParaRPr lang="tr-TR" dirty="0"/>
          </a:p>
        </p:txBody>
      </p:sp>
      <p:sp>
        <p:nvSpPr>
          <p:cNvPr id="5" name="4 Slayt Numarası Yer Tutucusu"/>
          <p:cNvSpPr>
            <a:spLocks noGrp="1"/>
          </p:cNvSpPr>
          <p:nvPr>
            <p:ph type="sldNum" sz="quarter" idx="12"/>
          </p:nvPr>
        </p:nvSpPr>
        <p:spPr/>
        <p:txBody>
          <a:bodyPr/>
          <a:lstStyle/>
          <a:p>
            <a:pPr>
              <a:defRPr/>
            </a:pPr>
            <a:fld id="{931BC65B-ED58-4658-864F-DAF6EC2325F2}" type="slidenum">
              <a:rPr lang="tr-TR"/>
              <a:pPr>
                <a:defRPr/>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Farmakoterapi</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tr-TR" dirty="0" smtClean="0"/>
              <a:t>En sık kullanılan ilaçlar:</a:t>
            </a:r>
            <a:endParaRPr lang="en-US" dirty="0" smtClean="0"/>
          </a:p>
          <a:p>
            <a:pPr marL="365760" indent="-283464" eaLnBrk="1" fontAlgn="auto" hangingPunct="1">
              <a:spcAft>
                <a:spcPts val="0"/>
              </a:spcAft>
              <a:buFont typeface="Wingdings 2"/>
              <a:buNone/>
              <a:defRPr/>
            </a:pPr>
            <a:endParaRPr lang="tr-TR" dirty="0" smtClean="0"/>
          </a:p>
          <a:p>
            <a:pPr marL="365760" indent="-283464" eaLnBrk="1" fontAlgn="auto" hangingPunct="1">
              <a:spcAft>
                <a:spcPts val="0"/>
              </a:spcAft>
              <a:buFont typeface="Wingdings 2"/>
              <a:buChar char=""/>
              <a:defRPr/>
            </a:pPr>
            <a:r>
              <a:rPr lang="tr-TR" b="1" dirty="0" err="1" smtClean="0"/>
              <a:t>Antipsikotikler</a:t>
            </a:r>
            <a:r>
              <a:rPr lang="tr-TR" b="1" dirty="0" smtClean="0"/>
              <a:t> (</a:t>
            </a:r>
            <a:r>
              <a:rPr lang="tr-TR" b="1" dirty="0" err="1" smtClean="0"/>
              <a:t>Nöropletikler</a:t>
            </a:r>
            <a:r>
              <a:rPr lang="tr-TR" b="1" dirty="0" smtClean="0"/>
              <a:t>)</a:t>
            </a:r>
            <a:endParaRPr lang="tr-TR" dirty="0" smtClean="0"/>
          </a:p>
          <a:p>
            <a:pPr marL="365760" indent="-283464" eaLnBrk="1" fontAlgn="auto" hangingPunct="1">
              <a:spcAft>
                <a:spcPts val="0"/>
              </a:spcAft>
              <a:buFont typeface="Wingdings 2"/>
              <a:buChar char=""/>
              <a:defRPr/>
            </a:pPr>
            <a:r>
              <a:rPr lang="tr-TR" b="1" dirty="0" err="1" smtClean="0"/>
              <a:t>Serotonin</a:t>
            </a:r>
            <a:r>
              <a:rPr lang="tr-TR" b="1" dirty="0" smtClean="0"/>
              <a:t> geri alım inhibitörleri</a:t>
            </a:r>
          </a:p>
          <a:p>
            <a:pPr marL="365760" indent="-283464" eaLnBrk="1" fontAlgn="auto" hangingPunct="1">
              <a:spcAft>
                <a:spcPts val="0"/>
              </a:spcAft>
              <a:buFont typeface="Wingdings 2"/>
              <a:buChar char=""/>
              <a:defRPr/>
            </a:pPr>
            <a:r>
              <a:rPr lang="tr-TR" b="1" dirty="0" err="1" smtClean="0"/>
              <a:t>Opiat</a:t>
            </a:r>
            <a:r>
              <a:rPr lang="tr-TR" b="1" dirty="0" smtClean="0"/>
              <a:t> antagonistleri</a:t>
            </a:r>
            <a:endParaRPr lang="tr-TR" dirty="0" smtClean="0"/>
          </a:p>
          <a:p>
            <a:pPr marL="365760" indent="-283464" eaLnBrk="1" fontAlgn="auto" hangingPunct="1">
              <a:spcAft>
                <a:spcPts val="0"/>
              </a:spcAft>
              <a:buFont typeface="Wingdings 2"/>
              <a:buChar char=""/>
              <a:defRPr/>
            </a:pPr>
            <a:r>
              <a:rPr lang="tr-TR" b="1" dirty="0" smtClean="0"/>
              <a:t>DEHB ilaçları</a:t>
            </a:r>
            <a:endParaRPr lang="tr-TR" dirty="0" smtClean="0"/>
          </a:p>
          <a:p>
            <a:pPr marL="365760" indent="-283464" eaLnBrk="1" fontAlgn="auto" hangingPunct="1">
              <a:spcAft>
                <a:spcPts val="0"/>
              </a:spcAft>
              <a:buFont typeface="Wingdings 2"/>
              <a:buChar char=""/>
              <a:defRPr/>
            </a:pPr>
            <a:r>
              <a:rPr lang="tr-TR" b="1" dirty="0" err="1" smtClean="0"/>
              <a:t>Antiepileptikler</a:t>
            </a:r>
            <a:endParaRPr lang="tr-TR" b="1" dirty="0" smtClean="0"/>
          </a:p>
          <a:p>
            <a:pPr marL="365760" indent="-283464" eaLnBrk="1" fontAlgn="auto" hangingPunct="1">
              <a:spcAft>
                <a:spcPts val="0"/>
              </a:spcAft>
              <a:buFont typeface="Wingdings 2"/>
              <a:buChar char=""/>
              <a:defRPr/>
            </a:pPr>
            <a:r>
              <a:rPr lang="tr-TR" b="1" dirty="0" err="1" smtClean="0"/>
              <a:t>Kolinesteraz</a:t>
            </a:r>
            <a:r>
              <a:rPr lang="tr-TR" b="1" dirty="0" smtClean="0"/>
              <a:t> inhibitörleri</a:t>
            </a:r>
          </a:p>
          <a:p>
            <a:pPr marL="365760" indent="-283464" eaLnBrk="1" fontAlgn="auto" hangingPunct="1">
              <a:spcAft>
                <a:spcPts val="0"/>
              </a:spcAft>
              <a:buFont typeface="Wingdings 2"/>
              <a:buChar char=""/>
              <a:defRPr/>
            </a:pPr>
            <a:r>
              <a:rPr lang="tr-TR" b="1" dirty="0" smtClean="0"/>
              <a:t>Deneysel ilaçlar</a:t>
            </a:r>
          </a:p>
          <a:p>
            <a:pPr marL="365760" indent="-283464" eaLnBrk="1" fontAlgn="auto" hangingPunct="1">
              <a:spcAft>
                <a:spcPts val="0"/>
              </a:spcAft>
              <a:buFont typeface="Wingdings 2"/>
              <a:buChar char=""/>
              <a:defRPr/>
            </a:pPr>
            <a:r>
              <a:rPr lang="tr-TR" b="1" dirty="0" smtClean="0"/>
              <a:t>Alternatif tedaviler</a:t>
            </a:r>
            <a:endParaRPr lang="tr-TR" dirty="0"/>
          </a:p>
        </p:txBody>
      </p:sp>
      <p:sp>
        <p:nvSpPr>
          <p:cNvPr id="4" name="3 Slayt Numarası Yer Tutucusu"/>
          <p:cNvSpPr>
            <a:spLocks noGrp="1"/>
          </p:cNvSpPr>
          <p:nvPr>
            <p:ph type="sldNum" sz="quarter" idx="12"/>
          </p:nvPr>
        </p:nvSpPr>
        <p:spPr/>
        <p:txBody>
          <a:bodyPr/>
          <a:lstStyle/>
          <a:p>
            <a:pPr>
              <a:defRPr/>
            </a:pPr>
            <a:fld id="{7B58CFF8-49A7-44A4-82B9-2B7C08BCCEF3}" type="slidenum">
              <a:rPr lang="tr-TR"/>
              <a:pPr>
                <a:defRPr/>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Nöroleptik</a:t>
            </a:r>
            <a:r>
              <a:rPr lang="tr-TR" dirty="0" smtClean="0">
                <a:solidFill>
                  <a:schemeClr val="tx2">
                    <a:satMod val="130000"/>
                  </a:schemeClr>
                </a:solidFill>
              </a:rPr>
              <a:t> ajanlar</a:t>
            </a:r>
            <a:endParaRPr lang="tr-TR" dirty="0">
              <a:solidFill>
                <a:schemeClr val="tx2">
                  <a:satMod val="130000"/>
                </a:schemeClr>
              </a:solidFill>
            </a:endParaRPr>
          </a:p>
        </p:txBody>
      </p:sp>
      <p:sp>
        <p:nvSpPr>
          <p:cNvPr id="65538" name="2 İçerik Yer Tutucusu"/>
          <p:cNvSpPr>
            <a:spLocks noGrp="1"/>
          </p:cNvSpPr>
          <p:nvPr>
            <p:ph idx="1"/>
          </p:nvPr>
        </p:nvSpPr>
        <p:spPr>
          <a:xfrm>
            <a:off x="1187450" y="1916113"/>
            <a:ext cx="7499350" cy="4681537"/>
          </a:xfrm>
        </p:spPr>
        <p:txBody>
          <a:bodyPr/>
          <a:lstStyle/>
          <a:p>
            <a:pPr algn="just" eaLnBrk="1" hangingPunct="1"/>
            <a:r>
              <a:rPr lang="tr-TR" b="1" smtClean="0"/>
              <a:t>Haloperidol: </a:t>
            </a:r>
            <a:r>
              <a:rPr lang="tr-TR" smtClean="0"/>
              <a:t>motor stereotipileri, hiperaktiviteyi, içe çekilmeyi azaltır. Kilo alımı ve sedasyon sık yan etkileri.</a:t>
            </a:r>
          </a:p>
          <a:p>
            <a:pPr algn="just" eaLnBrk="1" hangingPunct="1"/>
            <a:r>
              <a:rPr lang="tr-TR" b="1" smtClean="0"/>
              <a:t>Risperidon ve Aripiprazol: </a:t>
            </a:r>
            <a:r>
              <a:rPr lang="tr-TR" smtClean="0"/>
              <a:t>FDA onaylı. Kendine zarar verme, öfke nöbetleri ve duygu değişikliklerini azaltırlar. Kilo alımı, sedasyon ve prolaktin artışı sık yan etkileridir.</a:t>
            </a:r>
          </a:p>
          <a:p>
            <a:pPr algn="just" eaLnBrk="1" hangingPunct="1">
              <a:buFont typeface="Wingdings 2" pitchFamily="18" charset="2"/>
              <a:buNone/>
            </a:pPr>
            <a:endParaRPr lang="tr-TR" smtClean="0"/>
          </a:p>
          <a:p>
            <a:pPr algn="just" eaLnBrk="1" hangingPunct="1"/>
            <a:endParaRPr lang="tr-TR" smtClean="0"/>
          </a:p>
        </p:txBody>
      </p:sp>
      <p:sp>
        <p:nvSpPr>
          <p:cNvPr id="4" name="3 Slayt Numarası Yer Tutucusu"/>
          <p:cNvSpPr>
            <a:spLocks noGrp="1"/>
          </p:cNvSpPr>
          <p:nvPr>
            <p:ph type="sldNum" sz="quarter" idx="12"/>
          </p:nvPr>
        </p:nvSpPr>
        <p:spPr/>
        <p:txBody>
          <a:bodyPr/>
          <a:lstStyle/>
          <a:p>
            <a:pPr>
              <a:defRPr/>
            </a:pPr>
            <a:fld id="{428A8AB9-03D6-4159-8787-CE739C29B153}" type="slidenum">
              <a:rPr lang="tr-TR"/>
              <a:pPr>
                <a:defRPr/>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Opiat</a:t>
            </a:r>
            <a:r>
              <a:rPr lang="tr-TR" dirty="0" smtClean="0">
                <a:solidFill>
                  <a:schemeClr val="tx2">
                    <a:satMod val="130000"/>
                  </a:schemeClr>
                </a:solidFill>
              </a:rPr>
              <a:t> Antagonistleri</a:t>
            </a:r>
            <a:endParaRPr lang="tr-TR" dirty="0">
              <a:solidFill>
                <a:schemeClr val="tx2">
                  <a:satMod val="130000"/>
                </a:schemeClr>
              </a:solidFill>
            </a:endParaRPr>
          </a:p>
        </p:txBody>
      </p:sp>
      <p:sp>
        <p:nvSpPr>
          <p:cNvPr id="66562" name="2 İçerik Yer Tutucusu"/>
          <p:cNvSpPr>
            <a:spLocks noGrp="1"/>
          </p:cNvSpPr>
          <p:nvPr>
            <p:ph idx="1"/>
          </p:nvPr>
        </p:nvSpPr>
        <p:spPr>
          <a:xfrm>
            <a:off x="1116013" y="1484313"/>
            <a:ext cx="7570787" cy="4840287"/>
          </a:xfrm>
        </p:spPr>
        <p:txBody>
          <a:bodyPr/>
          <a:lstStyle/>
          <a:p>
            <a:pPr algn="just" eaLnBrk="1" hangingPunct="1"/>
            <a:r>
              <a:rPr lang="tr-TR" smtClean="0"/>
              <a:t>Otizmde, beyinde opiatların artışında görülen sosyalizasyonda azalma, tekrarlayıcı hareketler gibi bulgular bulunduğu için opiat antagonistlerinin faydalı olduğu düşünülmekte.</a:t>
            </a:r>
          </a:p>
          <a:p>
            <a:pPr algn="just" eaLnBrk="1" hangingPunct="1"/>
            <a:r>
              <a:rPr lang="tr-TR" smtClean="0"/>
              <a:t>Naltrekson, hiperaktivite ve huzursuzluğu azaltmakta. Temel semptomlara etkisi yok.</a:t>
            </a:r>
          </a:p>
          <a:p>
            <a:pPr algn="just" eaLnBrk="1" hangingPunct="1"/>
            <a:r>
              <a:rPr lang="tr-TR" smtClean="0"/>
              <a:t>Yan etkileri: uyuşukluk, GİS semptomları, iştah azalmasıdır.</a:t>
            </a:r>
          </a:p>
        </p:txBody>
      </p:sp>
      <p:sp>
        <p:nvSpPr>
          <p:cNvPr id="4" name="3 Slayt Numarası Yer Tutucusu"/>
          <p:cNvSpPr>
            <a:spLocks noGrp="1"/>
          </p:cNvSpPr>
          <p:nvPr>
            <p:ph type="sldNum" sz="quarter" idx="12"/>
          </p:nvPr>
        </p:nvSpPr>
        <p:spPr/>
        <p:txBody>
          <a:bodyPr/>
          <a:lstStyle/>
          <a:p>
            <a:pPr>
              <a:defRPr/>
            </a:pPr>
            <a:fld id="{FA5B0FBE-B446-46B3-8E5B-BCA596E5D7B0}" type="slidenum">
              <a:rPr lang="tr-TR"/>
              <a:pPr>
                <a:defRPr/>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Serotonin</a:t>
            </a:r>
            <a:r>
              <a:rPr lang="tr-TR" dirty="0" smtClean="0">
                <a:solidFill>
                  <a:schemeClr val="tx2">
                    <a:satMod val="130000"/>
                  </a:schemeClr>
                </a:solidFill>
              </a:rPr>
              <a:t> Geri Alım İnhibitörleri</a:t>
            </a:r>
            <a:endParaRPr lang="tr-TR" dirty="0">
              <a:solidFill>
                <a:schemeClr val="tx2">
                  <a:satMod val="130000"/>
                </a:schemeClr>
              </a:solidFill>
            </a:endParaRPr>
          </a:p>
        </p:txBody>
      </p:sp>
      <p:sp>
        <p:nvSpPr>
          <p:cNvPr id="67586" name="2 İçerik Yer Tutucusu"/>
          <p:cNvSpPr>
            <a:spLocks noGrp="1"/>
          </p:cNvSpPr>
          <p:nvPr>
            <p:ph idx="1"/>
          </p:nvPr>
        </p:nvSpPr>
        <p:spPr>
          <a:xfrm>
            <a:off x="1187450" y="1557338"/>
            <a:ext cx="7499350" cy="4767262"/>
          </a:xfrm>
        </p:spPr>
        <p:txBody>
          <a:bodyPr/>
          <a:lstStyle/>
          <a:p>
            <a:pPr algn="just" eaLnBrk="1" hangingPunct="1"/>
            <a:r>
              <a:rPr lang="tr-TR" smtClean="0"/>
              <a:t>Otizmde görülen tekrarlayıcı ve ritualistik davranışlar  anksiyete ve agresyon belirtilerine etkilidirler.</a:t>
            </a:r>
          </a:p>
          <a:p>
            <a:pPr algn="just" eaLnBrk="1" hangingPunct="1"/>
            <a:r>
              <a:rPr lang="tr-TR" smtClean="0"/>
              <a:t>Fluvoksamin, fluoksetin, sertralin ile etkinlik sağlanmıştır.</a:t>
            </a:r>
          </a:p>
          <a:p>
            <a:pPr algn="just" eaLnBrk="1" hangingPunct="1"/>
            <a:r>
              <a:rPr lang="tr-TR" smtClean="0"/>
              <a:t>Sık yan etkileri; hareketlilik, diyare, uykusuzluk, iştah kaybıdır. Nadir durumlarda nöbet gelişebilir. Bu açıdan dikkatli olunmalıdır.</a:t>
            </a:r>
          </a:p>
        </p:txBody>
      </p:sp>
      <p:sp>
        <p:nvSpPr>
          <p:cNvPr id="4" name="3 Slayt Numarası Yer Tutucusu"/>
          <p:cNvSpPr>
            <a:spLocks noGrp="1"/>
          </p:cNvSpPr>
          <p:nvPr>
            <p:ph type="sldNum" sz="quarter" idx="12"/>
          </p:nvPr>
        </p:nvSpPr>
        <p:spPr/>
        <p:txBody>
          <a:bodyPr/>
          <a:lstStyle/>
          <a:p>
            <a:pPr>
              <a:defRPr/>
            </a:pPr>
            <a:fld id="{460076CE-393E-4C97-BC4D-4FD1463C319A}" type="slidenum">
              <a:rPr lang="tr-TR"/>
              <a:pPr>
                <a:defRPr/>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eaLnBrk="1" fontAlgn="auto" hangingPunct="1">
              <a:spcAft>
                <a:spcPts val="0"/>
              </a:spcAft>
              <a:defRPr/>
            </a:pPr>
            <a:r>
              <a:rPr lang="tr-TR" dirty="0" err="1" smtClean="0">
                <a:solidFill>
                  <a:schemeClr val="tx2">
                    <a:satMod val="130000"/>
                  </a:schemeClr>
                </a:solidFill>
              </a:rPr>
              <a:t>Stimulan</a:t>
            </a:r>
            <a:r>
              <a:rPr lang="tr-TR" dirty="0" smtClean="0">
                <a:solidFill>
                  <a:schemeClr val="tx2">
                    <a:satMod val="130000"/>
                  </a:schemeClr>
                </a:solidFill>
              </a:rPr>
              <a:t> ve </a:t>
            </a:r>
            <a:r>
              <a:rPr lang="tr-TR" dirty="0" err="1" smtClean="0">
                <a:solidFill>
                  <a:schemeClr val="tx2">
                    <a:satMod val="130000"/>
                  </a:schemeClr>
                </a:solidFill>
              </a:rPr>
              <a:t>Nonstimulan</a:t>
            </a:r>
            <a:r>
              <a:rPr lang="tr-TR" dirty="0" smtClean="0">
                <a:solidFill>
                  <a:schemeClr val="tx2">
                    <a:satMod val="130000"/>
                  </a:schemeClr>
                </a:solidFill>
              </a:rPr>
              <a:t> </a:t>
            </a:r>
            <a:br>
              <a:rPr lang="tr-TR" dirty="0" smtClean="0">
                <a:solidFill>
                  <a:schemeClr val="tx2">
                    <a:satMod val="130000"/>
                  </a:schemeClr>
                </a:solidFill>
              </a:rPr>
            </a:br>
            <a:r>
              <a:rPr lang="tr-TR" dirty="0" smtClean="0">
                <a:solidFill>
                  <a:schemeClr val="tx2">
                    <a:satMod val="130000"/>
                  </a:schemeClr>
                </a:solidFill>
              </a:rPr>
              <a:t>DEHB ilaçları</a:t>
            </a:r>
            <a:endParaRPr lang="tr-TR" dirty="0">
              <a:solidFill>
                <a:schemeClr val="tx2">
                  <a:satMod val="130000"/>
                </a:schemeClr>
              </a:solidFill>
            </a:endParaRPr>
          </a:p>
        </p:txBody>
      </p:sp>
      <p:sp>
        <p:nvSpPr>
          <p:cNvPr id="68610" name="2 İçerik Yer Tutucusu"/>
          <p:cNvSpPr>
            <a:spLocks noGrp="1"/>
          </p:cNvSpPr>
          <p:nvPr>
            <p:ph idx="1"/>
          </p:nvPr>
        </p:nvSpPr>
        <p:spPr>
          <a:xfrm>
            <a:off x="1187450" y="1447800"/>
            <a:ext cx="7747000" cy="4800600"/>
          </a:xfrm>
        </p:spPr>
        <p:txBody>
          <a:bodyPr/>
          <a:lstStyle/>
          <a:p>
            <a:pPr algn="just" eaLnBrk="1" hangingPunct="1"/>
            <a:r>
              <a:rPr lang="tr-TR" smtClean="0"/>
              <a:t>Amaç eşlik eden DEHB bulgularının azalmasını sağlamaktır.</a:t>
            </a:r>
          </a:p>
          <a:p>
            <a:pPr algn="just" eaLnBrk="1" hangingPunct="1"/>
            <a:r>
              <a:rPr lang="tr-TR" smtClean="0"/>
              <a:t>Atomoksetin ve metilfenidat eşlik eden hiperaktivite, dürtüsellik ve dikkatsizlik bulgularını azaltmakta etkilidirler.</a:t>
            </a:r>
          </a:p>
          <a:p>
            <a:pPr algn="just" eaLnBrk="1" hangingPunct="1"/>
            <a:r>
              <a:rPr lang="tr-TR" smtClean="0"/>
              <a:t>Klonidin ve naltrekson gibi ilaçlar da hiperaktivite de etkilidirler.</a:t>
            </a:r>
          </a:p>
          <a:p>
            <a:pPr algn="just" eaLnBrk="1" hangingPunct="1"/>
            <a:endParaRPr lang="tr-TR" smtClean="0"/>
          </a:p>
        </p:txBody>
      </p:sp>
      <p:sp>
        <p:nvSpPr>
          <p:cNvPr id="4" name="3 Slayt Numarası Yer Tutucusu"/>
          <p:cNvSpPr>
            <a:spLocks noGrp="1"/>
          </p:cNvSpPr>
          <p:nvPr>
            <p:ph type="sldNum" sz="quarter" idx="12"/>
          </p:nvPr>
        </p:nvSpPr>
        <p:spPr/>
        <p:txBody>
          <a:bodyPr/>
          <a:lstStyle/>
          <a:p>
            <a:pPr>
              <a:defRPr/>
            </a:pPr>
            <a:fld id="{C93FAC6B-8480-4520-80CA-B1E4FE9E03D1}" type="slidenum">
              <a:rPr lang="tr-TR"/>
              <a:pPr>
                <a:defRPr/>
              </a:pPr>
              <a:t>54</a:t>
            </a:fld>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Antiepileptik</a:t>
            </a:r>
            <a:r>
              <a:rPr lang="tr-TR" dirty="0" smtClean="0">
                <a:solidFill>
                  <a:schemeClr val="tx2">
                    <a:satMod val="130000"/>
                  </a:schemeClr>
                </a:solidFill>
              </a:rPr>
              <a:t> İlaçlar</a:t>
            </a:r>
            <a:endParaRPr lang="tr-TR" dirty="0">
              <a:solidFill>
                <a:schemeClr val="tx2">
                  <a:satMod val="130000"/>
                </a:schemeClr>
              </a:solidFill>
            </a:endParaRPr>
          </a:p>
        </p:txBody>
      </p:sp>
      <p:sp>
        <p:nvSpPr>
          <p:cNvPr id="3" name="2 İçerik Yer Tutucusu"/>
          <p:cNvSpPr>
            <a:spLocks noGrp="1"/>
          </p:cNvSpPr>
          <p:nvPr>
            <p:ph idx="1"/>
          </p:nvPr>
        </p:nvSpPr>
        <p:spPr>
          <a:xfrm>
            <a:off x="900113" y="1447800"/>
            <a:ext cx="8034337" cy="4800600"/>
          </a:xfrm>
        </p:spPr>
        <p:txBody>
          <a:bodyPr>
            <a:normAutofit fontScale="92500" lnSpcReduction="20000"/>
          </a:bodyPr>
          <a:lstStyle/>
          <a:p>
            <a:pPr marL="365760" indent="-283464" algn="just" eaLnBrk="1" fontAlgn="auto" hangingPunct="1">
              <a:spcAft>
                <a:spcPts val="0"/>
              </a:spcAft>
              <a:buFont typeface="Wingdings 2"/>
              <a:buChar char=""/>
              <a:defRPr/>
            </a:pPr>
            <a:r>
              <a:rPr lang="tr-TR" dirty="0" err="1" smtClean="0"/>
              <a:t>Levatiracetam</a:t>
            </a:r>
            <a:r>
              <a:rPr lang="tr-TR" dirty="0" smtClean="0"/>
              <a:t>, </a:t>
            </a:r>
            <a:r>
              <a:rPr lang="tr-TR" dirty="0" err="1" smtClean="0"/>
              <a:t>valproat</a:t>
            </a:r>
            <a:r>
              <a:rPr lang="tr-TR" dirty="0" smtClean="0"/>
              <a:t>, </a:t>
            </a:r>
            <a:r>
              <a:rPr lang="tr-TR" dirty="0" err="1" smtClean="0"/>
              <a:t>topiramat</a:t>
            </a:r>
            <a:r>
              <a:rPr lang="tr-TR" dirty="0" smtClean="0"/>
              <a:t> gibi ajanlar özellikle yoğun hızlı </a:t>
            </a:r>
            <a:r>
              <a:rPr lang="tr-TR" dirty="0" err="1" smtClean="0"/>
              <a:t>duygudurum</a:t>
            </a:r>
            <a:r>
              <a:rPr lang="tr-TR" dirty="0" smtClean="0"/>
              <a:t> değişiklikleri tedavisinde etkilidirler.</a:t>
            </a:r>
          </a:p>
          <a:p>
            <a:pPr marL="365760" indent="-283464" algn="just" eaLnBrk="1" fontAlgn="auto" hangingPunct="1">
              <a:spcAft>
                <a:spcPts val="0"/>
              </a:spcAft>
              <a:buFont typeface="Wingdings 2"/>
              <a:buChar char=""/>
              <a:defRPr/>
            </a:pPr>
            <a:r>
              <a:rPr lang="tr-TR" dirty="0" smtClean="0"/>
              <a:t>Ayrıca </a:t>
            </a:r>
            <a:r>
              <a:rPr lang="tr-TR" dirty="0" err="1" smtClean="0"/>
              <a:t>hiperaktivite</a:t>
            </a:r>
            <a:r>
              <a:rPr lang="tr-TR" dirty="0" smtClean="0"/>
              <a:t>  ve tekrarlayıcı davranışlar da diğer ilaçlara yanıt alınamadığında tercih edilebilirler.</a:t>
            </a:r>
          </a:p>
          <a:p>
            <a:pPr marL="365760" indent="-283464" algn="just" eaLnBrk="1" fontAlgn="auto" hangingPunct="1">
              <a:spcAft>
                <a:spcPts val="0"/>
              </a:spcAft>
              <a:buFont typeface="Wingdings 2"/>
              <a:buChar char=""/>
              <a:defRPr/>
            </a:pPr>
            <a:r>
              <a:rPr lang="tr-TR" dirty="0" smtClean="0"/>
              <a:t>Ancak </a:t>
            </a:r>
            <a:r>
              <a:rPr lang="tr-TR" dirty="0" err="1" smtClean="0"/>
              <a:t>epileptiform</a:t>
            </a:r>
            <a:r>
              <a:rPr lang="tr-TR" dirty="0" smtClean="0"/>
              <a:t> deşarjları olup klinik olarak nöbeti olmayan otistiklerde </a:t>
            </a:r>
            <a:r>
              <a:rPr lang="tr-TR" dirty="0" err="1" smtClean="0"/>
              <a:t>antiepileptiklerin</a:t>
            </a:r>
            <a:r>
              <a:rPr lang="tr-TR" dirty="0" smtClean="0"/>
              <a:t> yararlı olduğunu gösteren bir çalışma ve kanıt yoktur.</a:t>
            </a:r>
          </a:p>
          <a:p>
            <a:pPr marL="365760" indent="-283464" algn="just" eaLnBrk="1" fontAlgn="auto" hangingPunct="1">
              <a:spcAft>
                <a:spcPts val="0"/>
              </a:spcAft>
              <a:buFont typeface="Wingdings 2"/>
              <a:buChar char=""/>
              <a:defRPr/>
            </a:pPr>
            <a:r>
              <a:rPr lang="tr-TR" dirty="0" smtClean="0"/>
              <a:t>Davranışsal yan etkileri en az olanlar </a:t>
            </a:r>
            <a:r>
              <a:rPr lang="tr-TR" dirty="0" err="1" smtClean="0"/>
              <a:t>Lamotrjin</a:t>
            </a:r>
            <a:r>
              <a:rPr lang="tr-TR" dirty="0" smtClean="0"/>
              <a:t> ve </a:t>
            </a:r>
            <a:r>
              <a:rPr lang="tr-TR" dirty="0" err="1" smtClean="0"/>
              <a:t>Valproik</a:t>
            </a:r>
            <a:r>
              <a:rPr lang="tr-TR" dirty="0" smtClean="0"/>
              <a:t> asit.</a:t>
            </a:r>
            <a:endParaRPr lang="tr-TR" dirty="0"/>
          </a:p>
        </p:txBody>
      </p:sp>
      <p:sp>
        <p:nvSpPr>
          <p:cNvPr id="4" name="3 Slayt Numarası Yer Tutucusu"/>
          <p:cNvSpPr>
            <a:spLocks noGrp="1"/>
          </p:cNvSpPr>
          <p:nvPr>
            <p:ph type="sldNum" sz="quarter" idx="12"/>
          </p:nvPr>
        </p:nvSpPr>
        <p:spPr/>
        <p:txBody>
          <a:bodyPr/>
          <a:lstStyle/>
          <a:p>
            <a:pPr>
              <a:defRPr/>
            </a:pPr>
            <a:fld id="{E4B09F45-12F9-4EC4-BD7B-36B23EF78236}" type="slidenum">
              <a:rPr lang="tr-TR"/>
              <a:pPr>
                <a:defRPr/>
              </a:pPr>
              <a:t>55</a:t>
            </a:fld>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Kolinesteraz</a:t>
            </a:r>
            <a:r>
              <a:rPr lang="tr-TR" dirty="0" smtClean="0">
                <a:solidFill>
                  <a:schemeClr val="tx2">
                    <a:satMod val="130000"/>
                  </a:schemeClr>
                </a:solidFill>
              </a:rPr>
              <a:t> İnhibitörleri</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4800600"/>
          </a:xfrm>
        </p:spPr>
        <p:txBody>
          <a:bodyPr>
            <a:normAutofit fontScale="77500" lnSpcReduction="20000"/>
          </a:bodyPr>
          <a:lstStyle/>
          <a:p>
            <a:pPr marL="365760" indent="-283464" algn="just" eaLnBrk="1" fontAlgn="auto" hangingPunct="1">
              <a:spcAft>
                <a:spcPts val="0"/>
              </a:spcAft>
              <a:buFont typeface="Wingdings 2"/>
              <a:buChar char=""/>
              <a:defRPr/>
            </a:pPr>
            <a:r>
              <a:rPr lang="tr-TR" dirty="0" smtClean="0"/>
              <a:t>Otizmlilerde </a:t>
            </a:r>
            <a:r>
              <a:rPr lang="tr-TR" dirty="0" err="1" smtClean="0"/>
              <a:t>postmortem</a:t>
            </a:r>
            <a:r>
              <a:rPr lang="tr-TR" dirty="0" smtClean="0"/>
              <a:t> çalışmalarda </a:t>
            </a:r>
            <a:r>
              <a:rPr lang="tr-TR" dirty="0" err="1" smtClean="0"/>
              <a:t>kolinerjik</a:t>
            </a:r>
            <a:r>
              <a:rPr lang="tr-TR" dirty="0" smtClean="0"/>
              <a:t> sistem anormallikleri saptandığı için bu ilaçların kullanımı denenmiştir.</a:t>
            </a:r>
          </a:p>
          <a:p>
            <a:pPr marL="365760" indent="-283464" algn="just" eaLnBrk="1" fontAlgn="auto" hangingPunct="1">
              <a:spcAft>
                <a:spcPts val="0"/>
              </a:spcAft>
              <a:buFont typeface="Wingdings 2"/>
              <a:buChar char=""/>
              <a:defRPr/>
            </a:pPr>
            <a:r>
              <a:rPr lang="tr-TR" dirty="0" err="1" smtClean="0"/>
              <a:t>Donepezil</a:t>
            </a:r>
            <a:r>
              <a:rPr lang="tr-TR" dirty="0" smtClean="0"/>
              <a:t>; otistik çocuklarda </a:t>
            </a:r>
            <a:r>
              <a:rPr lang="tr-TR" dirty="0" err="1" smtClean="0"/>
              <a:t>iritabilite</a:t>
            </a:r>
            <a:r>
              <a:rPr lang="tr-TR" dirty="0" smtClean="0"/>
              <a:t> ve </a:t>
            </a:r>
            <a:r>
              <a:rPr lang="tr-TR" dirty="0" err="1" smtClean="0"/>
              <a:t>hiperaktivitede</a:t>
            </a:r>
            <a:r>
              <a:rPr lang="tr-TR" dirty="0" smtClean="0"/>
              <a:t> faydalı bulunmuşken, dikkat ve hafıza üzerine etkilerine bakılmamıştır. Başka bir çalışmada otistik özelliklere faydalı olduğu saptanmasına rağmen çalışmalarda bu bulgular tekrarlanmamıştır ve çelişkili sonuçlara ulaşılmıştır.</a:t>
            </a:r>
          </a:p>
          <a:p>
            <a:pPr marL="365760" indent="-283464" algn="just" eaLnBrk="1" fontAlgn="auto" hangingPunct="1">
              <a:spcAft>
                <a:spcPts val="0"/>
              </a:spcAft>
              <a:buFont typeface="Wingdings 2"/>
              <a:buChar char=""/>
              <a:defRPr/>
            </a:pPr>
            <a:r>
              <a:rPr lang="tr-TR" dirty="0" err="1" smtClean="0"/>
              <a:t>Galantamin</a:t>
            </a:r>
            <a:r>
              <a:rPr lang="tr-TR" dirty="0" smtClean="0"/>
              <a:t>; küçük bir çalışmada </a:t>
            </a:r>
            <a:r>
              <a:rPr lang="tr-TR" dirty="0" err="1" smtClean="0"/>
              <a:t>iritabilite</a:t>
            </a:r>
            <a:r>
              <a:rPr lang="tr-TR" dirty="0" smtClean="0"/>
              <a:t> ve sosyal içe çekilme üzerine faydalı bulunmuş ancak tekrarlayan çalışma yok.</a:t>
            </a:r>
          </a:p>
          <a:p>
            <a:pPr marL="365760" indent="-283464" algn="just" eaLnBrk="1" fontAlgn="auto" hangingPunct="1">
              <a:spcAft>
                <a:spcPts val="0"/>
              </a:spcAft>
              <a:buFont typeface="Wingdings 2"/>
              <a:buChar char=""/>
              <a:defRPr/>
            </a:pPr>
            <a:r>
              <a:rPr lang="tr-TR" dirty="0" err="1" smtClean="0"/>
              <a:t>Takrin</a:t>
            </a:r>
            <a:r>
              <a:rPr lang="tr-TR" dirty="0" smtClean="0"/>
              <a:t> ile ilgili çalışma yok ve </a:t>
            </a:r>
            <a:r>
              <a:rPr lang="tr-TR" dirty="0" err="1" smtClean="0"/>
              <a:t>hepatotoksik</a:t>
            </a:r>
            <a:endParaRPr lang="tr-TR" dirty="0" smtClean="0"/>
          </a:p>
          <a:p>
            <a:pPr marL="365760" indent="-283464" algn="just" eaLnBrk="1" fontAlgn="auto" hangingPunct="1">
              <a:spcAft>
                <a:spcPts val="0"/>
              </a:spcAft>
              <a:buFont typeface="Wingdings 2"/>
              <a:buChar char=""/>
              <a:defRPr/>
            </a:pPr>
            <a:r>
              <a:rPr lang="tr-TR" dirty="0" err="1" smtClean="0"/>
              <a:t>Rivastigmin</a:t>
            </a:r>
            <a:r>
              <a:rPr lang="tr-TR" dirty="0" smtClean="0"/>
              <a:t>, yetersiz çalışma, dilde bir miktar gelişme</a:t>
            </a:r>
          </a:p>
        </p:txBody>
      </p:sp>
      <p:sp>
        <p:nvSpPr>
          <p:cNvPr id="4" name="3 Slayt Numarası Yer Tutucusu"/>
          <p:cNvSpPr>
            <a:spLocks noGrp="1"/>
          </p:cNvSpPr>
          <p:nvPr>
            <p:ph type="sldNum" sz="quarter" idx="12"/>
          </p:nvPr>
        </p:nvSpPr>
        <p:spPr/>
        <p:txBody>
          <a:bodyPr/>
          <a:lstStyle/>
          <a:p>
            <a:pPr>
              <a:defRPr/>
            </a:pPr>
            <a:fld id="{EF82B77B-B577-4B57-8B13-1A8A6A67AC2F}" type="slidenum">
              <a:rPr lang="tr-TR"/>
              <a:pPr>
                <a:defRPr/>
              </a:pPr>
              <a:t>56</a:t>
            </a:fld>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Deneysel İlaçlar</a:t>
            </a:r>
            <a:endParaRPr lang="tr-TR" dirty="0">
              <a:solidFill>
                <a:schemeClr val="tx2">
                  <a:satMod val="130000"/>
                </a:schemeClr>
              </a:solidFill>
            </a:endParaRPr>
          </a:p>
        </p:txBody>
      </p:sp>
      <p:sp>
        <p:nvSpPr>
          <p:cNvPr id="3" name="2 İçerik Yer Tutucusu"/>
          <p:cNvSpPr>
            <a:spLocks noGrp="1"/>
          </p:cNvSpPr>
          <p:nvPr>
            <p:ph idx="1"/>
          </p:nvPr>
        </p:nvSpPr>
        <p:spPr>
          <a:xfrm>
            <a:off x="900113" y="1412875"/>
            <a:ext cx="7961312" cy="5157788"/>
          </a:xfrm>
        </p:spPr>
        <p:txBody>
          <a:bodyPr>
            <a:normAutofit fontScale="85000" lnSpcReduction="20000"/>
          </a:bodyPr>
          <a:lstStyle/>
          <a:p>
            <a:pPr marL="365760" indent="-283464" algn="just" eaLnBrk="1" fontAlgn="auto" hangingPunct="1">
              <a:spcAft>
                <a:spcPts val="0"/>
              </a:spcAft>
              <a:buFont typeface="Wingdings 2"/>
              <a:buChar char=""/>
              <a:defRPr/>
            </a:pPr>
            <a:r>
              <a:rPr lang="tr-TR" b="1" dirty="0" err="1" smtClean="0"/>
              <a:t>Cerebrolysin</a:t>
            </a:r>
            <a:r>
              <a:rPr lang="tr-TR" b="1" dirty="0" smtClean="0"/>
              <a:t>:  </a:t>
            </a:r>
            <a:r>
              <a:rPr lang="tr-TR" dirty="0" smtClean="0"/>
              <a:t>Rusya’da yapılmış 2 küçük çaplı (toplam 33 hasta), </a:t>
            </a:r>
            <a:r>
              <a:rPr lang="tr-TR" dirty="0" err="1" smtClean="0"/>
              <a:t>plasebo</a:t>
            </a:r>
            <a:r>
              <a:rPr lang="tr-TR" dirty="0" smtClean="0"/>
              <a:t> kontrolsüz çalışmalar var bir miktar gelişme sağlanmış ancak bu gelişme süreçle mi ilişkili???</a:t>
            </a:r>
          </a:p>
          <a:p>
            <a:pPr marL="365760" indent="-283464" algn="just" eaLnBrk="1" fontAlgn="auto" hangingPunct="1">
              <a:spcAft>
                <a:spcPts val="0"/>
              </a:spcAft>
              <a:buFont typeface="Wingdings 2"/>
              <a:buChar char=""/>
              <a:defRPr/>
            </a:pPr>
            <a:r>
              <a:rPr lang="tr-TR" b="1" dirty="0" err="1" smtClean="0"/>
              <a:t>Guanfasin</a:t>
            </a:r>
            <a:r>
              <a:rPr lang="tr-TR" b="1" dirty="0" smtClean="0"/>
              <a:t>(</a:t>
            </a:r>
            <a:r>
              <a:rPr lang="tr-TR" b="1" dirty="0" err="1" smtClean="0"/>
              <a:t>Brunex</a:t>
            </a:r>
            <a:r>
              <a:rPr lang="tr-TR" b="1" dirty="0" smtClean="0"/>
              <a:t>): </a:t>
            </a:r>
            <a:r>
              <a:rPr lang="tr-TR" dirty="0" smtClean="0"/>
              <a:t>2 çalışma var. Birinde </a:t>
            </a:r>
            <a:r>
              <a:rPr lang="tr-TR" dirty="0" err="1" smtClean="0"/>
              <a:t>hiperaktivite</a:t>
            </a:r>
            <a:r>
              <a:rPr lang="tr-TR" dirty="0" smtClean="0"/>
              <a:t> ve uykuya faydası olmuş. Algısal bozulma yapabilir. Temel semptomlara etkisi yok ve yeterli çalışma yok.</a:t>
            </a:r>
          </a:p>
          <a:p>
            <a:pPr marL="365760" indent="-283464" algn="just" eaLnBrk="1" fontAlgn="auto" hangingPunct="1">
              <a:spcAft>
                <a:spcPts val="0"/>
              </a:spcAft>
              <a:buFont typeface="Wingdings 2"/>
              <a:buChar char=""/>
              <a:defRPr/>
            </a:pPr>
            <a:r>
              <a:rPr lang="tr-TR" b="1" dirty="0" smtClean="0"/>
              <a:t>D- </a:t>
            </a:r>
            <a:r>
              <a:rPr lang="tr-TR" b="1" dirty="0" err="1" smtClean="0"/>
              <a:t>Sikloserin</a:t>
            </a:r>
            <a:r>
              <a:rPr lang="tr-TR" b="1" dirty="0" smtClean="0"/>
              <a:t>: </a:t>
            </a:r>
            <a:r>
              <a:rPr lang="tr-TR" dirty="0" err="1" smtClean="0"/>
              <a:t>parsiyel</a:t>
            </a:r>
            <a:r>
              <a:rPr lang="tr-TR" dirty="0" smtClean="0"/>
              <a:t> NMDA antagonisti, sosyal olarak orta düzey iyileşme</a:t>
            </a:r>
          </a:p>
          <a:p>
            <a:pPr marL="365760" indent="-283464" algn="just" eaLnBrk="1" fontAlgn="auto" hangingPunct="1">
              <a:spcAft>
                <a:spcPts val="0"/>
              </a:spcAft>
              <a:buFont typeface="Wingdings 2"/>
              <a:buChar char=""/>
              <a:defRPr/>
            </a:pPr>
            <a:r>
              <a:rPr lang="tr-TR" b="1" dirty="0" err="1" smtClean="0"/>
              <a:t>Amantadin</a:t>
            </a:r>
            <a:r>
              <a:rPr lang="tr-TR" b="1" dirty="0" smtClean="0"/>
              <a:t>: </a:t>
            </a:r>
            <a:r>
              <a:rPr lang="tr-TR" dirty="0" smtClean="0"/>
              <a:t>NMDA antagonisti, etkisi yok</a:t>
            </a:r>
          </a:p>
          <a:p>
            <a:pPr marL="365760" indent="-283464" algn="just" eaLnBrk="1" fontAlgn="auto" hangingPunct="1">
              <a:spcAft>
                <a:spcPts val="0"/>
              </a:spcAft>
              <a:buFont typeface="Wingdings 2"/>
              <a:buChar char=""/>
              <a:defRPr/>
            </a:pPr>
            <a:r>
              <a:rPr lang="tr-TR" b="1" dirty="0" err="1" smtClean="0"/>
              <a:t>Sekretin</a:t>
            </a:r>
            <a:r>
              <a:rPr lang="tr-TR" b="1" dirty="0" smtClean="0"/>
              <a:t>:  </a:t>
            </a:r>
            <a:r>
              <a:rPr lang="tr-TR" dirty="0" smtClean="0"/>
              <a:t>Otistik belirtilere etkisi yok.</a:t>
            </a:r>
          </a:p>
          <a:p>
            <a:pPr marL="365760" indent="-283464" algn="just" eaLnBrk="1" fontAlgn="auto" hangingPunct="1">
              <a:spcAft>
                <a:spcPts val="0"/>
              </a:spcAft>
              <a:buFont typeface="Wingdings 2"/>
              <a:buChar char=""/>
              <a:defRPr/>
            </a:pPr>
            <a:r>
              <a:rPr lang="tr-TR" b="1" dirty="0" err="1" smtClean="0"/>
              <a:t>Tetrahidrobiopterin</a:t>
            </a:r>
            <a:r>
              <a:rPr lang="tr-TR" b="1" dirty="0" smtClean="0"/>
              <a:t>: </a:t>
            </a:r>
            <a:r>
              <a:rPr lang="tr-TR" dirty="0" smtClean="0"/>
              <a:t>Sınırlı sosyal iyileşme, yeterli çalışma yok.</a:t>
            </a:r>
          </a:p>
        </p:txBody>
      </p:sp>
      <p:sp>
        <p:nvSpPr>
          <p:cNvPr id="4" name="3 Slayt Numarası Yer Tutucusu"/>
          <p:cNvSpPr>
            <a:spLocks noGrp="1"/>
          </p:cNvSpPr>
          <p:nvPr>
            <p:ph type="sldNum" sz="quarter" idx="12"/>
          </p:nvPr>
        </p:nvSpPr>
        <p:spPr/>
        <p:txBody>
          <a:bodyPr/>
          <a:lstStyle/>
          <a:p>
            <a:pPr>
              <a:defRPr/>
            </a:pPr>
            <a:fld id="{222D2359-C204-4030-86BC-627A9A71D499}" type="slidenum">
              <a:rPr lang="tr-TR"/>
              <a:pPr>
                <a:defRPr/>
              </a:pPr>
              <a:t>57</a:t>
            </a:fld>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Deneysel İlaçlar</a:t>
            </a:r>
            <a:endParaRPr lang="tr-TR" dirty="0">
              <a:solidFill>
                <a:schemeClr val="tx2">
                  <a:satMod val="130000"/>
                </a:schemeClr>
              </a:solidFill>
            </a:endParaRPr>
          </a:p>
        </p:txBody>
      </p:sp>
      <p:sp>
        <p:nvSpPr>
          <p:cNvPr id="3" name="2 İçerik Yer Tutucusu"/>
          <p:cNvSpPr>
            <a:spLocks noGrp="1"/>
          </p:cNvSpPr>
          <p:nvPr>
            <p:ph idx="1"/>
          </p:nvPr>
        </p:nvSpPr>
        <p:spPr>
          <a:xfrm>
            <a:off x="900113" y="1268413"/>
            <a:ext cx="8034337" cy="5256212"/>
          </a:xfrm>
        </p:spPr>
        <p:txBody>
          <a:bodyPr>
            <a:normAutofit fontScale="85000" lnSpcReduction="20000"/>
          </a:bodyPr>
          <a:lstStyle/>
          <a:p>
            <a:pPr marL="365760" indent="-283464" algn="just" eaLnBrk="1" fontAlgn="auto" hangingPunct="1">
              <a:spcAft>
                <a:spcPts val="0"/>
              </a:spcAft>
              <a:buFont typeface="Wingdings 2"/>
              <a:buChar char=""/>
              <a:defRPr/>
            </a:pPr>
            <a:endParaRPr lang="tr-TR" b="1" dirty="0" smtClean="0"/>
          </a:p>
          <a:p>
            <a:pPr marL="365760" indent="-283464" algn="just" eaLnBrk="1" fontAlgn="auto" hangingPunct="1">
              <a:spcAft>
                <a:spcPts val="0"/>
              </a:spcAft>
              <a:buFont typeface="Wingdings 2"/>
              <a:buChar char=""/>
              <a:defRPr/>
            </a:pPr>
            <a:r>
              <a:rPr lang="tr-TR" b="1" dirty="0" err="1" smtClean="0"/>
              <a:t>Memantin</a:t>
            </a:r>
            <a:r>
              <a:rPr lang="tr-TR" b="1" dirty="0" smtClean="0"/>
              <a:t>:  </a:t>
            </a:r>
            <a:r>
              <a:rPr lang="tr-TR" dirty="0" smtClean="0"/>
              <a:t>Sosyal ve dil alanında bir miktar gelişme var, yeterli çalışma yok.</a:t>
            </a:r>
          </a:p>
          <a:p>
            <a:pPr marL="365760" indent="-283464" algn="just" eaLnBrk="1" fontAlgn="auto" hangingPunct="1">
              <a:spcAft>
                <a:spcPts val="0"/>
              </a:spcAft>
              <a:buFont typeface="Wingdings 2"/>
              <a:buChar char=""/>
              <a:defRPr/>
            </a:pPr>
            <a:r>
              <a:rPr lang="tr-TR" b="1" dirty="0" err="1" smtClean="0"/>
              <a:t>Acomprost</a:t>
            </a:r>
            <a:r>
              <a:rPr lang="tr-TR" b="1" dirty="0" smtClean="0"/>
              <a:t>: </a:t>
            </a:r>
            <a:r>
              <a:rPr lang="tr-TR" dirty="0" err="1" smtClean="0"/>
              <a:t>Glutamat</a:t>
            </a:r>
            <a:r>
              <a:rPr lang="tr-TR" dirty="0" smtClean="0"/>
              <a:t> antagonisti, sosyal iletişimde artış</a:t>
            </a:r>
          </a:p>
          <a:p>
            <a:pPr marL="365760" indent="-283464" algn="just" eaLnBrk="1" fontAlgn="auto" hangingPunct="1">
              <a:spcAft>
                <a:spcPts val="0"/>
              </a:spcAft>
              <a:buFont typeface="Wingdings 2"/>
              <a:buChar char=""/>
              <a:defRPr/>
            </a:pPr>
            <a:r>
              <a:rPr lang="tr-TR" b="1" dirty="0" smtClean="0"/>
              <a:t>GABA </a:t>
            </a:r>
            <a:r>
              <a:rPr lang="tr-TR" b="1" dirty="0" err="1" smtClean="0"/>
              <a:t>Agonistleri</a:t>
            </a:r>
            <a:r>
              <a:rPr lang="tr-TR" b="1" dirty="0" smtClean="0"/>
              <a:t>: </a:t>
            </a:r>
            <a:r>
              <a:rPr lang="tr-TR" dirty="0" smtClean="0"/>
              <a:t>Davranışsal bazı etkileri var ancak çalışma yok</a:t>
            </a:r>
          </a:p>
          <a:p>
            <a:pPr marL="365760" indent="-283464" algn="just" eaLnBrk="1" fontAlgn="auto" hangingPunct="1">
              <a:spcAft>
                <a:spcPts val="0"/>
              </a:spcAft>
              <a:buFont typeface="Wingdings 2"/>
              <a:buChar char=""/>
              <a:defRPr/>
            </a:pPr>
            <a:r>
              <a:rPr lang="tr-TR" b="1" dirty="0" smtClean="0"/>
              <a:t>N-</a:t>
            </a:r>
            <a:r>
              <a:rPr lang="tr-TR" b="1" dirty="0" err="1" smtClean="0"/>
              <a:t>Asetilsistein</a:t>
            </a:r>
            <a:r>
              <a:rPr lang="tr-TR" b="1" dirty="0" smtClean="0"/>
              <a:t>: </a:t>
            </a:r>
            <a:r>
              <a:rPr lang="tr-TR" dirty="0" smtClean="0"/>
              <a:t>NMDA </a:t>
            </a:r>
            <a:r>
              <a:rPr lang="tr-TR" dirty="0" err="1" smtClean="0"/>
              <a:t>res</a:t>
            </a:r>
            <a:r>
              <a:rPr lang="tr-TR" dirty="0" smtClean="0"/>
              <a:t>. Modülatörü, </a:t>
            </a:r>
            <a:r>
              <a:rPr lang="tr-TR" dirty="0" err="1" smtClean="0"/>
              <a:t>sterotipilerde</a:t>
            </a:r>
            <a:r>
              <a:rPr lang="tr-TR" dirty="0" smtClean="0"/>
              <a:t> azalma</a:t>
            </a:r>
          </a:p>
          <a:p>
            <a:pPr marL="365760" indent="-283464" algn="just" eaLnBrk="1" fontAlgn="auto" hangingPunct="1">
              <a:spcAft>
                <a:spcPts val="0"/>
              </a:spcAft>
              <a:buFont typeface="Wingdings 2"/>
              <a:buChar char=""/>
              <a:defRPr/>
            </a:pPr>
            <a:r>
              <a:rPr lang="tr-TR" b="1" dirty="0" err="1" smtClean="0"/>
              <a:t>Oksitosin</a:t>
            </a:r>
            <a:r>
              <a:rPr lang="tr-TR" b="1" dirty="0" smtClean="0"/>
              <a:t>: </a:t>
            </a:r>
            <a:r>
              <a:rPr lang="tr-TR" dirty="0" smtClean="0"/>
              <a:t>uygulaması zor, KBB </a:t>
            </a:r>
            <a:r>
              <a:rPr lang="tr-TR" dirty="0" err="1" smtClean="0"/>
              <a:t>yi</a:t>
            </a:r>
            <a:r>
              <a:rPr lang="tr-TR" dirty="0" smtClean="0"/>
              <a:t> geçemiyor, konuşma gelişmesine faydaları bulunmuş</a:t>
            </a:r>
          </a:p>
          <a:p>
            <a:pPr marL="365760" indent="-283464" algn="just" eaLnBrk="1" fontAlgn="auto" hangingPunct="1">
              <a:spcAft>
                <a:spcPts val="0"/>
              </a:spcAft>
              <a:buFont typeface="Wingdings 2"/>
              <a:buChar char=""/>
              <a:defRPr/>
            </a:pPr>
            <a:r>
              <a:rPr lang="tr-TR" b="1" dirty="0" err="1" smtClean="0"/>
              <a:t>Lamotrjin</a:t>
            </a:r>
            <a:r>
              <a:rPr lang="tr-TR" b="1" dirty="0" smtClean="0"/>
              <a:t>: </a:t>
            </a:r>
            <a:r>
              <a:rPr lang="tr-TR" dirty="0" err="1" smtClean="0"/>
              <a:t>Glutamat</a:t>
            </a:r>
            <a:r>
              <a:rPr lang="tr-TR" dirty="0" smtClean="0"/>
              <a:t> üzerine etkisi nedeniyle denemiş. Epilepside etkili ancak otizm semptomlarına etkisi yok.</a:t>
            </a:r>
          </a:p>
        </p:txBody>
      </p:sp>
      <p:sp>
        <p:nvSpPr>
          <p:cNvPr id="4" name="3 Slayt Numarası Yer Tutucusu"/>
          <p:cNvSpPr>
            <a:spLocks noGrp="1"/>
          </p:cNvSpPr>
          <p:nvPr>
            <p:ph type="sldNum" sz="quarter" idx="12"/>
          </p:nvPr>
        </p:nvSpPr>
        <p:spPr/>
        <p:txBody>
          <a:bodyPr/>
          <a:lstStyle/>
          <a:p>
            <a:pPr>
              <a:defRPr/>
            </a:pPr>
            <a:fld id="{60759F6E-5C26-4F58-BE6C-1305AD53B070}" type="slidenum">
              <a:rPr lang="tr-TR"/>
              <a:pPr>
                <a:defRPr/>
              </a:pPr>
              <a:t>58</a:t>
            </a:fld>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450" y="260350"/>
            <a:ext cx="8229600" cy="1143000"/>
          </a:xfrm>
        </p:spPr>
        <p:txBody>
          <a:bodyPr/>
          <a:lstStyle/>
          <a:p>
            <a:pPr eaLnBrk="1" fontAlgn="auto" hangingPunct="1">
              <a:spcAft>
                <a:spcPts val="0"/>
              </a:spcAft>
              <a:defRPr/>
            </a:pPr>
            <a:r>
              <a:rPr lang="tr-TR" dirty="0" smtClean="0">
                <a:solidFill>
                  <a:schemeClr val="tx2">
                    <a:satMod val="130000"/>
                  </a:schemeClr>
                </a:solidFill>
              </a:rPr>
              <a:t>Alternatif Tedaviler</a:t>
            </a:r>
            <a:endParaRPr lang="tr-TR" dirty="0">
              <a:solidFill>
                <a:schemeClr val="tx2">
                  <a:satMod val="130000"/>
                </a:schemeClr>
              </a:solidFill>
            </a:endParaRPr>
          </a:p>
        </p:txBody>
      </p:sp>
      <p:sp>
        <p:nvSpPr>
          <p:cNvPr id="3" name="2 İçerik Yer Tutucusu"/>
          <p:cNvSpPr>
            <a:spLocks noGrp="1"/>
          </p:cNvSpPr>
          <p:nvPr>
            <p:ph idx="1"/>
          </p:nvPr>
        </p:nvSpPr>
        <p:spPr>
          <a:xfrm>
            <a:off x="1116013" y="1196975"/>
            <a:ext cx="7704137" cy="5832475"/>
          </a:xfrm>
        </p:spPr>
        <p:txBody>
          <a:bodyPr>
            <a:normAutofit fontScale="70000" lnSpcReduction="20000"/>
          </a:bodyPr>
          <a:lstStyle/>
          <a:p>
            <a:pPr marL="365760" indent="-283464" algn="just" eaLnBrk="1" fontAlgn="auto" hangingPunct="1">
              <a:spcAft>
                <a:spcPts val="0"/>
              </a:spcAft>
              <a:buFont typeface="Wingdings 2"/>
              <a:buChar char=""/>
              <a:defRPr/>
            </a:pPr>
            <a:r>
              <a:rPr lang="tr-TR" b="1" dirty="0" err="1" smtClean="0"/>
              <a:t>Pridoksin</a:t>
            </a:r>
            <a:r>
              <a:rPr lang="tr-TR" b="1" dirty="0" smtClean="0"/>
              <a:t> ve magnezyum: </a:t>
            </a:r>
            <a:r>
              <a:rPr lang="tr-TR" dirty="0" smtClean="0"/>
              <a:t>Çalışmalarda anlamlı fark yok</a:t>
            </a:r>
          </a:p>
          <a:p>
            <a:pPr marL="365760" indent="-283464" algn="just" eaLnBrk="1" fontAlgn="auto" hangingPunct="1">
              <a:spcAft>
                <a:spcPts val="0"/>
              </a:spcAft>
              <a:buFont typeface="Wingdings 2"/>
              <a:buChar char=""/>
              <a:defRPr/>
            </a:pPr>
            <a:r>
              <a:rPr lang="tr-TR" b="1" dirty="0" err="1" smtClean="0"/>
              <a:t>Dimetilglisin</a:t>
            </a:r>
            <a:r>
              <a:rPr lang="tr-TR" b="1" dirty="0" smtClean="0"/>
              <a:t>: </a:t>
            </a:r>
            <a:r>
              <a:rPr lang="tr-TR" dirty="0" smtClean="0"/>
              <a:t>Çalışmalarda etkisiz bulunmuş.</a:t>
            </a:r>
          </a:p>
          <a:p>
            <a:pPr marL="365760" indent="-283464" algn="just" eaLnBrk="1" fontAlgn="auto" hangingPunct="1">
              <a:spcAft>
                <a:spcPts val="0"/>
              </a:spcAft>
              <a:buFont typeface="Wingdings 2"/>
              <a:buChar char=""/>
              <a:defRPr/>
            </a:pPr>
            <a:r>
              <a:rPr lang="tr-TR" b="1" dirty="0" err="1" smtClean="0"/>
              <a:t>Omega</a:t>
            </a:r>
            <a:r>
              <a:rPr lang="tr-TR" b="1" dirty="0" smtClean="0"/>
              <a:t>-3- yağ asitleri: </a:t>
            </a:r>
            <a:r>
              <a:rPr lang="tr-TR" dirty="0" err="1" smtClean="0"/>
              <a:t>Hiperaktivite</a:t>
            </a:r>
            <a:r>
              <a:rPr lang="tr-TR" dirty="0" smtClean="0"/>
              <a:t> üzerine anlamlı olmayan etki.</a:t>
            </a:r>
          </a:p>
          <a:p>
            <a:pPr marL="365760" indent="-283464" algn="just" eaLnBrk="1" fontAlgn="auto" hangingPunct="1">
              <a:spcAft>
                <a:spcPts val="0"/>
              </a:spcAft>
              <a:buFont typeface="Wingdings 2"/>
              <a:buChar char=""/>
              <a:defRPr/>
            </a:pPr>
            <a:r>
              <a:rPr lang="tr-TR" b="1" dirty="0" smtClean="0"/>
              <a:t>Melatonin: </a:t>
            </a:r>
            <a:r>
              <a:rPr lang="tr-TR" dirty="0" smtClean="0"/>
              <a:t>OSD </a:t>
            </a:r>
            <a:r>
              <a:rPr lang="tr-TR" dirty="0" err="1" smtClean="0"/>
              <a:t>li</a:t>
            </a:r>
            <a:r>
              <a:rPr lang="tr-TR" dirty="0" smtClean="0"/>
              <a:t> çocuklarda uyku sorunlarında etkili bulunmuş.</a:t>
            </a:r>
          </a:p>
          <a:p>
            <a:pPr marL="365760" indent="-283464" algn="just" eaLnBrk="1" fontAlgn="auto" hangingPunct="1">
              <a:spcAft>
                <a:spcPts val="0"/>
              </a:spcAft>
              <a:buFont typeface="Wingdings 2"/>
              <a:buChar char=""/>
              <a:defRPr/>
            </a:pPr>
            <a:r>
              <a:rPr lang="tr-TR" b="1" dirty="0" err="1" smtClean="0"/>
              <a:t>Gluten</a:t>
            </a:r>
            <a:r>
              <a:rPr lang="tr-TR" b="1" dirty="0" smtClean="0"/>
              <a:t>/kazein den yoksun diyet: </a:t>
            </a:r>
            <a:r>
              <a:rPr lang="tr-TR" dirty="0" smtClean="0"/>
              <a:t>Faydası yok.</a:t>
            </a:r>
          </a:p>
          <a:p>
            <a:pPr marL="365760" indent="-283464" algn="just" eaLnBrk="1" fontAlgn="auto" hangingPunct="1">
              <a:spcAft>
                <a:spcPts val="0"/>
              </a:spcAft>
              <a:buFont typeface="Wingdings 2"/>
              <a:buChar char=""/>
              <a:defRPr/>
            </a:pPr>
            <a:r>
              <a:rPr lang="tr-TR" b="1" dirty="0" err="1" smtClean="0"/>
              <a:t>İmmunoglobulin</a:t>
            </a:r>
            <a:r>
              <a:rPr lang="tr-TR" b="1" dirty="0" smtClean="0"/>
              <a:t>: </a:t>
            </a:r>
            <a:r>
              <a:rPr lang="tr-TR" dirty="0" smtClean="0"/>
              <a:t>Etkisiz bulunmuş (Handen et al 2009)</a:t>
            </a:r>
          </a:p>
          <a:p>
            <a:pPr marL="365760" indent="-283464" algn="just" eaLnBrk="1" fontAlgn="auto" hangingPunct="1">
              <a:spcAft>
                <a:spcPts val="0"/>
              </a:spcAft>
              <a:buFont typeface="Wingdings 2"/>
              <a:buChar char=""/>
              <a:defRPr/>
            </a:pPr>
            <a:r>
              <a:rPr lang="tr-TR" b="1" dirty="0" err="1" smtClean="0"/>
              <a:t>Şelasyon</a:t>
            </a:r>
            <a:r>
              <a:rPr lang="tr-TR" b="1" dirty="0" smtClean="0"/>
              <a:t> tedavisi: </a:t>
            </a:r>
            <a:r>
              <a:rPr lang="tr-TR" dirty="0" smtClean="0"/>
              <a:t>Etkili bulunmamış ve </a:t>
            </a:r>
            <a:r>
              <a:rPr lang="tr-TR" dirty="0" err="1" smtClean="0"/>
              <a:t>plasebo</a:t>
            </a:r>
            <a:r>
              <a:rPr lang="tr-TR" dirty="0" smtClean="0"/>
              <a:t> kontrollü çalışma yok. </a:t>
            </a:r>
            <a:endParaRPr lang="tr-TR" b="1" dirty="0" smtClean="0"/>
          </a:p>
          <a:p>
            <a:pPr marL="365760" indent="-283464" algn="just" eaLnBrk="1" fontAlgn="auto" hangingPunct="1">
              <a:spcAft>
                <a:spcPts val="0"/>
              </a:spcAft>
              <a:buFont typeface="Wingdings 2"/>
              <a:buChar char=""/>
              <a:defRPr/>
            </a:pPr>
            <a:r>
              <a:rPr lang="tr-TR" b="1" dirty="0" smtClean="0"/>
              <a:t>Duyusal bütünleme </a:t>
            </a:r>
            <a:r>
              <a:rPr lang="tr-TR" dirty="0" smtClean="0"/>
              <a:t>:Mevcut veriler otizmin temel belirtilerinde (sosyal-iletişimsel ve </a:t>
            </a:r>
            <a:r>
              <a:rPr lang="tr-TR" dirty="0" err="1" smtClean="0"/>
              <a:t>stereotipik</a:t>
            </a:r>
            <a:r>
              <a:rPr lang="tr-TR" dirty="0" smtClean="0"/>
              <a:t> özellikler)etkili olmadığı yönündedir</a:t>
            </a:r>
            <a:r>
              <a:rPr lang="en-US" dirty="0" smtClean="0"/>
              <a:t> </a:t>
            </a:r>
            <a:r>
              <a:rPr lang="tr-TR" dirty="0" smtClean="0"/>
              <a:t>(</a:t>
            </a:r>
            <a:r>
              <a:rPr lang="tr-TR" sz="1800" dirty="0" err="1" smtClean="0"/>
              <a:t>Lang</a:t>
            </a:r>
            <a:r>
              <a:rPr lang="tr-TR" sz="1800" dirty="0" smtClean="0"/>
              <a:t> 2012).</a:t>
            </a:r>
            <a:endParaRPr lang="tr-TR" dirty="0" smtClean="0"/>
          </a:p>
          <a:p>
            <a:pPr marL="365760" indent="-283464" algn="just" eaLnBrk="1" fontAlgn="auto" hangingPunct="1">
              <a:spcAft>
                <a:spcPts val="0"/>
              </a:spcAft>
              <a:buFont typeface="Wingdings 2"/>
              <a:buChar char=""/>
              <a:defRPr/>
            </a:pPr>
            <a:r>
              <a:rPr lang="tr-TR" b="1" dirty="0" err="1" smtClean="0"/>
              <a:t>Hiperbarik</a:t>
            </a:r>
            <a:r>
              <a:rPr lang="tr-TR" b="1" dirty="0" smtClean="0"/>
              <a:t> oksijen:</a:t>
            </a:r>
            <a:r>
              <a:rPr lang="tr-TR" dirty="0" smtClean="0"/>
              <a:t>Hiçbir olumlu etkisi yoktur.</a:t>
            </a:r>
          </a:p>
          <a:p>
            <a:pPr marL="365760" indent="-283464" algn="just" eaLnBrk="1" fontAlgn="auto" hangingPunct="1">
              <a:spcAft>
                <a:spcPts val="0"/>
              </a:spcAft>
              <a:buFont typeface="Wingdings 2"/>
              <a:buChar char=""/>
              <a:defRPr/>
            </a:pPr>
            <a:r>
              <a:rPr lang="tr-TR" b="1" dirty="0" err="1" smtClean="0"/>
              <a:t>Nörofeedback</a:t>
            </a:r>
            <a:r>
              <a:rPr lang="tr-TR" b="1" dirty="0" smtClean="0"/>
              <a:t>:</a:t>
            </a:r>
            <a:r>
              <a:rPr lang="en-US" dirty="0" smtClean="0"/>
              <a:t> </a:t>
            </a:r>
            <a:r>
              <a:rPr lang="tr-TR" dirty="0" smtClean="0"/>
              <a:t>Etkin değildir</a:t>
            </a:r>
          </a:p>
          <a:p>
            <a:pPr marL="365760" indent="-283464" algn="just" eaLnBrk="1" fontAlgn="auto" hangingPunct="1">
              <a:spcAft>
                <a:spcPts val="0"/>
              </a:spcAft>
              <a:buFont typeface="Wingdings 2"/>
              <a:buChar char=""/>
              <a:defRPr/>
            </a:pPr>
            <a:endParaRPr lang="tr-TR" dirty="0"/>
          </a:p>
        </p:txBody>
      </p:sp>
      <p:sp>
        <p:nvSpPr>
          <p:cNvPr id="4" name="3 Slayt Numarası Yer Tutucusu"/>
          <p:cNvSpPr>
            <a:spLocks noGrp="1"/>
          </p:cNvSpPr>
          <p:nvPr>
            <p:ph type="sldNum" sz="quarter" idx="12"/>
          </p:nvPr>
        </p:nvSpPr>
        <p:spPr/>
        <p:txBody>
          <a:bodyPr/>
          <a:lstStyle/>
          <a:p>
            <a:pPr>
              <a:defRPr/>
            </a:pPr>
            <a:fld id="{763662D2-5071-4F00-A667-2A8D1DCF1C47}" type="slidenum">
              <a:rPr lang="tr-TR"/>
              <a:pPr>
                <a:defRPr/>
              </a:pPr>
              <a:t>59</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DSM 5 De</a:t>
            </a:r>
            <a:r>
              <a:rPr lang="tr-TR" dirty="0" smtClean="0">
                <a:solidFill>
                  <a:schemeClr val="tx2">
                    <a:satMod val="130000"/>
                  </a:schemeClr>
                </a:solidFill>
              </a:rPr>
              <a:t>ğ</a:t>
            </a:r>
            <a:r>
              <a:rPr lang="en-US" dirty="0" err="1" smtClean="0">
                <a:solidFill>
                  <a:schemeClr val="tx2">
                    <a:satMod val="130000"/>
                  </a:schemeClr>
                </a:solidFill>
              </a:rPr>
              <a:t>i</a:t>
            </a:r>
            <a:r>
              <a:rPr lang="tr-TR" dirty="0" smtClean="0">
                <a:solidFill>
                  <a:schemeClr val="tx2">
                    <a:satMod val="130000"/>
                  </a:schemeClr>
                </a:solidFill>
              </a:rPr>
              <a:t>ş</a:t>
            </a:r>
            <a:r>
              <a:rPr lang="en-US" dirty="0" err="1" smtClean="0">
                <a:solidFill>
                  <a:schemeClr val="tx2">
                    <a:satMod val="130000"/>
                  </a:schemeClr>
                </a:solidFill>
              </a:rPr>
              <a:t>iklikleri</a:t>
            </a:r>
            <a:endParaRPr lang="tr-TR" dirty="0">
              <a:solidFill>
                <a:schemeClr val="tx2">
                  <a:satMod val="130000"/>
                </a:schemeClr>
              </a:solidFill>
            </a:endParaRPr>
          </a:p>
        </p:txBody>
      </p:sp>
      <p:sp>
        <p:nvSpPr>
          <p:cNvPr id="3" name="2 İçerik Yer Tutucusu"/>
          <p:cNvSpPr>
            <a:spLocks noGrp="1"/>
          </p:cNvSpPr>
          <p:nvPr>
            <p:ph idx="1"/>
          </p:nvPr>
        </p:nvSpPr>
        <p:spPr>
          <a:xfrm>
            <a:off x="827088" y="1447800"/>
            <a:ext cx="8107362" cy="4800600"/>
          </a:xfrm>
        </p:spPr>
        <p:txBody>
          <a:bodyPr>
            <a:normAutofit fontScale="77500" lnSpcReduction="20000"/>
          </a:bodyPr>
          <a:lstStyle/>
          <a:p>
            <a:pPr marL="365760" indent="-283464" algn="just" eaLnBrk="1" fontAlgn="auto" hangingPunct="1">
              <a:spcAft>
                <a:spcPts val="0"/>
              </a:spcAft>
              <a:buFont typeface="Wingdings 2"/>
              <a:buChar char=""/>
              <a:defRPr/>
            </a:pPr>
            <a:endParaRPr lang="en-US" dirty="0" smtClean="0"/>
          </a:p>
          <a:p>
            <a:pPr marL="365760" indent="-283464" algn="just" eaLnBrk="1" fontAlgn="auto" hangingPunct="1">
              <a:spcAft>
                <a:spcPts val="0"/>
              </a:spcAft>
              <a:buFont typeface="Wingdings 2"/>
              <a:buChar char=""/>
              <a:defRPr/>
            </a:pPr>
            <a:r>
              <a:rPr lang="en-US" dirty="0" smtClean="0"/>
              <a:t>YGB </a:t>
            </a:r>
            <a:r>
              <a:rPr lang="en-US" dirty="0" err="1" smtClean="0"/>
              <a:t>terimi</a:t>
            </a:r>
            <a:r>
              <a:rPr lang="en-US" dirty="0" smtClean="0"/>
              <a:t> </a:t>
            </a:r>
            <a:r>
              <a:rPr lang="en-US" dirty="0" err="1" smtClean="0"/>
              <a:t>altında</a:t>
            </a:r>
            <a:r>
              <a:rPr lang="en-US" dirty="0" smtClean="0"/>
              <a:t> </a:t>
            </a:r>
            <a:r>
              <a:rPr lang="en-US" dirty="0" err="1" smtClean="0"/>
              <a:t>toplanan</a:t>
            </a:r>
            <a:r>
              <a:rPr lang="en-US" dirty="0" smtClean="0"/>
              <a:t> </a:t>
            </a:r>
            <a:r>
              <a:rPr lang="en-US" dirty="0" err="1" smtClean="0"/>
              <a:t>otistik</a:t>
            </a:r>
            <a:r>
              <a:rPr lang="en-US" dirty="0" smtClean="0"/>
              <a:t> </a:t>
            </a:r>
            <a:r>
              <a:rPr lang="en-US" dirty="0" err="1" smtClean="0"/>
              <a:t>bozukluk</a:t>
            </a:r>
            <a:r>
              <a:rPr lang="en-US" dirty="0" smtClean="0"/>
              <a:t>, </a:t>
            </a:r>
            <a:r>
              <a:rPr lang="en-US" dirty="0" err="1" smtClean="0"/>
              <a:t>Asperger</a:t>
            </a:r>
            <a:r>
              <a:rPr lang="en-US" dirty="0" smtClean="0"/>
              <a:t> </a:t>
            </a:r>
            <a:r>
              <a:rPr lang="en-US" dirty="0" err="1" smtClean="0"/>
              <a:t>sendromu</a:t>
            </a:r>
            <a:r>
              <a:rPr lang="en-US" dirty="0" smtClean="0"/>
              <a:t>, ÇDB </a:t>
            </a:r>
            <a:r>
              <a:rPr lang="en-US" dirty="0" err="1" smtClean="0"/>
              <a:t>ve</a:t>
            </a:r>
            <a:r>
              <a:rPr lang="en-US" dirty="0" smtClean="0"/>
              <a:t> YGB-BTA </a:t>
            </a:r>
            <a:r>
              <a:rPr lang="en-US" dirty="0" err="1" smtClean="0"/>
              <a:t>tanı</a:t>
            </a:r>
            <a:r>
              <a:rPr lang="en-US" dirty="0" smtClean="0"/>
              <a:t> </a:t>
            </a:r>
            <a:r>
              <a:rPr lang="en-US" dirty="0" err="1" smtClean="0"/>
              <a:t>kategorileri</a:t>
            </a:r>
            <a:r>
              <a:rPr lang="en-US" dirty="0" smtClean="0"/>
              <a:t>; “</a:t>
            </a:r>
            <a:r>
              <a:rPr lang="en-US" b="1" dirty="0" err="1" smtClean="0"/>
              <a:t>Otizm</a:t>
            </a:r>
            <a:r>
              <a:rPr lang="en-US" b="1" dirty="0" smtClean="0"/>
              <a:t> </a:t>
            </a:r>
            <a:r>
              <a:rPr lang="en-US" b="1" dirty="0" err="1" smtClean="0"/>
              <a:t>Spektrum</a:t>
            </a:r>
            <a:r>
              <a:rPr lang="en-US" b="1" dirty="0" smtClean="0"/>
              <a:t> </a:t>
            </a:r>
            <a:r>
              <a:rPr lang="en-US" b="1" dirty="0" err="1" smtClean="0"/>
              <a:t>Bozukluğu</a:t>
            </a:r>
            <a:r>
              <a:rPr lang="en-US" dirty="0" smtClean="0"/>
              <a:t>” </a:t>
            </a:r>
            <a:r>
              <a:rPr lang="en-US" dirty="0" err="1" smtClean="0"/>
              <a:t>tanısı</a:t>
            </a:r>
            <a:r>
              <a:rPr lang="en-US" dirty="0" smtClean="0"/>
              <a:t> </a:t>
            </a:r>
            <a:r>
              <a:rPr lang="en-US" dirty="0" err="1" smtClean="0"/>
              <a:t>altında</a:t>
            </a:r>
            <a:r>
              <a:rPr lang="en-US" dirty="0" smtClean="0"/>
              <a:t> </a:t>
            </a:r>
            <a:r>
              <a:rPr lang="en-US" dirty="0" err="1" smtClean="0"/>
              <a:t>birleştirilmistir</a:t>
            </a:r>
            <a:r>
              <a:rPr lang="en-US" dirty="0" smtClean="0"/>
              <a:t>. </a:t>
            </a:r>
          </a:p>
          <a:p>
            <a:pPr marL="365760" indent="-283464" algn="just" eaLnBrk="1" fontAlgn="auto" hangingPunct="1">
              <a:spcAft>
                <a:spcPts val="0"/>
              </a:spcAft>
              <a:buFont typeface="Wingdings 2"/>
              <a:buChar char=""/>
              <a:defRPr/>
            </a:pPr>
            <a:endParaRPr lang="en-US" dirty="0" smtClean="0"/>
          </a:p>
          <a:p>
            <a:pPr marL="365760" indent="-283464" algn="just" eaLnBrk="1" fontAlgn="auto" hangingPunct="1">
              <a:spcAft>
                <a:spcPts val="0"/>
              </a:spcAft>
              <a:buFont typeface="Wingdings 2"/>
              <a:buChar char=""/>
              <a:defRPr/>
            </a:pPr>
            <a:r>
              <a:rPr lang="en-US" dirty="0" err="1" smtClean="0"/>
              <a:t>Rett</a:t>
            </a:r>
            <a:r>
              <a:rPr lang="en-US" dirty="0" smtClean="0"/>
              <a:t> </a:t>
            </a:r>
            <a:r>
              <a:rPr lang="en-US" dirty="0" err="1" smtClean="0"/>
              <a:t>Sendromu</a:t>
            </a:r>
            <a:r>
              <a:rPr lang="en-US" dirty="0" smtClean="0"/>
              <a:t>, </a:t>
            </a:r>
            <a:r>
              <a:rPr lang="en-US" dirty="0" err="1" smtClean="0"/>
              <a:t>genetik</a:t>
            </a:r>
            <a:r>
              <a:rPr lang="en-US" dirty="0" smtClean="0"/>
              <a:t> alt </a:t>
            </a:r>
            <a:r>
              <a:rPr lang="en-US" dirty="0" err="1" smtClean="0"/>
              <a:t>yapısı</a:t>
            </a:r>
            <a:r>
              <a:rPr lang="en-US" dirty="0" smtClean="0"/>
              <a:t> </a:t>
            </a:r>
            <a:r>
              <a:rPr lang="en-US" dirty="0" err="1" smtClean="0"/>
              <a:t>nedeniyle</a:t>
            </a:r>
            <a:r>
              <a:rPr lang="en-US" dirty="0" smtClean="0"/>
              <a:t> </a:t>
            </a:r>
            <a:r>
              <a:rPr lang="en-US" dirty="0" err="1" smtClean="0"/>
              <a:t>bu</a:t>
            </a:r>
            <a:r>
              <a:rPr lang="en-US" dirty="0" smtClean="0"/>
              <a:t> </a:t>
            </a:r>
            <a:r>
              <a:rPr lang="en-US" dirty="0" err="1" smtClean="0"/>
              <a:t>tanıya</a:t>
            </a:r>
            <a:r>
              <a:rPr lang="en-US" dirty="0" smtClean="0"/>
              <a:t> </a:t>
            </a:r>
            <a:r>
              <a:rPr lang="en-US" dirty="0" err="1" smtClean="0"/>
              <a:t>dahil</a:t>
            </a:r>
            <a:r>
              <a:rPr lang="en-US" dirty="0" smtClean="0"/>
              <a:t> </a:t>
            </a:r>
            <a:r>
              <a:rPr lang="en-US" dirty="0" err="1" smtClean="0"/>
              <a:t>edilmemi</a:t>
            </a:r>
            <a:r>
              <a:rPr lang="tr-TR" dirty="0" smtClean="0"/>
              <a:t>ş</a:t>
            </a:r>
            <a:r>
              <a:rPr lang="en-US" dirty="0" err="1" smtClean="0"/>
              <a:t>tir</a:t>
            </a:r>
            <a:r>
              <a:rPr lang="en-US" dirty="0" smtClean="0"/>
              <a:t>.</a:t>
            </a:r>
          </a:p>
          <a:p>
            <a:pPr marL="365760" indent="-283464" algn="just" eaLnBrk="1" fontAlgn="auto" hangingPunct="1">
              <a:spcAft>
                <a:spcPts val="0"/>
              </a:spcAft>
              <a:buFont typeface="Wingdings 2"/>
              <a:buChar char=""/>
              <a:defRPr/>
            </a:pPr>
            <a:endParaRPr lang="en-US" dirty="0" smtClean="0"/>
          </a:p>
          <a:p>
            <a:pPr marL="365760" indent="-283464" algn="just" eaLnBrk="1" fontAlgn="auto" hangingPunct="1">
              <a:spcAft>
                <a:spcPts val="0"/>
              </a:spcAft>
              <a:buFont typeface="Wingdings 2"/>
              <a:buChar char=""/>
              <a:defRPr/>
            </a:pPr>
            <a:r>
              <a:rPr lang="en-US" dirty="0" err="1" smtClean="0"/>
              <a:t>Otizm</a:t>
            </a:r>
            <a:r>
              <a:rPr lang="en-US" dirty="0" smtClean="0"/>
              <a:t> </a:t>
            </a:r>
            <a:r>
              <a:rPr lang="en-US" dirty="0" err="1" smtClean="0"/>
              <a:t>spektrum</a:t>
            </a:r>
            <a:r>
              <a:rPr lang="en-US" dirty="0" smtClean="0"/>
              <a:t> </a:t>
            </a:r>
            <a:r>
              <a:rPr lang="en-US" dirty="0" err="1" smtClean="0"/>
              <a:t>bozukluğu</a:t>
            </a:r>
            <a:r>
              <a:rPr lang="en-US" dirty="0" smtClean="0"/>
              <a:t> </a:t>
            </a:r>
            <a:r>
              <a:rPr lang="en-US" dirty="0" err="1" smtClean="0"/>
              <a:t>tanısı</a:t>
            </a:r>
            <a:r>
              <a:rPr lang="en-US" dirty="0" smtClean="0"/>
              <a:t> </a:t>
            </a:r>
            <a:r>
              <a:rPr lang="en-US" dirty="0" err="1" smtClean="0"/>
              <a:t>alan</a:t>
            </a:r>
            <a:r>
              <a:rPr lang="en-US" dirty="0" smtClean="0"/>
              <a:t> </a:t>
            </a:r>
            <a:r>
              <a:rPr lang="en-US" dirty="0" err="1" smtClean="0"/>
              <a:t>bireyler</a:t>
            </a:r>
            <a:r>
              <a:rPr lang="en-US" dirty="0" smtClean="0"/>
              <a:t> </a:t>
            </a:r>
            <a:r>
              <a:rPr lang="en-US" dirty="0" err="1" smtClean="0"/>
              <a:t>arasında</a:t>
            </a:r>
            <a:r>
              <a:rPr lang="en-US" dirty="0" smtClean="0"/>
              <a:t>, </a:t>
            </a:r>
            <a:r>
              <a:rPr lang="en-US" dirty="0" err="1" smtClean="0"/>
              <a:t>bozukluğun</a:t>
            </a:r>
            <a:r>
              <a:rPr lang="en-US" dirty="0" smtClean="0"/>
              <a:t> </a:t>
            </a:r>
            <a:r>
              <a:rPr lang="en-US" dirty="0" err="1" smtClean="0"/>
              <a:t>yol</a:t>
            </a:r>
            <a:r>
              <a:rPr lang="en-US" dirty="0" smtClean="0"/>
              <a:t> </a:t>
            </a:r>
            <a:r>
              <a:rPr lang="en-US" dirty="0" err="1" smtClean="0"/>
              <a:t>açtığı</a:t>
            </a:r>
            <a:r>
              <a:rPr lang="en-US" dirty="0" smtClean="0"/>
              <a:t> </a:t>
            </a:r>
            <a:r>
              <a:rPr lang="en-US" dirty="0" err="1" smtClean="0"/>
              <a:t>zorluklar</a:t>
            </a:r>
            <a:r>
              <a:rPr lang="en-US" dirty="0" smtClean="0"/>
              <a:t> </a:t>
            </a:r>
            <a:r>
              <a:rPr lang="en-US" dirty="0" err="1" smtClean="0"/>
              <a:t>nedeniyle</a:t>
            </a:r>
            <a:r>
              <a:rPr lang="en-US" dirty="0" smtClean="0"/>
              <a:t> </a:t>
            </a:r>
            <a:r>
              <a:rPr lang="en-US" dirty="0" err="1" smtClean="0"/>
              <a:t>ihtiyaç</a:t>
            </a:r>
            <a:r>
              <a:rPr lang="en-US" dirty="0" smtClean="0"/>
              <a:t> </a:t>
            </a:r>
            <a:r>
              <a:rPr lang="en-US" dirty="0" err="1" smtClean="0"/>
              <a:t>duyulan</a:t>
            </a:r>
            <a:r>
              <a:rPr lang="en-US" dirty="0" smtClean="0"/>
              <a:t> </a:t>
            </a:r>
            <a:r>
              <a:rPr lang="en-US" dirty="0" err="1" smtClean="0"/>
              <a:t>desteğin</a:t>
            </a:r>
            <a:r>
              <a:rPr lang="en-US" dirty="0" smtClean="0"/>
              <a:t> </a:t>
            </a:r>
            <a:r>
              <a:rPr lang="en-US" dirty="0" err="1" smtClean="0"/>
              <a:t>düzeyine</a:t>
            </a:r>
            <a:r>
              <a:rPr lang="en-US" dirty="0" smtClean="0"/>
              <a:t> </a:t>
            </a:r>
            <a:r>
              <a:rPr lang="en-US" dirty="0" err="1" smtClean="0"/>
              <a:t>bağlı</a:t>
            </a:r>
            <a:r>
              <a:rPr lang="en-US" dirty="0" smtClean="0"/>
              <a:t> </a:t>
            </a:r>
            <a:r>
              <a:rPr lang="en-US" dirty="0" err="1" smtClean="0"/>
              <a:t>olarak</a:t>
            </a:r>
            <a:r>
              <a:rPr lang="en-US" dirty="0" smtClean="0"/>
              <a:t>  </a:t>
            </a:r>
            <a:r>
              <a:rPr lang="en-US" b="1" dirty="0" err="1" smtClean="0"/>
              <a:t>seviye</a:t>
            </a:r>
            <a:r>
              <a:rPr lang="en-US" b="1" dirty="0" smtClean="0"/>
              <a:t> 1(</a:t>
            </a:r>
            <a:r>
              <a:rPr lang="en-US" b="1" dirty="0" err="1" smtClean="0"/>
              <a:t>hafif</a:t>
            </a:r>
            <a:r>
              <a:rPr lang="en-US" b="1" dirty="0" smtClean="0"/>
              <a:t>), </a:t>
            </a:r>
            <a:r>
              <a:rPr lang="en-US" b="1" dirty="0" err="1" smtClean="0"/>
              <a:t>seviye</a:t>
            </a:r>
            <a:r>
              <a:rPr lang="en-US" b="1" dirty="0" smtClean="0"/>
              <a:t> 2(</a:t>
            </a:r>
            <a:r>
              <a:rPr lang="en-US" b="1" dirty="0" err="1" smtClean="0"/>
              <a:t>orta</a:t>
            </a:r>
            <a:r>
              <a:rPr lang="en-US" b="1" dirty="0" smtClean="0"/>
              <a:t>), </a:t>
            </a:r>
            <a:r>
              <a:rPr lang="en-US" b="1" dirty="0" err="1" smtClean="0"/>
              <a:t>seviye</a:t>
            </a:r>
            <a:r>
              <a:rPr lang="en-US" b="1" dirty="0" smtClean="0"/>
              <a:t> 3(a</a:t>
            </a:r>
            <a:r>
              <a:rPr lang="tr-TR" b="1" dirty="0" err="1" smtClean="0"/>
              <a:t>ğı</a:t>
            </a:r>
            <a:r>
              <a:rPr lang="en-US" b="1" dirty="0" smtClean="0"/>
              <a:t>r)</a:t>
            </a:r>
            <a:r>
              <a:rPr lang="en-US" dirty="0" smtClean="0"/>
              <a:t> </a:t>
            </a:r>
            <a:r>
              <a:rPr lang="tr-TR" dirty="0" err="1" smtClean="0"/>
              <a:t>ş</a:t>
            </a:r>
            <a:r>
              <a:rPr lang="en-US" dirty="0" err="1" smtClean="0"/>
              <a:t>eklinde</a:t>
            </a:r>
            <a:r>
              <a:rPr lang="en-US" dirty="0" smtClean="0"/>
              <a:t> </a:t>
            </a:r>
            <a:r>
              <a:rPr lang="en-US" dirty="0" err="1" smtClean="0"/>
              <a:t>derecelendirme</a:t>
            </a:r>
            <a:r>
              <a:rPr lang="en-US" dirty="0" smtClean="0"/>
              <a:t> </a:t>
            </a:r>
            <a:r>
              <a:rPr lang="en-US" dirty="0" err="1" smtClean="0"/>
              <a:t>yapılmistir</a:t>
            </a:r>
            <a:r>
              <a:rPr lang="en-US" dirty="0" smtClean="0"/>
              <a:t>. </a:t>
            </a:r>
          </a:p>
        </p:txBody>
      </p:sp>
      <p:sp>
        <p:nvSpPr>
          <p:cNvPr id="4" name="3 Slayt Numarası Yer Tutucusu"/>
          <p:cNvSpPr>
            <a:spLocks noGrp="1"/>
          </p:cNvSpPr>
          <p:nvPr>
            <p:ph type="sldNum" sz="quarter" idx="12"/>
          </p:nvPr>
        </p:nvSpPr>
        <p:spPr/>
        <p:txBody>
          <a:bodyPr/>
          <a:lstStyle/>
          <a:p>
            <a:pPr>
              <a:defRPr/>
            </a:pPr>
            <a:fld id="{7CF1A3C7-0E69-4C76-99E1-871CFB0BE612}" type="slidenum">
              <a:rPr lang="tr-TR"/>
              <a:pPr>
                <a:defRPr/>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4" name="3 Slayt Numarası Yer Tutucusu"/>
          <p:cNvSpPr>
            <a:spLocks noGrp="1"/>
          </p:cNvSpPr>
          <p:nvPr>
            <p:ph type="sldNum" sz="quarter" idx="12"/>
          </p:nvPr>
        </p:nvSpPr>
        <p:spPr/>
        <p:txBody>
          <a:bodyPr/>
          <a:lstStyle/>
          <a:p>
            <a:pPr>
              <a:defRPr/>
            </a:pPr>
            <a:fld id="{58274793-EFED-48DE-9B23-A02C07BFCA9E}" type="slidenum">
              <a:rPr lang="tr-TR"/>
              <a:pPr>
                <a:defRPr/>
              </a:pPr>
              <a:t>60</a:t>
            </a:fld>
            <a:endParaRPr lang="tr-TR"/>
          </a:p>
        </p:txBody>
      </p:sp>
      <p:pic>
        <p:nvPicPr>
          <p:cNvPr id="74755" name="Picture 2"/>
          <p:cNvPicPr>
            <a:picLocks noGrp="1" noChangeAspect="1" noChangeArrowheads="1"/>
          </p:cNvPicPr>
          <p:nvPr>
            <p:ph idx="1"/>
          </p:nvPr>
        </p:nvPicPr>
        <p:blipFill>
          <a:blip r:embed="rId2"/>
          <a:srcRect/>
          <a:stretch>
            <a:fillRect/>
          </a:stretch>
        </p:blipFill>
        <p:spPr>
          <a:xfrm>
            <a:off x="0" y="0"/>
            <a:ext cx="9658350" cy="5392738"/>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4" name="3 Slayt Numarası Yer Tutucusu"/>
          <p:cNvSpPr>
            <a:spLocks noGrp="1"/>
          </p:cNvSpPr>
          <p:nvPr>
            <p:ph type="sldNum" sz="quarter" idx="12"/>
          </p:nvPr>
        </p:nvSpPr>
        <p:spPr/>
        <p:txBody>
          <a:bodyPr/>
          <a:lstStyle/>
          <a:p>
            <a:pPr>
              <a:defRPr/>
            </a:pPr>
            <a:fld id="{9622AC79-BCCD-42FE-AE4F-BB8C5EDA0C00}" type="slidenum">
              <a:rPr lang="tr-TR"/>
              <a:pPr>
                <a:defRPr/>
              </a:pPr>
              <a:t>61</a:t>
            </a:fld>
            <a:endParaRPr lang="tr-TR"/>
          </a:p>
        </p:txBody>
      </p:sp>
      <p:pic>
        <p:nvPicPr>
          <p:cNvPr id="75779" name="Picture 2"/>
          <p:cNvPicPr>
            <a:picLocks noGrp="1" noChangeAspect="1" noChangeArrowheads="1"/>
          </p:cNvPicPr>
          <p:nvPr>
            <p:ph idx="1"/>
          </p:nvPr>
        </p:nvPicPr>
        <p:blipFill>
          <a:blip r:embed="rId2"/>
          <a:srcRect/>
          <a:stretch>
            <a:fillRect/>
          </a:stretch>
        </p:blipFill>
        <p:spPr>
          <a:xfrm>
            <a:off x="1042988" y="131763"/>
            <a:ext cx="7494587" cy="6726237"/>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İlaçlarla ilgili son söz</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4800600"/>
          </a:xfrm>
        </p:spPr>
        <p:txBody>
          <a:bodyPr>
            <a:normAutofit fontScale="92500" lnSpcReduction="20000"/>
          </a:bodyPr>
          <a:lstStyle/>
          <a:p>
            <a:pPr marL="365760" indent="-283464" algn="just" eaLnBrk="1" fontAlgn="auto" hangingPunct="1">
              <a:spcAft>
                <a:spcPts val="0"/>
              </a:spcAft>
              <a:buFont typeface="Wingdings 2"/>
              <a:buChar char=""/>
              <a:defRPr/>
            </a:pPr>
            <a:r>
              <a:rPr lang="tr-TR" dirty="0" smtClean="0"/>
              <a:t>Şu anda OSB </a:t>
            </a:r>
            <a:r>
              <a:rPr lang="tr-TR" dirty="0" err="1" smtClean="0"/>
              <a:t>nin</a:t>
            </a:r>
            <a:r>
              <a:rPr lang="tr-TR" dirty="0" smtClean="0"/>
              <a:t> temel semptomlarına etkili kanıtlanmış hiçbir ilaç yok!!!!</a:t>
            </a:r>
          </a:p>
          <a:p>
            <a:pPr marL="365760" indent="-283464" algn="just" eaLnBrk="1" fontAlgn="auto" hangingPunct="1">
              <a:spcAft>
                <a:spcPts val="0"/>
              </a:spcAft>
              <a:buFont typeface="Wingdings 2"/>
              <a:buChar char=""/>
              <a:defRPr/>
            </a:pPr>
            <a:r>
              <a:rPr lang="tr-TR" dirty="0" err="1" smtClean="0"/>
              <a:t>Nöroleptikler</a:t>
            </a:r>
            <a:r>
              <a:rPr lang="tr-TR" dirty="0" smtClean="0"/>
              <a:t>, </a:t>
            </a:r>
            <a:r>
              <a:rPr lang="tr-TR" dirty="0" err="1" smtClean="0"/>
              <a:t>Stimulanlar</a:t>
            </a:r>
            <a:r>
              <a:rPr lang="tr-TR" dirty="0" smtClean="0"/>
              <a:t> gibi ilaçlar semptomların hafifletilmesi amaçlı kullanılmakta.</a:t>
            </a:r>
          </a:p>
          <a:p>
            <a:pPr marL="365760" indent="-283464" algn="just" eaLnBrk="1" fontAlgn="auto" hangingPunct="1">
              <a:spcAft>
                <a:spcPts val="0"/>
              </a:spcAft>
              <a:buFont typeface="Wingdings 2"/>
              <a:buChar char=""/>
              <a:defRPr/>
            </a:pPr>
            <a:r>
              <a:rPr lang="tr-TR" dirty="0" smtClean="0"/>
              <a:t>Ancak </a:t>
            </a:r>
            <a:r>
              <a:rPr lang="tr-TR" dirty="0" err="1" smtClean="0"/>
              <a:t>Nöroleptiklerin</a:t>
            </a:r>
            <a:r>
              <a:rPr lang="tr-TR" dirty="0" smtClean="0"/>
              <a:t> uzun dönemde DM geliştirme riski nedeniyle küçük yaşta başlanmaması ve öncelikle ailesel müdahalelerin yapılması önemli</a:t>
            </a:r>
          </a:p>
          <a:p>
            <a:pPr marL="365760" indent="-283464" algn="just" eaLnBrk="1" fontAlgn="auto" hangingPunct="1">
              <a:spcAft>
                <a:spcPts val="0"/>
              </a:spcAft>
              <a:buFont typeface="Wingdings 2"/>
              <a:buChar char=""/>
              <a:defRPr/>
            </a:pPr>
            <a:r>
              <a:rPr lang="tr-TR" b="1" dirty="0" smtClean="0"/>
              <a:t>Bilimsel olarak kanıtlanmış tek tedavi yoğun eğitim programlarıdır.</a:t>
            </a:r>
            <a:endParaRPr lang="tr-TR" b="1" dirty="0"/>
          </a:p>
        </p:txBody>
      </p:sp>
      <p:sp>
        <p:nvSpPr>
          <p:cNvPr id="4" name="3 Slayt Numarası Yer Tutucusu"/>
          <p:cNvSpPr>
            <a:spLocks noGrp="1"/>
          </p:cNvSpPr>
          <p:nvPr>
            <p:ph type="sldNum" sz="quarter" idx="12"/>
          </p:nvPr>
        </p:nvSpPr>
        <p:spPr/>
        <p:txBody>
          <a:bodyPr/>
          <a:lstStyle/>
          <a:p>
            <a:pPr>
              <a:defRPr/>
            </a:pPr>
            <a:fld id="{E5A2432B-B8E1-421F-9D22-EF269C01E062}" type="slidenum">
              <a:rPr lang="tr-TR"/>
              <a:pPr>
                <a:defRPr/>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Gidi</a:t>
            </a:r>
            <a:r>
              <a:rPr lang="tr-TR" dirty="0" smtClean="0">
                <a:solidFill>
                  <a:schemeClr val="tx2">
                    <a:satMod val="130000"/>
                  </a:schemeClr>
                </a:solidFill>
              </a:rPr>
              <a:t>ş</a:t>
            </a:r>
            <a:endParaRPr lang="en-US" dirty="0">
              <a:solidFill>
                <a:schemeClr val="tx2">
                  <a:satMod val="130000"/>
                </a:schemeClr>
              </a:solidFill>
            </a:endParaRPr>
          </a:p>
        </p:txBody>
      </p:sp>
      <p:sp>
        <p:nvSpPr>
          <p:cNvPr id="3" name="2 İçerik Yer Tutucusu"/>
          <p:cNvSpPr>
            <a:spLocks noGrp="1"/>
          </p:cNvSpPr>
          <p:nvPr>
            <p:ph idx="1"/>
          </p:nvPr>
        </p:nvSpPr>
        <p:spPr>
          <a:xfrm>
            <a:off x="1116013" y="1484313"/>
            <a:ext cx="7570787" cy="5373687"/>
          </a:xfrm>
        </p:spPr>
        <p:txBody>
          <a:bodyPr>
            <a:normAutofit fontScale="85000" lnSpcReduction="10000"/>
          </a:bodyPr>
          <a:lstStyle/>
          <a:p>
            <a:pPr marL="365760" indent="-283464" algn="just" eaLnBrk="1" fontAlgn="auto" hangingPunct="1">
              <a:spcAft>
                <a:spcPts val="0"/>
              </a:spcAft>
              <a:buFont typeface="Wingdings 2"/>
              <a:buChar char=""/>
              <a:defRPr/>
            </a:pPr>
            <a:endParaRPr lang="tr-TR" dirty="0" smtClean="0"/>
          </a:p>
          <a:p>
            <a:pPr marL="365760" indent="-283464" algn="just" eaLnBrk="1" fontAlgn="auto" hangingPunct="1">
              <a:spcAft>
                <a:spcPts val="0"/>
              </a:spcAft>
              <a:buFont typeface="Wingdings 2"/>
              <a:buChar char=""/>
              <a:defRPr/>
            </a:pPr>
            <a:r>
              <a:rPr lang="en-US" dirty="0" err="1" smtClean="0"/>
              <a:t>Eri</a:t>
            </a:r>
            <a:r>
              <a:rPr lang="tr-TR" dirty="0" smtClean="0"/>
              <a:t>ş</a:t>
            </a:r>
            <a:r>
              <a:rPr lang="en-US" dirty="0" smtClean="0"/>
              <a:t>kin </a:t>
            </a:r>
            <a:r>
              <a:rPr lang="tr-TR" dirty="0" smtClean="0"/>
              <a:t>ç</a:t>
            </a:r>
            <a:r>
              <a:rPr lang="en-US" dirty="0" smtClean="0"/>
              <a:t>a</a:t>
            </a:r>
            <a:r>
              <a:rPr lang="tr-TR" dirty="0" smtClean="0"/>
              <a:t>ğ</a:t>
            </a:r>
            <a:r>
              <a:rPr lang="en-US" dirty="0" err="1" smtClean="0"/>
              <a:t>da</a:t>
            </a:r>
            <a:r>
              <a:rPr lang="en-US" dirty="0" smtClean="0"/>
              <a:t> </a:t>
            </a:r>
            <a:r>
              <a:rPr lang="en-US" dirty="0" err="1" smtClean="0"/>
              <a:t>bu</a:t>
            </a:r>
            <a:r>
              <a:rPr lang="en-US" dirty="0" smtClean="0"/>
              <a:t> </a:t>
            </a:r>
            <a:r>
              <a:rPr lang="en-US" dirty="0" err="1" smtClean="0"/>
              <a:t>olgularin</a:t>
            </a:r>
            <a:r>
              <a:rPr lang="en-US" dirty="0" smtClean="0"/>
              <a:t> 2\3 </a:t>
            </a:r>
            <a:r>
              <a:rPr lang="tr-TR" dirty="0" smtClean="0"/>
              <a:t>ü</a:t>
            </a:r>
            <a:r>
              <a:rPr lang="en-US" dirty="0" smtClean="0"/>
              <a:t> </a:t>
            </a:r>
            <a:r>
              <a:rPr lang="en-US" dirty="0" err="1" smtClean="0"/>
              <a:t>kendilerine</a:t>
            </a:r>
            <a:r>
              <a:rPr lang="en-US" dirty="0" smtClean="0"/>
              <a:t> </a:t>
            </a:r>
            <a:r>
              <a:rPr lang="en-US" dirty="0" err="1" smtClean="0"/>
              <a:t>bakamaz</a:t>
            </a:r>
            <a:endParaRPr lang="en-US" dirty="0" smtClean="0"/>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Char char=""/>
              <a:defRPr/>
            </a:pPr>
            <a:r>
              <a:rPr lang="en-US" dirty="0" smtClean="0"/>
              <a:t>%5-</a:t>
            </a:r>
            <a:r>
              <a:rPr lang="tr-TR" dirty="0" smtClean="0"/>
              <a:t>24</a:t>
            </a:r>
            <a:r>
              <a:rPr lang="en-US" dirty="0" smtClean="0"/>
              <a:t> tam </a:t>
            </a:r>
            <a:r>
              <a:rPr lang="en-US" dirty="0" err="1" smtClean="0"/>
              <a:t>ba</a:t>
            </a:r>
            <a:r>
              <a:rPr lang="tr-TR" dirty="0" err="1" smtClean="0"/>
              <a:t>ğı</a:t>
            </a:r>
            <a:r>
              <a:rPr lang="en-US" dirty="0" smtClean="0"/>
              <a:t>ms</a:t>
            </a:r>
            <a:r>
              <a:rPr lang="tr-TR" dirty="0" smtClean="0"/>
              <a:t>ı</a:t>
            </a:r>
            <a:r>
              <a:rPr lang="en-US" dirty="0" smtClean="0"/>
              <a:t>z </a:t>
            </a:r>
            <a:r>
              <a:rPr lang="en-US" dirty="0" err="1" smtClean="0"/>
              <a:t>hayat</a:t>
            </a:r>
            <a:r>
              <a:rPr lang="en-US" dirty="0" smtClean="0"/>
              <a:t> s</a:t>
            </a:r>
            <a:r>
              <a:rPr lang="tr-TR" dirty="0" smtClean="0"/>
              <a:t>ü</a:t>
            </a:r>
            <a:r>
              <a:rPr lang="en-US" dirty="0" smtClean="0"/>
              <a:t>rd</a:t>
            </a:r>
            <a:r>
              <a:rPr lang="tr-TR" dirty="0" smtClean="0"/>
              <a:t>ü</a:t>
            </a:r>
            <a:r>
              <a:rPr lang="en-US" dirty="0" err="1" smtClean="0"/>
              <a:t>rebilir</a:t>
            </a:r>
            <a:r>
              <a:rPr lang="tr-TR" dirty="0" smtClean="0"/>
              <a:t>.</a:t>
            </a:r>
            <a:endParaRPr lang="en-US" dirty="0" smtClean="0"/>
          </a:p>
          <a:p>
            <a:pPr marL="365760" indent="-283464" algn="just" eaLnBrk="1" fontAlgn="auto" hangingPunct="1">
              <a:spcAft>
                <a:spcPts val="0"/>
              </a:spcAft>
              <a:buFont typeface="Wingdings 2"/>
              <a:buNone/>
              <a:defRPr/>
            </a:pPr>
            <a:endParaRPr lang="en-US" dirty="0" smtClean="0"/>
          </a:p>
          <a:p>
            <a:pPr marL="365760" indent="-283464" algn="just" eaLnBrk="1" fontAlgn="auto" hangingPunct="1">
              <a:spcAft>
                <a:spcPts val="0"/>
              </a:spcAft>
              <a:buFont typeface="Wingdings 2"/>
              <a:buChar char=""/>
              <a:defRPr/>
            </a:pPr>
            <a:r>
              <a:rPr lang="tr-TR" dirty="0" smtClean="0"/>
              <a:t>6</a:t>
            </a:r>
            <a:r>
              <a:rPr lang="en-US" dirty="0" smtClean="0"/>
              <a:t> </a:t>
            </a:r>
            <a:r>
              <a:rPr lang="en-US" dirty="0" err="1" smtClean="0"/>
              <a:t>ya</a:t>
            </a:r>
            <a:r>
              <a:rPr lang="tr-TR" dirty="0" smtClean="0"/>
              <a:t>ş</a:t>
            </a:r>
            <a:r>
              <a:rPr lang="en-US" dirty="0" smtClean="0"/>
              <a:t> </a:t>
            </a:r>
            <a:r>
              <a:rPr lang="tr-TR" dirty="0" err="1" smtClean="0"/>
              <a:t>ö</a:t>
            </a:r>
            <a:r>
              <a:rPr lang="en-US" dirty="0" err="1" smtClean="0"/>
              <a:t>ncesi</a:t>
            </a:r>
            <a:r>
              <a:rPr lang="en-US" dirty="0" smtClean="0"/>
              <a:t> </a:t>
            </a:r>
            <a:r>
              <a:rPr lang="en-US" dirty="0" err="1" smtClean="0"/>
              <a:t>dil</a:t>
            </a:r>
            <a:r>
              <a:rPr lang="en-US" dirty="0" smtClean="0"/>
              <a:t> </a:t>
            </a:r>
            <a:r>
              <a:rPr lang="en-US" dirty="0" err="1" smtClean="0"/>
              <a:t>geli</a:t>
            </a:r>
            <a:r>
              <a:rPr lang="tr-TR" dirty="0" err="1" smtClean="0"/>
              <a:t>şimi</a:t>
            </a:r>
            <a:r>
              <a:rPr lang="tr-TR" dirty="0" smtClean="0"/>
              <a:t> olması,</a:t>
            </a:r>
            <a:r>
              <a:rPr lang="en-US" dirty="0" smtClean="0"/>
              <a:t> IQ 70 </a:t>
            </a:r>
            <a:r>
              <a:rPr lang="tr-TR" dirty="0" smtClean="0"/>
              <a:t>ü</a:t>
            </a:r>
            <a:r>
              <a:rPr lang="en-US" dirty="0" err="1" smtClean="0"/>
              <a:t>st</a:t>
            </a:r>
            <a:r>
              <a:rPr lang="tr-TR" dirty="0" smtClean="0"/>
              <a:t>ü</a:t>
            </a:r>
            <a:r>
              <a:rPr lang="en-US" dirty="0" smtClean="0"/>
              <a:t> </a:t>
            </a:r>
            <a:r>
              <a:rPr lang="en-US" dirty="0" err="1" smtClean="0"/>
              <a:t>ol</a:t>
            </a:r>
            <a:r>
              <a:rPr lang="tr-TR" dirty="0" err="1" smtClean="0"/>
              <a:t>ması</a:t>
            </a:r>
            <a:r>
              <a:rPr lang="tr-TR" dirty="0" smtClean="0"/>
              <a:t>, erken tanı, yoğun eğitim, hafif başlangıç bulguları, ortak dikkatin erken gelişimi iyi </a:t>
            </a:r>
            <a:r>
              <a:rPr lang="tr-TR" dirty="0" err="1" smtClean="0"/>
              <a:t>prognostik</a:t>
            </a:r>
            <a:r>
              <a:rPr lang="tr-TR" dirty="0" smtClean="0"/>
              <a:t> faktörler.</a:t>
            </a:r>
            <a:endParaRPr lang="en-US" dirty="0" smtClean="0"/>
          </a:p>
          <a:p>
            <a:pPr marL="365760" indent="-283464" algn="just" eaLnBrk="1" fontAlgn="auto" hangingPunct="1">
              <a:spcAft>
                <a:spcPts val="0"/>
              </a:spcAft>
              <a:buFont typeface="Wingdings 2"/>
              <a:buChar char=""/>
              <a:defRPr/>
            </a:pPr>
            <a:r>
              <a:rPr lang="tr-TR" dirty="0" smtClean="0"/>
              <a:t>Türkiye çalışmasında 4 yaş öncesi % 25 tanı kaybı</a:t>
            </a:r>
            <a:endParaRPr lang="en-US" dirty="0" smtClean="0"/>
          </a:p>
          <a:p>
            <a:pPr marL="365760" indent="-283464" algn="just" eaLnBrk="1" fontAlgn="auto" hangingPunct="1">
              <a:spcAft>
                <a:spcPts val="0"/>
              </a:spcAft>
              <a:buFont typeface="Wingdings 2"/>
              <a:buNone/>
              <a:defRPr/>
            </a:pPr>
            <a:r>
              <a:rPr lang="en-US" dirty="0" smtClean="0"/>
              <a:t> </a:t>
            </a:r>
            <a:endParaRPr lang="en-US" dirty="0"/>
          </a:p>
        </p:txBody>
      </p:sp>
      <p:sp>
        <p:nvSpPr>
          <p:cNvPr id="4" name="3 Slayt Numarası Yer Tutucusu"/>
          <p:cNvSpPr>
            <a:spLocks noGrp="1"/>
          </p:cNvSpPr>
          <p:nvPr>
            <p:ph type="sldNum" sz="quarter" idx="12"/>
          </p:nvPr>
        </p:nvSpPr>
        <p:spPr/>
        <p:txBody>
          <a:bodyPr/>
          <a:lstStyle/>
          <a:p>
            <a:pPr>
              <a:defRPr/>
            </a:pPr>
            <a:fld id="{AEB3082B-14B7-408D-AC2A-E571C975115F}" type="slidenum">
              <a:rPr lang="tr-TR"/>
              <a:pPr>
                <a:defRPr/>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Takip Planlaması</a:t>
            </a:r>
            <a:endParaRPr lang="tr-TR" dirty="0">
              <a:solidFill>
                <a:schemeClr val="tx2">
                  <a:satMod val="130000"/>
                </a:schemeClr>
              </a:solidFill>
            </a:endParaRPr>
          </a:p>
        </p:txBody>
      </p:sp>
      <p:sp>
        <p:nvSpPr>
          <p:cNvPr id="78850" name="2 İçerik Yer Tutucusu"/>
          <p:cNvSpPr>
            <a:spLocks noGrp="1"/>
          </p:cNvSpPr>
          <p:nvPr>
            <p:ph idx="1"/>
          </p:nvPr>
        </p:nvSpPr>
        <p:spPr>
          <a:xfrm>
            <a:off x="900113" y="1268413"/>
            <a:ext cx="4392612" cy="5078412"/>
          </a:xfrm>
        </p:spPr>
        <p:txBody>
          <a:bodyPr/>
          <a:lstStyle/>
          <a:p>
            <a:pPr algn="just" eaLnBrk="1" hangingPunct="1"/>
            <a:endParaRPr lang="en-US" smtClean="0"/>
          </a:p>
          <a:p>
            <a:pPr algn="just" eaLnBrk="1" hangingPunct="1"/>
            <a:r>
              <a:rPr lang="tr-TR" smtClean="0"/>
              <a:t>Aileyi bilgilendirmek</a:t>
            </a:r>
          </a:p>
          <a:p>
            <a:pPr algn="just" eaLnBrk="1" hangingPunct="1"/>
            <a:r>
              <a:rPr lang="tr-TR" smtClean="0"/>
              <a:t>Erken eğitim/YOĞUN eğitime programına aile yönlendirilmelidir.</a:t>
            </a:r>
          </a:p>
          <a:p>
            <a:pPr algn="just" eaLnBrk="1" hangingPunct="1"/>
            <a:r>
              <a:rPr lang="tr-TR" smtClean="0"/>
              <a:t>Bu bir ekip işidir,eğitim programlarını uygulayanlarla iş birliği çok yakın olmalıdır.</a:t>
            </a:r>
          </a:p>
        </p:txBody>
      </p:sp>
      <p:sp>
        <p:nvSpPr>
          <p:cNvPr id="4" name="3 Slayt Numarası Yer Tutucusu"/>
          <p:cNvSpPr>
            <a:spLocks noGrp="1"/>
          </p:cNvSpPr>
          <p:nvPr>
            <p:ph type="sldNum" sz="quarter" idx="12"/>
          </p:nvPr>
        </p:nvSpPr>
        <p:spPr/>
        <p:txBody>
          <a:bodyPr/>
          <a:lstStyle/>
          <a:p>
            <a:pPr>
              <a:defRPr/>
            </a:pPr>
            <a:fld id="{E1F3C499-19CF-4D1C-A8C8-A6C0A1FD93BF}" type="slidenum">
              <a:rPr lang="tr-TR"/>
              <a:pPr>
                <a:defRPr/>
              </a:pPr>
              <a:t>64</a:t>
            </a:fld>
            <a:endParaRPr lang="tr-TR"/>
          </a:p>
        </p:txBody>
      </p:sp>
      <p:pic>
        <p:nvPicPr>
          <p:cNvPr id="78852" name="Picture 4" descr="http://im.haberturk.com/2011/08/15/659244_detay.jpg?1313412620"/>
          <p:cNvPicPr>
            <a:picLocks noChangeAspect="1" noChangeArrowheads="1"/>
          </p:cNvPicPr>
          <p:nvPr/>
        </p:nvPicPr>
        <p:blipFill>
          <a:blip r:embed="rId2"/>
          <a:srcRect/>
          <a:stretch>
            <a:fillRect/>
          </a:stretch>
        </p:blipFill>
        <p:spPr bwMode="auto">
          <a:xfrm>
            <a:off x="5640388" y="1557338"/>
            <a:ext cx="350361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pic>
        <p:nvPicPr>
          <p:cNvPr id="79874" name="Picture 3"/>
          <p:cNvPicPr>
            <a:picLocks noGrp="1" noChangeAspect="1" noChangeArrowheads="1"/>
          </p:cNvPicPr>
          <p:nvPr>
            <p:ph idx="1"/>
          </p:nvPr>
        </p:nvPicPr>
        <p:blipFill>
          <a:blip r:embed="rId3"/>
          <a:srcRect/>
          <a:stretch>
            <a:fillRect/>
          </a:stretch>
        </p:blipFill>
        <p:spPr>
          <a:xfrm>
            <a:off x="-214313" y="-785813"/>
            <a:ext cx="9644063" cy="7643813"/>
          </a:xfrm>
        </p:spPr>
      </p:pic>
      <p:sp>
        <p:nvSpPr>
          <p:cNvPr id="4" name="3 Slayt Numarası Yer Tutucusu"/>
          <p:cNvSpPr>
            <a:spLocks noGrp="1"/>
          </p:cNvSpPr>
          <p:nvPr>
            <p:ph type="sldNum" sz="quarter" idx="12"/>
          </p:nvPr>
        </p:nvSpPr>
        <p:spPr/>
        <p:txBody>
          <a:bodyPr/>
          <a:lstStyle/>
          <a:p>
            <a:pPr>
              <a:defRPr/>
            </a:pPr>
            <a:fld id="{AB9D1A6A-CF26-46D4-A8F3-8A0C74B6EF63}" type="slidenum">
              <a:rPr lang="tr-TR"/>
              <a:pPr>
                <a:defRPr/>
              </a:pPr>
              <a:t>65</a:t>
            </a:fld>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Takipte Görüşmelerin Amacı</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tr-TR" dirty="0" smtClean="0"/>
              <a:t>A-Otizmin temel belirtilerinin gidişini takip:</a:t>
            </a:r>
          </a:p>
          <a:p>
            <a:pPr marL="365760" indent="-283464" eaLnBrk="1" fontAlgn="auto" hangingPunct="1">
              <a:spcAft>
                <a:spcPts val="0"/>
              </a:spcAft>
              <a:buFont typeface="Wingdings 2"/>
              <a:buChar char=""/>
              <a:defRPr/>
            </a:pPr>
            <a:r>
              <a:rPr lang="tr-TR" dirty="0" smtClean="0"/>
              <a:t>1)Çocuğun sosyal –duygusal açıdan gelişmeleri,</a:t>
            </a:r>
          </a:p>
          <a:p>
            <a:pPr marL="365760" indent="-283464" eaLnBrk="1" fontAlgn="auto" hangingPunct="1">
              <a:spcAft>
                <a:spcPts val="0"/>
              </a:spcAft>
              <a:buFont typeface="Wingdings 2"/>
              <a:buChar char=""/>
              <a:defRPr/>
            </a:pPr>
            <a:r>
              <a:rPr lang="tr-TR" dirty="0" smtClean="0"/>
              <a:t>2)Çocuğun dil-ileti</a:t>
            </a:r>
            <a:r>
              <a:rPr lang="en-US" dirty="0" smtClean="0"/>
              <a:t>s</a:t>
            </a:r>
            <a:r>
              <a:rPr lang="tr-TR" dirty="0" smtClean="0"/>
              <a:t>imsel açıdan(hem algılayıcı,hem</a:t>
            </a:r>
          </a:p>
          <a:p>
            <a:pPr marL="365760" indent="-283464" eaLnBrk="1" fontAlgn="auto" hangingPunct="1">
              <a:spcAft>
                <a:spcPts val="0"/>
              </a:spcAft>
              <a:buFont typeface="Wingdings 2"/>
              <a:buChar char=""/>
              <a:defRPr/>
            </a:pPr>
            <a:r>
              <a:rPr lang="tr-TR" dirty="0" smtClean="0"/>
              <a:t>ifade edici)</a:t>
            </a:r>
          </a:p>
          <a:p>
            <a:pPr marL="365760" indent="-283464" eaLnBrk="1" fontAlgn="auto" hangingPunct="1">
              <a:spcAft>
                <a:spcPts val="0"/>
              </a:spcAft>
              <a:buFont typeface="Wingdings 2"/>
              <a:buChar char=""/>
              <a:defRPr/>
            </a:pPr>
            <a:r>
              <a:rPr lang="tr-TR" dirty="0" smtClean="0"/>
              <a:t>3)Tekrarlayıcı davranışların,sıklık,şiddet,tipi</a:t>
            </a:r>
          </a:p>
          <a:p>
            <a:pPr marL="365760" indent="-283464" eaLnBrk="1" fontAlgn="auto" hangingPunct="1">
              <a:spcAft>
                <a:spcPts val="0"/>
              </a:spcAft>
              <a:buFont typeface="Wingdings 2"/>
              <a:buChar char=""/>
              <a:defRPr/>
            </a:pPr>
            <a:r>
              <a:rPr lang="tr-TR" dirty="0" smtClean="0"/>
              <a:t>değerlendirmeyi içermektedir.</a:t>
            </a:r>
          </a:p>
          <a:p>
            <a:pPr marL="365760" indent="-283464" eaLnBrk="1" fontAlgn="auto" hangingPunct="1">
              <a:spcAft>
                <a:spcPts val="0"/>
              </a:spcAft>
              <a:buFont typeface="Wingdings 2"/>
              <a:buChar char=""/>
              <a:defRPr/>
            </a:pPr>
            <a:r>
              <a:rPr lang="tr-TR" dirty="0" smtClean="0"/>
              <a:t>B)Bili</a:t>
            </a:r>
            <a:r>
              <a:rPr lang="en-US" dirty="0" smtClean="0"/>
              <a:t>s</a:t>
            </a:r>
            <a:r>
              <a:rPr lang="tr-TR" dirty="0" smtClean="0"/>
              <a:t>sel gelişimi</a:t>
            </a:r>
          </a:p>
          <a:p>
            <a:pPr marL="365760" indent="-283464" eaLnBrk="1" fontAlgn="auto" hangingPunct="1">
              <a:spcAft>
                <a:spcPts val="0"/>
              </a:spcAft>
              <a:buFont typeface="Wingdings 2"/>
              <a:buChar char=""/>
              <a:defRPr/>
            </a:pPr>
            <a:r>
              <a:rPr lang="tr-TR" dirty="0" smtClean="0"/>
              <a:t>C)Öz bakım beceriler,</a:t>
            </a:r>
            <a:r>
              <a:rPr lang="en-US" dirty="0" smtClean="0"/>
              <a:t> </a:t>
            </a:r>
            <a:r>
              <a:rPr lang="tr-TR" dirty="0" err="1" smtClean="0"/>
              <a:t>adaptif</a:t>
            </a:r>
            <a:r>
              <a:rPr lang="tr-TR" dirty="0" smtClean="0"/>
              <a:t> işlevler</a:t>
            </a:r>
            <a:endParaRPr lang="tr-TR" dirty="0"/>
          </a:p>
        </p:txBody>
      </p:sp>
      <p:sp>
        <p:nvSpPr>
          <p:cNvPr id="4" name="3 Slayt Numarası Yer Tutucusu"/>
          <p:cNvSpPr>
            <a:spLocks noGrp="1"/>
          </p:cNvSpPr>
          <p:nvPr>
            <p:ph type="sldNum" sz="quarter" idx="12"/>
          </p:nvPr>
        </p:nvSpPr>
        <p:spPr/>
        <p:txBody>
          <a:bodyPr/>
          <a:lstStyle/>
          <a:p>
            <a:pPr>
              <a:defRPr/>
            </a:pPr>
            <a:fld id="{AE2BF332-53C7-4A80-8219-2393DB092F41}" type="slidenum">
              <a:rPr lang="tr-TR"/>
              <a:pPr>
                <a:defRPr/>
              </a:pPr>
              <a:t>66</a:t>
            </a:fld>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Takipte Görüşmelerin Amacı</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tr-TR" dirty="0" smtClean="0"/>
              <a:t>D)Eğitim programı kalitesi ve ailenin i</a:t>
            </a:r>
            <a:r>
              <a:rPr lang="en-US" dirty="0" smtClean="0"/>
              <a:t>s</a:t>
            </a:r>
            <a:r>
              <a:rPr lang="tr-TR" dirty="0" smtClean="0"/>
              <a:t> birliği</a:t>
            </a: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tr-TR" dirty="0" smtClean="0"/>
              <a:t>1)</a:t>
            </a:r>
            <a:r>
              <a:rPr lang="en-US" dirty="0" smtClean="0"/>
              <a:t> </a:t>
            </a:r>
            <a:r>
              <a:rPr lang="tr-TR" dirty="0" smtClean="0"/>
              <a:t>Çocuğun günlük programı,</a:t>
            </a:r>
          </a:p>
          <a:p>
            <a:pPr marL="365760" indent="-283464" eaLnBrk="1" fontAlgn="auto" hangingPunct="1">
              <a:spcAft>
                <a:spcPts val="0"/>
              </a:spcAft>
              <a:buFont typeface="Wingdings 2"/>
              <a:buChar char=""/>
              <a:defRPr/>
            </a:pPr>
            <a:r>
              <a:rPr lang="tr-TR" dirty="0" smtClean="0"/>
              <a:t>2) Bu programın gelişimi için yeterli olup</a:t>
            </a:r>
            <a:r>
              <a:rPr lang="en-US" dirty="0" smtClean="0"/>
              <a:t> </a:t>
            </a:r>
            <a:r>
              <a:rPr lang="tr-TR" dirty="0" smtClean="0"/>
              <a:t>olmadığı,</a:t>
            </a:r>
          </a:p>
          <a:p>
            <a:pPr marL="365760" indent="-283464" eaLnBrk="1" fontAlgn="auto" hangingPunct="1">
              <a:spcAft>
                <a:spcPts val="0"/>
              </a:spcAft>
              <a:buFont typeface="Wingdings 2"/>
              <a:buChar char=""/>
              <a:defRPr/>
            </a:pPr>
            <a:r>
              <a:rPr lang="tr-TR" dirty="0" smtClean="0"/>
              <a:t>3)</a:t>
            </a:r>
            <a:r>
              <a:rPr lang="en-US" dirty="0" smtClean="0"/>
              <a:t> E</a:t>
            </a:r>
            <a:r>
              <a:rPr lang="tr-TR" dirty="0" err="1" smtClean="0"/>
              <a:t>ğitim</a:t>
            </a:r>
            <a:r>
              <a:rPr lang="tr-TR" dirty="0" smtClean="0"/>
              <a:t> programının kalite ve yoğunluğu,</a:t>
            </a:r>
          </a:p>
          <a:p>
            <a:pPr marL="365760" indent="-283464" eaLnBrk="1" fontAlgn="auto" hangingPunct="1">
              <a:spcAft>
                <a:spcPts val="0"/>
              </a:spcAft>
              <a:buFont typeface="Wingdings 2"/>
              <a:buChar char=""/>
              <a:defRPr/>
            </a:pPr>
            <a:r>
              <a:rPr lang="tr-TR" dirty="0" smtClean="0"/>
              <a:t>4)</a:t>
            </a:r>
            <a:r>
              <a:rPr lang="en-US" dirty="0" smtClean="0"/>
              <a:t> A</a:t>
            </a:r>
            <a:r>
              <a:rPr lang="tr-TR" dirty="0" smtClean="0"/>
              <a:t>ile bireylerinin eğitim programında</a:t>
            </a:r>
            <a:r>
              <a:rPr lang="en-US" dirty="0" smtClean="0"/>
              <a:t> </a:t>
            </a:r>
            <a:r>
              <a:rPr lang="tr-TR" dirty="0" smtClean="0"/>
              <a:t>motivasyonu ve i</a:t>
            </a:r>
            <a:r>
              <a:rPr lang="en-US" dirty="0" smtClean="0"/>
              <a:t>s</a:t>
            </a:r>
            <a:r>
              <a:rPr lang="tr-TR" dirty="0" smtClean="0"/>
              <a:t> birliği</a:t>
            </a:r>
            <a:r>
              <a:rPr lang="en-US" dirty="0" smtClean="0"/>
              <a:t> </a:t>
            </a:r>
            <a:r>
              <a:rPr lang="tr-TR" dirty="0" smtClean="0"/>
              <a:t>değerlendirilmelidir.</a:t>
            </a:r>
            <a:endParaRPr lang="tr-TR" dirty="0"/>
          </a:p>
        </p:txBody>
      </p:sp>
      <p:sp>
        <p:nvSpPr>
          <p:cNvPr id="4" name="3 Slayt Numarası Yer Tutucusu"/>
          <p:cNvSpPr>
            <a:spLocks noGrp="1"/>
          </p:cNvSpPr>
          <p:nvPr>
            <p:ph type="sldNum" sz="quarter" idx="12"/>
          </p:nvPr>
        </p:nvSpPr>
        <p:spPr/>
        <p:txBody>
          <a:bodyPr/>
          <a:lstStyle/>
          <a:p>
            <a:pPr>
              <a:defRPr/>
            </a:pPr>
            <a:fld id="{A1E5EAB6-64CB-444B-BE61-593B0B9DDE38}" type="slidenum">
              <a:rPr lang="tr-TR"/>
              <a:pPr>
                <a:defRPr/>
              </a:pPr>
              <a:t>67</a:t>
            </a:fld>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Takipte Görüşmelerin Amacı</a:t>
            </a:r>
            <a:endParaRPr lang="tr-TR" dirty="0">
              <a:solidFill>
                <a:schemeClr val="tx2">
                  <a:satMod val="130000"/>
                </a:schemeClr>
              </a:solidFill>
            </a:endParaRPr>
          </a:p>
        </p:txBody>
      </p:sp>
      <p:sp>
        <p:nvSpPr>
          <p:cNvPr id="3" name="2 İçerik Yer Tutucusu"/>
          <p:cNvSpPr>
            <a:spLocks noGrp="1"/>
          </p:cNvSpPr>
          <p:nvPr>
            <p:ph idx="1"/>
          </p:nvPr>
        </p:nvSpPr>
        <p:spPr>
          <a:xfrm>
            <a:off x="1331913" y="1935163"/>
            <a:ext cx="7354887" cy="4733925"/>
          </a:xfrm>
        </p:spPr>
        <p:txBody>
          <a:bodyPr>
            <a:normAutofit fontScale="70000" lnSpcReduction="20000"/>
          </a:bodyPr>
          <a:lstStyle/>
          <a:p>
            <a:pPr marL="365760" indent="-283464" algn="just" eaLnBrk="1" fontAlgn="auto" hangingPunct="1">
              <a:spcAft>
                <a:spcPts val="0"/>
              </a:spcAft>
              <a:buFont typeface="Wingdings 2"/>
              <a:buChar char=""/>
              <a:defRPr/>
            </a:pPr>
            <a:r>
              <a:rPr lang="tr-TR" dirty="0" smtClean="0"/>
              <a:t>Takipte ortaya çıkan tıbbi durumlar gerekli branşlara </a:t>
            </a:r>
            <a:r>
              <a:rPr lang="tr-TR" dirty="0" err="1" smtClean="0"/>
              <a:t>konsülte</a:t>
            </a:r>
            <a:r>
              <a:rPr lang="tr-TR" dirty="0" smtClean="0"/>
              <a:t> edilir.</a:t>
            </a:r>
          </a:p>
          <a:p>
            <a:pPr marL="365760" indent="-283464" algn="just" eaLnBrk="1" fontAlgn="auto" hangingPunct="1">
              <a:spcAft>
                <a:spcPts val="0"/>
              </a:spcAft>
              <a:buFont typeface="Wingdings 2"/>
              <a:buChar char=""/>
              <a:defRPr/>
            </a:pPr>
            <a:r>
              <a:rPr lang="tr-TR" dirty="0" smtClean="0"/>
              <a:t>Gerek medikal tedavi,gerek eğitsel tedavi için hedef belirtiler </a:t>
            </a:r>
            <a:r>
              <a:rPr lang="tr-TR" dirty="0" err="1" smtClean="0"/>
              <a:t>tes</a:t>
            </a:r>
            <a:r>
              <a:rPr lang="en-US" dirty="0" smtClean="0"/>
              <a:t>p</a:t>
            </a:r>
            <a:r>
              <a:rPr lang="tr-TR" dirty="0" smtClean="0"/>
              <a:t>it edilir.</a:t>
            </a:r>
          </a:p>
          <a:p>
            <a:pPr marL="365760" indent="-283464" algn="just" eaLnBrk="1" fontAlgn="auto" hangingPunct="1">
              <a:spcAft>
                <a:spcPts val="0"/>
              </a:spcAft>
              <a:buFont typeface="Wingdings 2"/>
              <a:buChar char=""/>
              <a:defRPr/>
            </a:pPr>
            <a:r>
              <a:rPr lang="tr-TR" dirty="0" smtClean="0"/>
              <a:t>Aile uygun eğitim programına yönlendirilir.</a:t>
            </a:r>
          </a:p>
          <a:p>
            <a:pPr marL="365760" indent="-283464" algn="just" eaLnBrk="1" fontAlgn="auto" hangingPunct="1">
              <a:spcAft>
                <a:spcPts val="0"/>
              </a:spcAft>
              <a:buFont typeface="Wingdings 2"/>
              <a:buChar char=""/>
              <a:defRPr/>
            </a:pPr>
            <a:r>
              <a:rPr lang="tr-TR" dirty="0" smtClean="0"/>
              <a:t>Aileye </a:t>
            </a:r>
            <a:r>
              <a:rPr lang="tr-TR" dirty="0" err="1" smtClean="0"/>
              <a:t>interaktif</a:t>
            </a:r>
            <a:r>
              <a:rPr lang="tr-TR" dirty="0" smtClean="0"/>
              <a:t> rehberlik programı uygulanır.</a:t>
            </a:r>
          </a:p>
          <a:p>
            <a:pPr marL="365760" indent="-283464" algn="just" eaLnBrk="1" fontAlgn="auto" hangingPunct="1">
              <a:spcAft>
                <a:spcPts val="0"/>
              </a:spcAft>
              <a:buFont typeface="Wingdings 2"/>
              <a:buChar char=""/>
              <a:defRPr/>
            </a:pPr>
            <a:r>
              <a:rPr lang="tr-TR" dirty="0" smtClean="0"/>
              <a:t>Uygun eğitim programı:</a:t>
            </a:r>
            <a:r>
              <a:rPr lang="en-US" dirty="0" smtClean="0"/>
              <a:t> </a:t>
            </a:r>
            <a:r>
              <a:rPr lang="tr-TR" dirty="0" smtClean="0"/>
              <a:t>Otizmin temel belirtilerine yönelik,çocuğun seviyesine </a:t>
            </a:r>
            <a:r>
              <a:rPr lang="tr-TR" dirty="0" err="1" smtClean="0"/>
              <a:t>hita</a:t>
            </a:r>
            <a:r>
              <a:rPr lang="en-US" dirty="0" smtClean="0"/>
              <a:t>p</a:t>
            </a:r>
            <a:r>
              <a:rPr lang="tr-TR" dirty="0" smtClean="0"/>
              <a:t> </a:t>
            </a:r>
            <a:r>
              <a:rPr lang="en-US" dirty="0" smtClean="0"/>
              <a:t> </a:t>
            </a:r>
            <a:r>
              <a:rPr lang="tr-TR" dirty="0" smtClean="0"/>
              <a:t>eden programlardır.</a:t>
            </a:r>
          </a:p>
          <a:p>
            <a:pPr marL="365760" indent="-283464" algn="just" eaLnBrk="1" fontAlgn="auto" hangingPunct="1">
              <a:spcAft>
                <a:spcPts val="0"/>
              </a:spcAft>
              <a:buFont typeface="Wingdings 2"/>
              <a:buChar char=""/>
              <a:defRPr/>
            </a:pPr>
            <a:r>
              <a:rPr lang="tr-TR" dirty="0" smtClean="0"/>
              <a:t>En etkin program </a:t>
            </a:r>
            <a:r>
              <a:rPr lang="tr-TR" b="1" dirty="0" smtClean="0"/>
              <a:t>uygulamalı </a:t>
            </a:r>
            <a:r>
              <a:rPr lang="tr-TR" b="1" dirty="0" err="1" smtClean="0"/>
              <a:t>davranı</a:t>
            </a:r>
            <a:r>
              <a:rPr lang="en-US" b="1" dirty="0" smtClean="0"/>
              <a:t>s</a:t>
            </a:r>
            <a:r>
              <a:rPr lang="tr-TR" b="1" dirty="0" smtClean="0"/>
              <a:t> </a:t>
            </a:r>
            <a:r>
              <a:rPr lang="tr-TR" sz="2400" b="1" dirty="0" smtClean="0"/>
              <a:t>analizidir</a:t>
            </a:r>
            <a:r>
              <a:rPr lang="tr-TR" sz="1900" dirty="0" smtClean="0"/>
              <a:t>(</a:t>
            </a:r>
            <a:r>
              <a:rPr lang="tr-TR" sz="1900" dirty="0" err="1" smtClean="0"/>
              <a:t>Helt</a:t>
            </a:r>
            <a:r>
              <a:rPr lang="tr-TR" sz="1900" dirty="0" smtClean="0"/>
              <a:t> 2008)</a:t>
            </a:r>
            <a:endParaRPr lang="en-US" sz="1900" dirty="0" smtClean="0"/>
          </a:p>
          <a:p>
            <a:pPr marL="365760" indent="-283464" algn="just" eaLnBrk="1" fontAlgn="auto" hangingPunct="1">
              <a:spcAft>
                <a:spcPts val="0"/>
              </a:spcAft>
              <a:buFont typeface="Wingdings 2"/>
              <a:buChar char=""/>
              <a:defRPr/>
            </a:pPr>
            <a:r>
              <a:rPr lang="tr-TR" dirty="0" smtClean="0"/>
              <a:t>Küçük yaşlarda (2&gt;) daha çok ebeveynin eğitim programı ve sosyal duygusal gelişmeye katkısı olan programlar seçilmelidir. </a:t>
            </a:r>
          </a:p>
          <a:p>
            <a:pPr marL="365760" indent="-283464" algn="just" eaLnBrk="1" fontAlgn="auto" hangingPunct="1">
              <a:spcAft>
                <a:spcPts val="0"/>
              </a:spcAft>
              <a:buFont typeface="Wingdings 2"/>
              <a:buChar char=""/>
              <a:defRPr/>
            </a:pPr>
            <a:r>
              <a:rPr lang="tr-TR" dirty="0" smtClean="0"/>
              <a:t>Önerilen eğitim saati 35-40 saat/ haftadır. Devlet destekli programa ek olarak ailenin evde bu saate ulaşması sağlanmalıdır.</a:t>
            </a:r>
          </a:p>
          <a:p>
            <a:pPr marL="365760" indent="-283464" algn="just" eaLnBrk="1" fontAlgn="auto" hangingPunct="1">
              <a:spcAft>
                <a:spcPts val="0"/>
              </a:spcAft>
              <a:buFont typeface="Wingdings 2"/>
              <a:buChar char=""/>
              <a:defRPr/>
            </a:pPr>
            <a:endParaRPr lang="en-US" dirty="0"/>
          </a:p>
        </p:txBody>
      </p:sp>
      <p:sp>
        <p:nvSpPr>
          <p:cNvPr id="4" name="3 Slayt Numarası Yer Tutucusu"/>
          <p:cNvSpPr>
            <a:spLocks noGrp="1"/>
          </p:cNvSpPr>
          <p:nvPr>
            <p:ph type="sldNum" sz="quarter" idx="12"/>
          </p:nvPr>
        </p:nvSpPr>
        <p:spPr/>
        <p:txBody>
          <a:bodyPr/>
          <a:lstStyle/>
          <a:p>
            <a:pPr>
              <a:defRPr/>
            </a:pPr>
            <a:fld id="{C670DD23-B39A-45F4-8C50-7C879B5E52A5}" type="slidenum">
              <a:rPr lang="tr-TR"/>
              <a:pPr>
                <a:defRPr/>
              </a:pPr>
              <a:t>68</a:t>
            </a:fld>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4" name="3 Slayt Numarası Yer Tutucusu"/>
          <p:cNvSpPr>
            <a:spLocks noGrp="1"/>
          </p:cNvSpPr>
          <p:nvPr>
            <p:ph type="sldNum" sz="quarter" idx="12"/>
          </p:nvPr>
        </p:nvSpPr>
        <p:spPr/>
        <p:txBody>
          <a:bodyPr/>
          <a:lstStyle/>
          <a:p>
            <a:pPr>
              <a:defRPr/>
            </a:pPr>
            <a:fld id="{EB7E11B9-CE2D-4BCE-A7DB-31F59137C05B}" type="slidenum">
              <a:rPr lang="tr-TR"/>
              <a:pPr>
                <a:defRPr/>
              </a:pPr>
              <a:t>69</a:t>
            </a:fld>
            <a:endParaRPr lang="tr-TR"/>
          </a:p>
        </p:txBody>
      </p:sp>
      <p:pic>
        <p:nvPicPr>
          <p:cNvPr id="84995" name="Picture 6" descr="http://www.itusozluk.com/image/2-nisan-dunya-otizm-gunu_495286.jpg"/>
          <p:cNvPicPr>
            <a:picLocks noChangeAspect="1" noChangeArrowheads="1"/>
          </p:cNvPicPr>
          <p:nvPr/>
        </p:nvPicPr>
        <p:blipFill>
          <a:blip r:embed="rId2"/>
          <a:srcRect/>
          <a:stretch>
            <a:fillRect/>
          </a:stretch>
        </p:blipFill>
        <p:spPr bwMode="auto">
          <a:xfrm>
            <a:off x="-74613" y="0"/>
            <a:ext cx="9218613" cy="4437063"/>
          </a:xfrm>
          <a:prstGeom prst="rect">
            <a:avLst/>
          </a:prstGeom>
          <a:noFill/>
          <a:ln w="9525">
            <a:noFill/>
            <a:miter lim="800000"/>
            <a:headEnd/>
            <a:tailEnd/>
          </a:ln>
        </p:spPr>
      </p:pic>
      <p:sp>
        <p:nvSpPr>
          <p:cNvPr id="84996" name="8 Metin kutusu"/>
          <p:cNvSpPr txBox="1">
            <a:spLocks noChangeArrowheads="1"/>
          </p:cNvSpPr>
          <p:nvPr/>
        </p:nvSpPr>
        <p:spPr bwMode="auto">
          <a:xfrm>
            <a:off x="1187450" y="4797425"/>
            <a:ext cx="8280400" cy="708025"/>
          </a:xfrm>
          <a:prstGeom prst="rect">
            <a:avLst/>
          </a:prstGeom>
          <a:noFill/>
          <a:ln w="9525">
            <a:noFill/>
            <a:miter lim="800000"/>
            <a:headEnd/>
            <a:tailEnd/>
          </a:ln>
        </p:spPr>
        <p:txBody>
          <a:bodyPr>
            <a:spAutoFit/>
          </a:bodyPr>
          <a:lstStyle/>
          <a:p>
            <a:r>
              <a:rPr lang="tr-TR" sz="4000" b="1" i="1">
                <a:latin typeface="Gill Sans MT" pitchFamily="34" charset="0"/>
              </a:rPr>
              <a:t>SABRINIZ İÇİN TEŞEKKÜRLER…..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1143000"/>
          </a:xfrm>
        </p:spPr>
        <p:txBody>
          <a:bodyPr/>
          <a:lstStyle/>
          <a:p>
            <a:pPr eaLnBrk="1" fontAlgn="auto" hangingPunct="1">
              <a:spcAft>
                <a:spcPts val="0"/>
              </a:spcAft>
              <a:defRPr/>
            </a:pPr>
            <a:r>
              <a:rPr lang="en-US" dirty="0" err="1" smtClean="0">
                <a:solidFill>
                  <a:schemeClr val="tx2">
                    <a:satMod val="130000"/>
                  </a:schemeClr>
                </a:solidFill>
              </a:rPr>
              <a:t>Epidemiyoloji</a:t>
            </a:r>
            <a:endParaRPr lang="en-US" dirty="0">
              <a:solidFill>
                <a:schemeClr val="tx2">
                  <a:satMod val="130000"/>
                </a:schemeClr>
              </a:solidFill>
            </a:endParaRPr>
          </a:p>
        </p:txBody>
      </p:sp>
      <p:sp>
        <p:nvSpPr>
          <p:cNvPr id="3" name="2 İçerik Yer Tutucusu"/>
          <p:cNvSpPr>
            <a:spLocks noGrp="1"/>
          </p:cNvSpPr>
          <p:nvPr>
            <p:ph idx="1"/>
          </p:nvPr>
        </p:nvSpPr>
        <p:spPr>
          <a:xfrm>
            <a:off x="971550" y="1643063"/>
            <a:ext cx="7715250" cy="4857750"/>
          </a:xfrm>
        </p:spPr>
        <p:txBody>
          <a:bodyPr>
            <a:normAutofit fontScale="92500" lnSpcReduction="20000"/>
          </a:bodyPr>
          <a:lstStyle/>
          <a:p>
            <a:pPr marL="365760" indent="-283464" algn="just" eaLnBrk="1" fontAlgn="auto" hangingPunct="1">
              <a:spcAft>
                <a:spcPts val="0"/>
              </a:spcAft>
              <a:buFont typeface="Wingdings 2"/>
              <a:buChar char=""/>
              <a:defRPr/>
            </a:pPr>
            <a:r>
              <a:rPr lang="en-US" dirty="0" err="1" smtClean="0"/>
              <a:t>Yirmi</a:t>
            </a:r>
            <a:r>
              <a:rPr lang="en-US" dirty="0" smtClean="0"/>
              <a:t> y</a:t>
            </a:r>
            <a:r>
              <a:rPr lang="tr-TR" dirty="0" smtClean="0"/>
              <a:t>ı</a:t>
            </a:r>
            <a:r>
              <a:rPr lang="en-US" dirty="0" smtClean="0"/>
              <a:t>l </a:t>
            </a:r>
            <a:r>
              <a:rPr lang="tr-TR" dirty="0" err="1" smtClean="0"/>
              <a:t>ö</a:t>
            </a:r>
            <a:r>
              <a:rPr lang="en-US" dirty="0" err="1" smtClean="0"/>
              <a:t>ncesine</a:t>
            </a:r>
            <a:r>
              <a:rPr lang="en-US" dirty="0" smtClean="0"/>
              <a:t> </a:t>
            </a:r>
            <a:r>
              <a:rPr lang="en-US" dirty="0" err="1" smtClean="0"/>
              <a:t>kadar</a:t>
            </a:r>
            <a:r>
              <a:rPr lang="en-US" dirty="0" smtClean="0"/>
              <a:t>  </a:t>
            </a:r>
            <a:r>
              <a:rPr lang="en-US" dirty="0" smtClean="0">
                <a:latin typeface="Times New Roman" pitchFamily="18" charset="0"/>
                <a:cs typeface="Times New Roman" pitchFamily="18" charset="0"/>
              </a:rPr>
              <a:t>4,4\10000</a:t>
            </a:r>
          </a:p>
          <a:p>
            <a:pPr marL="365760" indent="-283464" algn="just" eaLnBrk="1" fontAlgn="auto" hangingPunct="1">
              <a:spcAft>
                <a:spcPts val="0"/>
              </a:spcAft>
              <a:buFont typeface="Wingdings 2"/>
              <a:buChar char=""/>
              <a:defRPr/>
            </a:pPr>
            <a:r>
              <a:rPr lang="en-US" dirty="0" smtClean="0"/>
              <a:t>2009 </a:t>
            </a:r>
            <a:r>
              <a:rPr lang="en-US" dirty="0" err="1" smtClean="0"/>
              <a:t>da</a:t>
            </a:r>
            <a:r>
              <a:rPr lang="en-US" dirty="0" smtClean="0"/>
              <a:t> yap</a:t>
            </a:r>
            <a:r>
              <a:rPr lang="tr-TR" dirty="0" smtClean="0"/>
              <a:t>ı</a:t>
            </a:r>
            <a:r>
              <a:rPr lang="en-US" dirty="0" err="1" smtClean="0"/>
              <a:t>lan</a:t>
            </a:r>
            <a:r>
              <a:rPr lang="en-US" dirty="0" smtClean="0"/>
              <a:t> </a:t>
            </a:r>
            <a:r>
              <a:rPr lang="en-US" dirty="0" err="1" smtClean="0"/>
              <a:t>bir</a:t>
            </a:r>
            <a:r>
              <a:rPr lang="en-US" dirty="0" smtClean="0"/>
              <a:t> </a:t>
            </a:r>
            <a:r>
              <a:rPr lang="tr-TR" dirty="0" smtClean="0"/>
              <a:t>ç</a:t>
            </a:r>
            <a:r>
              <a:rPr lang="en-US" dirty="0" smtClean="0"/>
              <a:t>al</a:t>
            </a:r>
            <a:r>
              <a:rPr lang="tr-TR" dirty="0" err="1" smtClean="0"/>
              <a:t>ış</a:t>
            </a:r>
            <a:r>
              <a:rPr lang="en-US" dirty="0" err="1" smtClean="0"/>
              <a:t>mada</a:t>
            </a:r>
            <a:r>
              <a:rPr lang="en-US" dirty="0" smtClean="0"/>
              <a:t> </a:t>
            </a:r>
            <a:r>
              <a:rPr lang="en-US" dirty="0" smtClean="0">
                <a:latin typeface="Times New Roman" pitchFamily="18" charset="0"/>
                <a:cs typeface="Times New Roman" pitchFamily="18" charset="0"/>
              </a:rPr>
              <a:t>60-70\10000</a:t>
            </a:r>
          </a:p>
          <a:p>
            <a:pPr marL="365760" indent="-283464" algn="just" eaLnBrk="1" fontAlgn="auto" hangingPunct="1">
              <a:spcAft>
                <a:spcPts val="0"/>
              </a:spcAft>
              <a:buFont typeface="Wingdings 2"/>
              <a:buChar char=""/>
              <a:defRPr/>
            </a:pPr>
            <a:r>
              <a:rPr lang="en-US" dirty="0" smtClean="0"/>
              <a:t>2010 </a:t>
            </a:r>
            <a:r>
              <a:rPr lang="en-US" dirty="0" err="1" smtClean="0"/>
              <a:t>da</a:t>
            </a:r>
            <a:r>
              <a:rPr lang="en-US" dirty="0" smtClean="0"/>
              <a:t> yap</a:t>
            </a:r>
            <a:r>
              <a:rPr lang="tr-TR" dirty="0" smtClean="0"/>
              <a:t>ı</a:t>
            </a:r>
            <a:r>
              <a:rPr lang="en-US" dirty="0" err="1" smtClean="0"/>
              <a:t>lan</a:t>
            </a:r>
            <a:r>
              <a:rPr lang="en-US" dirty="0" smtClean="0"/>
              <a:t> </a:t>
            </a:r>
            <a:r>
              <a:rPr lang="tr-TR" dirty="0" smtClean="0"/>
              <a:t>ç</a:t>
            </a:r>
            <a:r>
              <a:rPr lang="en-US" dirty="0" smtClean="0"/>
              <a:t>al</a:t>
            </a:r>
            <a:r>
              <a:rPr lang="tr-TR" dirty="0" err="1" smtClean="0"/>
              <a:t>ış</a:t>
            </a:r>
            <a:r>
              <a:rPr lang="en-US" dirty="0" err="1" smtClean="0"/>
              <a:t>malarda</a:t>
            </a:r>
            <a:r>
              <a:rPr lang="en-US" dirty="0" smtClean="0"/>
              <a:t>  </a:t>
            </a:r>
            <a:r>
              <a:rPr lang="en-US" b="1" dirty="0" smtClean="0">
                <a:latin typeface="Times New Roman" pitchFamily="18" charset="0"/>
                <a:cs typeface="Times New Roman" pitchFamily="18" charset="0"/>
              </a:rPr>
              <a:t>1\100</a:t>
            </a:r>
            <a:r>
              <a:rPr lang="en-US" dirty="0" smtClean="0"/>
              <a:t> OSB tan</a:t>
            </a:r>
            <a:r>
              <a:rPr lang="tr-TR" dirty="0" smtClean="0"/>
              <a:t>ısı</a:t>
            </a:r>
            <a:endParaRPr lang="en-US" dirty="0" smtClean="0"/>
          </a:p>
          <a:p>
            <a:pPr marL="365760" indent="-283464" algn="just" eaLnBrk="1" fontAlgn="auto" hangingPunct="1">
              <a:spcAft>
                <a:spcPts val="0"/>
              </a:spcAft>
              <a:buFont typeface="Wingdings 2"/>
              <a:buChar char=""/>
              <a:defRPr/>
            </a:pPr>
            <a:r>
              <a:rPr lang="en-US" dirty="0" smtClean="0"/>
              <a:t>G</a:t>
            </a:r>
            <a:r>
              <a:rPr lang="tr-TR" dirty="0" smtClean="0"/>
              <a:t>ün</a:t>
            </a:r>
            <a:r>
              <a:rPr lang="en-US" dirty="0" err="1" smtClean="0"/>
              <a:t>ey</a:t>
            </a:r>
            <a:r>
              <a:rPr lang="en-US" dirty="0" smtClean="0"/>
              <a:t> </a:t>
            </a:r>
            <a:r>
              <a:rPr lang="en-US" dirty="0" err="1" smtClean="0"/>
              <a:t>koreden</a:t>
            </a:r>
            <a:r>
              <a:rPr lang="en-US" dirty="0" smtClean="0"/>
              <a:t> </a:t>
            </a:r>
            <a:r>
              <a:rPr lang="en-US" dirty="0" smtClean="0">
                <a:latin typeface="Times New Roman" pitchFamily="18" charset="0"/>
                <a:cs typeface="Times New Roman" pitchFamily="18" charset="0"/>
              </a:rPr>
              <a:t>7-12</a:t>
            </a:r>
            <a:r>
              <a:rPr lang="en-US" dirty="0" smtClean="0"/>
              <a:t> </a:t>
            </a:r>
            <a:r>
              <a:rPr lang="en-US" dirty="0" err="1" smtClean="0"/>
              <a:t>ya</a:t>
            </a:r>
            <a:r>
              <a:rPr lang="tr-TR" dirty="0" smtClean="0"/>
              <a:t>ş </a:t>
            </a:r>
            <a:r>
              <a:rPr lang="en-US" dirty="0" err="1" smtClean="0"/>
              <a:t>aras</a:t>
            </a:r>
            <a:r>
              <a:rPr lang="tr-TR" dirty="0" smtClean="0"/>
              <a:t>ı</a:t>
            </a:r>
            <a:r>
              <a:rPr lang="en-US" dirty="0" smtClean="0"/>
              <a:t> </a:t>
            </a:r>
            <a:r>
              <a:rPr lang="en-US" dirty="0" err="1" smtClean="0"/>
              <a:t>bir</a:t>
            </a:r>
            <a:r>
              <a:rPr lang="en-US" dirty="0" smtClean="0"/>
              <a:t> </a:t>
            </a:r>
            <a:r>
              <a:rPr lang="tr-TR" dirty="0" smtClean="0"/>
              <a:t>ç</a:t>
            </a:r>
            <a:r>
              <a:rPr lang="en-US" dirty="0" smtClean="0"/>
              <a:t>al</a:t>
            </a:r>
            <a:r>
              <a:rPr lang="tr-TR" dirty="0" err="1" smtClean="0"/>
              <a:t>ış</a:t>
            </a:r>
            <a:r>
              <a:rPr lang="en-US" dirty="0" err="1" smtClean="0"/>
              <a:t>mada</a:t>
            </a:r>
            <a:endParaRPr lang="en-US" dirty="0" smtClean="0"/>
          </a:p>
          <a:p>
            <a:pPr marL="365760" indent="-283464" algn="just" eaLnBrk="1" fontAlgn="auto" hangingPunct="1">
              <a:spcAft>
                <a:spcPts val="0"/>
              </a:spcAft>
              <a:buFont typeface="Wingdings 2"/>
              <a:buNone/>
              <a:defRPr/>
            </a:pPr>
            <a:r>
              <a:rPr lang="en-US" dirty="0" smtClean="0"/>
              <a:t>           </a:t>
            </a:r>
            <a:r>
              <a:rPr lang="en-US" dirty="0" err="1" smtClean="0"/>
              <a:t>erkeklerde</a:t>
            </a:r>
            <a:r>
              <a:rPr lang="en-US" dirty="0" smtClean="0"/>
              <a:t> </a:t>
            </a:r>
            <a:r>
              <a:rPr lang="en-US" b="1" dirty="0" smtClean="0">
                <a:latin typeface="Times New Roman" pitchFamily="18" charset="0"/>
                <a:cs typeface="Times New Roman" pitchFamily="18" charset="0"/>
              </a:rPr>
              <a:t>%3.74</a:t>
            </a:r>
            <a:r>
              <a:rPr lang="en-US" dirty="0" smtClean="0"/>
              <a:t>, k</a:t>
            </a:r>
            <a:r>
              <a:rPr lang="tr-TR" dirty="0" smtClean="0"/>
              <a:t>ı</a:t>
            </a:r>
            <a:r>
              <a:rPr lang="en-US" dirty="0" err="1" smtClean="0"/>
              <a:t>zlarda</a:t>
            </a:r>
            <a:r>
              <a:rPr lang="en-US" dirty="0" smtClean="0"/>
              <a:t> </a:t>
            </a:r>
            <a:r>
              <a:rPr lang="en-US" b="1" dirty="0" smtClean="0"/>
              <a:t>%</a:t>
            </a:r>
            <a:r>
              <a:rPr lang="en-US" b="1" dirty="0" smtClean="0">
                <a:latin typeface="Times New Roman" pitchFamily="18" charset="0"/>
                <a:cs typeface="Times New Roman" pitchFamily="18" charset="0"/>
              </a:rPr>
              <a:t>1.72</a:t>
            </a:r>
          </a:p>
          <a:p>
            <a:pPr marL="365760" indent="-283464" algn="just" eaLnBrk="1" fontAlgn="auto" hangingPunct="1">
              <a:spcAft>
                <a:spcPts val="0"/>
              </a:spcAft>
              <a:buFont typeface="Wingdings 2"/>
              <a:buChar char=""/>
              <a:defRPr/>
            </a:pPr>
            <a:r>
              <a:rPr lang="en-US" dirty="0" smtClean="0"/>
              <a:t>Bu art</a:t>
            </a:r>
            <a:r>
              <a:rPr lang="tr-TR" dirty="0" err="1" smtClean="0"/>
              <a:t>ış</a:t>
            </a:r>
            <a:r>
              <a:rPr lang="en-US" dirty="0" smtClean="0"/>
              <a:t> </a:t>
            </a:r>
            <a:r>
              <a:rPr lang="en-US" dirty="0" err="1" smtClean="0"/>
              <a:t>fark</a:t>
            </a:r>
            <a:r>
              <a:rPr lang="tr-TR" dirty="0" smtClean="0"/>
              <a:t>ı</a:t>
            </a:r>
            <a:r>
              <a:rPr lang="en-US" dirty="0" err="1" smtClean="0"/>
              <a:t>ndal</a:t>
            </a:r>
            <a:r>
              <a:rPr lang="tr-TR" dirty="0" smtClean="0"/>
              <a:t>ı</a:t>
            </a:r>
            <a:r>
              <a:rPr lang="en-US" dirty="0" smtClean="0"/>
              <a:t>k art</a:t>
            </a:r>
            <a:r>
              <a:rPr lang="tr-TR" dirty="0" smtClean="0"/>
              <a:t>ışı</a:t>
            </a:r>
            <a:endParaRPr lang="en-US" dirty="0" smtClean="0"/>
          </a:p>
          <a:p>
            <a:pPr marL="365760" indent="-283464" algn="just" eaLnBrk="1" fontAlgn="auto" hangingPunct="1">
              <a:spcAft>
                <a:spcPts val="0"/>
              </a:spcAft>
              <a:buFont typeface="Wingdings 2"/>
              <a:buNone/>
              <a:defRPr/>
            </a:pPr>
            <a:r>
              <a:rPr lang="en-US" dirty="0" smtClean="0"/>
              <a:t>                   </a:t>
            </a:r>
            <a:r>
              <a:rPr lang="en-US" dirty="0" err="1" smtClean="0"/>
              <a:t>daha</a:t>
            </a:r>
            <a:r>
              <a:rPr lang="en-US" dirty="0" smtClean="0"/>
              <a:t> </a:t>
            </a:r>
            <a:r>
              <a:rPr lang="en-US" dirty="0" err="1" smtClean="0"/>
              <a:t>iyi</a:t>
            </a:r>
            <a:r>
              <a:rPr lang="en-US" dirty="0" smtClean="0"/>
              <a:t> tan</a:t>
            </a:r>
            <a:r>
              <a:rPr lang="tr-TR" dirty="0" smtClean="0"/>
              <a:t>ı</a:t>
            </a:r>
            <a:r>
              <a:rPr lang="en-US" dirty="0" smtClean="0"/>
              <a:t> </a:t>
            </a:r>
            <a:r>
              <a:rPr lang="en-US" dirty="0" err="1" smtClean="0"/>
              <a:t>ara</a:t>
            </a:r>
            <a:r>
              <a:rPr lang="tr-TR" dirty="0" smtClean="0"/>
              <a:t>ç</a:t>
            </a:r>
            <a:r>
              <a:rPr lang="en-US" dirty="0" err="1" smtClean="0"/>
              <a:t>lar</a:t>
            </a:r>
            <a:r>
              <a:rPr lang="tr-TR" dirty="0" smtClean="0"/>
              <a:t>ı</a:t>
            </a:r>
            <a:endParaRPr lang="en-US" dirty="0" smtClean="0"/>
          </a:p>
          <a:p>
            <a:pPr marL="365760" indent="-283464" algn="just" eaLnBrk="1" fontAlgn="auto" hangingPunct="1">
              <a:spcAft>
                <a:spcPts val="0"/>
              </a:spcAft>
              <a:buFont typeface="Wingdings 2"/>
              <a:buNone/>
              <a:defRPr/>
            </a:pPr>
            <a:r>
              <a:rPr lang="en-US" dirty="0" smtClean="0"/>
              <a:t>                   tan</a:t>
            </a:r>
            <a:r>
              <a:rPr lang="tr-TR" dirty="0" smtClean="0"/>
              <a:t>ı</a:t>
            </a:r>
            <a:r>
              <a:rPr lang="en-US" dirty="0" smtClean="0"/>
              <a:t> </a:t>
            </a:r>
            <a:r>
              <a:rPr lang="en-US" dirty="0" err="1" smtClean="0"/>
              <a:t>kriterlerinin</a:t>
            </a:r>
            <a:r>
              <a:rPr lang="en-US" dirty="0" smtClean="0"/>
              <a:t> </a:t>
            </a:r>
            <a:r>
              <a:rPr lang="en-US" dirty="0" err="1" smtClean="0"/>
              <a:t>geni</a:t>
            </a:r>
            <a:r>
              <a:rPr lang="tr-TR" dirty="0" smtClean="0"/>
              <a:t>ş</a:t>
            </a:r>
            <a:r>
              <a:rPr lang="en-US" dirty="0" err="1" smtClean="0"/>
              <a:t>letilmesi</a:t>
            </a:r>
            <a:endParaRPr lang="en-US" dirty="0" smtClean="0"/>
          </a:p>
          <a:p>
            <a:pPr marL="365760" indent="-283464" algn="just" eaLnBrk="1" fontAlgn="auto" hangingPunct="1">
              <a:spcAft>
                <a:spcPts val="0"/>
              </a:spcAft>
              <a:buFont typeface="Wingdings 2"/>
              <a:buChar char=""/>
              <a:defRPr/>
            </a:pPr>
            <a:r>
              <a:rPr lang="en-US" dirty="0" err="1" smtClean="0"/>
              <a:t>Erkeklerde</a:t>
            </a:r>
            <a:r>
              <a:rPr lang="en-US" dirty="0" smtClean="0"/>
              <a:t>\k</a:t>
            </a:r>
            <a:r>
              <a:rPr lang="tr-TR" dirty="0" smtClean="0"/>
              <a:t>ı</a:t>
            </a:r>
            <a:r>
              <a:rPr lang="en-US" dirty="0" smtClean="0"/>
              <a:t>z </a:t>
            </a:r>
            <a:r>
              <a:rPr lang="en-US" dirty="0" err="1" smtClean="0"/>
              <a:t>otizm</a:t>
            </a:r>
            <a:r>
              <a:rPr lang="en-US" dirty="0" smtClean="0"/>
              <a:t> </a:t>
            </a:r>
            <a:r>
              <a:rPr lang="en-US" b="1" dirty="0" smtClean="0">
                <a:latin typeface="Times New Roman" pitchFamily="18" charset="0"/>
                <a:cs typeface="Times New Roman" pitchFamily="18" charset="0"/>
              </a:rPr>
              <a:t>4:1</a:t>
            </a:r>
          </a:p>
          <a:p>
            <a:pPr marL="365760" indent="-283464" algn="just" eaLnBrk="1" fontAlgn="auto" hangingPunct="1">
              <a:spcAft>
                <a:spcPts val="0"/>
              </a:spcAft>
              <a:buFont typeface="Wingdings 2"/>
              <a:buNone/>
              <a:defRPr/>
            </a:pPr>
            <a:r>
              <a:rPr lang="en-US" dirty="0" smtClean="0"/>
              <a:t>                               </a:t>
            </a:r>
            <a:r>
              <a:rPr lang="en-US" dirty="0" err="1" smtClean="0"/>
              <a:t>asperger</a:t>
            </a:r>
            <a:r>
              <a:rPr lang="en-US" dirty="0" smtClean="0"/>
              <a:t> </a:t>
            </a:r>
            <a:r>
              <a:rPr lang="en-US" b="1" dirty="0" smtClean="0">
                <a:latin typeface="Times New Roman" pitchFamily="18" charset="0"/>
                <a:cs typeface="Times New Roman" pitchFamily="18" charset="0"/>
              </a:rPr>
              <a:t>11:1</a:t>
            </a:r>
          </a:p>
        </p:txBody>
      </p:sp>
      <p:sp>
        <p:nvSpPr>
          <p:cNvPr id="4" name="3 Slayt Numarası Yer Tutucusu"/>
          <p:cNvSpPr>
            <a:spLocks noGrp="1"/>
          </p:cNvSpPr>
          <p:nvPr>
            <p:ph type="sldNum" sz="quarter" idx="12"/>
          </p:nvPr>
        </p:nvSpPr>
        <p:spPr/>
        <p:txBody>
          <a:bodyPr/>
          <a:lstStyle/>
          <a:p>
            <a:pPr>
              <a:defRPr/>
            </a:pPr>
            <a:fld id="{E54A6F7D-ECD8-4BF9-A6BF-3B2B8CE74A57}" type="slidenum">
              <a:rPr lang="tr-TR"/>
              <a:pPr>
                <a:defRP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Etiyopatogenez</a:t>
            </a:r>
            <a:endParaRPr lang="tr-TR" dirty="0">
              <a:solidFill>
                <a:schemeClr val="tx2">
                  <a:satMod val="130000"/>
                </a:schemeClr>
              </a:solidFill>
            </a:endParaRPr>
          </a:p>
        </p:txBody>
      </p:sp>
      <p:sp>
        <p:nvSpPr>
          <p:cNvPr id="3" name="2 İçerik Yer Tutucusu"/>
          <p:cNvSpPr>
            <a:spLocks noGrp="1"/>
          </p:cNvSpPr>
          <p:nvPr>
            <p:ph idx="1"/>
          </p:nvPr>
        </p:nvSpPr>
        <p:spPr>
          <a:xfrm>
            <a:off x="1187450" y="1447800"/>
            <a:ext cx="7747000" cy="4800600"/>
          </a:xfrm>
        </p:spPr>
        <p:txBody>
          <a:bodyPr>
            <a:normAutofit fontScale="92500" lnSpcReduction="20000"/>
          </a:bodyPr>
          <a:lstStyle/>
          <a:p>
            <a:pPr marL="365760" indent="-283464" algn="just" eaLnBrk="1" fontAlgn="auto" hangingPunct="1">
              <a:spcAft>
                <a:spcPts val="0"/>
              </a:spcAft>
              <a:buFont typeface="Wingdings 2"/>
              <a:buNone/>
              <a:defRPr/>
            </a:pPr>
            <a:r>
              <a:rPr lang="tr-TR" b="1" dirty="0" smtClean="0"/>
              <a:t>Hayvan Modelleri</a:t>
            </a:r>
          </a:p>
          <a:p>
            <a:pPr marL="365760" indent="-283464" algn="just" eaLnBrk="1" fontAlgn="auto" hangingPunct="1">
              <a:spcAft>
                <a:spcPts val="0"/>
              </a:spcAft>
              <a:buFont typeface="Wingdings 2"/>
              <a:buChar char=""/>
              <a:defRPr/>
            </a:pPr>
            <a:r>
              <a:rPr lang="tr-TR" dirty="0" err="1" smtClean="0"/>
              <a:t>Bilateral</a:t>
            </a:r>
            <a:r>
              <a:rPr lang="tr-TR" dirty="0" smtClean="0"/>
              <a:t> </a:t>
            </a:r>
            <a:r>
              <a:rPr lang="tr-TR" dirty="0" err="1" smtClean="0"/>
              <a:t>medial</a:t>
            </a:r>
            <a:r>
              <a:rPr lang="tr-TR" dirty="0" smtClean="0"/>
              <a:t> </a:t>
            </a:r>
            <a:r>
              <a:rPr lang="tr-TR" dirty="0" err="1" smtClean="0"/>
              <a:t>temporal</a:t>
            </a:r>
            <a:r>
              <a:rPr lang="tr-TR" dirty="0" smtClean="0"/>
              <a:t> lobların maymunlarda alınması ile anormal sosyal davranışın ortaya çıktığı görülmüştür (anormal sosyal etkileşim, yüz ve vücut ifadelerinin azalması, </a:t>
            </a:r>
            <a:r>
              <a:rPr lang="tr-TR" dirty="0" err="1" smtClean="0"/>
              <a:t>sterotipik</a:t>
            </a:r>
            <a:r>
              <a:rPr lang="tr-TR" dirty="0" smtClean="0"/>
              <a:t> davranışlar)</a:t>
            </a:r>
          </a:p>
          <a:p>
            <a:pPr marL="365760" indent="-283464" algn="just" eaLnBrk="1" fontAlgn="auto" hangingPunct="1">
              <a:spcAft>
                <a:spcPts val="0"/>
              </a:spcAft>
              <a:buFont typeface="Wingdings 2"/>
              <a:buChar char=""/>
              <a:defRPr/>
            </a:pPr>
            <a:r>
              <a:rPr lang="tr-TR" dirty="0" err="1" smtClean="0"/>
              <a:t>Borna</a:t>
            </a:r>
            <a:r>
              <a:rPr lang="tr-TR" dirty="0" smtClean="0"/>
              <a:t> virüs ile </a:t>
            </a:r>
            <a:r>
              <a:rPr lang="tr-TR" dirty="0" err="1" smtClean="0"/>
              <a:t>infekte</a:t>
            </a:r>
            <a:r>
              <a:rPr lang="tr-TR" dirty="0" smtClean="0"/>
              <a:t> </a:t>
            </a:r>
            <a:r>
              <a:rPr lang="tr-TR" dirty="0" err="1" smtClean="0"/>
              <a:t>ratlarda</a:t>
            </a:r>
            <a:r>
              <a:rPr lang="tr-TR" dirty="0" smtClean="0"/>
              <a:t> </a:t>
            </a:r>
            <a:r>
              <a:rPr lang="tr-TR" dirty="0" err="1" smtClean="0"/>
              <a:t>serebellumda</a:t>
            </a:r>
            <a:r>
              <a:rPr lang="tr-TR" dirty="0" smtClean="0"/>
              <a:t> hücresel kayıp ile davranışsal anormallikler ve anormal sosyal oyun gibi bulgulara neden olduğu görülmüştür.</a:t>
            </a:r>
          </a:p>
          <a:p>
            <a:pPr marL="365760" indent="-283464" algn="just" eaLnBrk="1" fontAlgn="auto" hangingPunct="1">
              <a:spcAft>
                <a:spcPts val="0"/>
              </a:spcAft>
              <a:buFont typeface="Wingdings 2"/>
              <a:buChar char=""/>
              <a:defRPr/>
            </a:pPr>
            <a:r>
              <a:rPr lang="tr-TR" dirty="0" err="1" smtClean="0"/>
              <a:t>Neurexin</a:t>
            </a:r>
            <a:r>
              <a:rPr lang="tr-TR" dirty="0" smtClean="0"/>
              <a:t>-1 alfa geni, farelerde otizm ile ilişkili bulunmuştur.</a:t>
            </a:r>
          </a:p>
          <a:p>
            <a:pPr marL="365760" indent="-283464" eaLnBrk="1" fontAlgn="auto" hangingPunct="1">
              <a:spcAft>
                <a:spcPts val="0"/>
              </a:spcAft>
              <a:buFont typeface="Wingdings 2"/>
              <a:buNone/>
              <a:defRPr/>
            </a:pPr>
            <a:endParaRPr lang="tr-TR" dirty="0" smtClean="0"/>
          </a:p>
          <a:p>
            <a:pPr marL="365760" indent="-283464" eaLnBrk="1" fontAlgn="auto" hangingPunct="1">
              <a:spcAft>
                <a:spcPts val="0"/>
              </a:spcAft>
              <a:buFont typeface="Wingdings 2"/>
              <a:buNone/>
              <a:defRPr/>
            </a:pPr>
            <a:endParaRPr lang="en-US" dirty="0" smtClean="0"/>
          </a:p>
        </p:txBody>
      </p:sp>
      <p:sp>
        <p:nvSpPr>
          <p:cNvPr id="4" name="3 Slayt Numarası Yer Tutucusu"/>
          <p:cNvSpPr>
            <a:spLocks noGrp="1"/>
          </p:cNvSpPr>
          <p:nvPr>
            <p:ph type="sldNum" sz="quarter" idx="12"/>
          </p:nvPr>
        </p:nvSpPr>
        <p:spPr/>
        <p:txBody>
          <a:bodyPr/>
          <a:lstStyle/>
          <a:p>
            <a:pPr>
              <a:defRPr/>
            </a:pPr>
            <a:fld id="{BDB56953-9127-4AD4-A1CA-A0ABAEB1A146}" type="slidenum">
              <a:rPr lang="tr-TR"/>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N</a:t>
            </a:r>
            <a:r>
              <a:rPr lang="tr-TR" dirty="0" smtClean="0">
                <a:solidFill>
                  <a:schemeClr val="tx2">
                    <a:satMod val="130000"/>
                  </a:schemeClr>
                </a:solidFill>
              </a:rPr>
              <a:t>ö</a:t>
            </a:r>
            <a:r>
              <a:rPr lang="en-US" dirty="0" err="1" smtClean="0">
                <a:solidFill>
                  <a:schemeClr val="tx2">
                    <a:satMod val="130000"/>
                  </a:schemeClr>
                </a:solidFill>
              </a:rPr>
              <a:t>roanatomik</a:t>
            </a:r>
            <a:r>
              <a:rPr lang="en-US" dirty="0" smtClean="0">
                <a:solidFill>
                  <a:schemeClr val="tx2">
                    <a:satMod val="130000"/>
                  </a:schemeClr>
                </a:solidFill>
              </a:rPr>
              <a:t> De</a:t>
            </a:r>
            <a:r>
              <a:rPr lang="tr-TR" dirty="0" smtClean="0">
                <a:solidFill>
                  <a:schemeClr val="tx2">
                    <a:satMod val="130000"/>
                  </a:schemeClr>
                </a:solidFill>
              </a:rPr>
              <a:t>ğ</a:t>
            </a:r>
            <a:r>
              <a:rPr lang="en-US" dirty="0" err="1" smtClean="0">
                <a:solidFill>
                  <a:schemeClr val="tx2">
                    <a:satMod val="130000"/>
                  </a:schemeClr>
                </a:solidFill>
              </a:rPr>
              <a:t>i</a:t>
            </a:r>
            <a:r>
              <a:rPr lang="tr-TR" dirty="0" smtClean="0">
                <a:solidFill>
                  <a:schemeClr val="tx2">
                    <a:satMod val="130000"/>
                  </a:schemeClr>
                </a:solidFill>
              </a:rPr>
              <a:t>ş</a:t>
            </a:r>
            <a:r>
              <a:rPr lang="en-US" dirty="0" err="1" smtClean="0">
                <a:solidFill>
                  <a:schemeClr val="tx2">
                    <a:satMod val="130000"/>
                  </a:schemeClr>
                </a:solidFill>
              </a:rPr>
              <a:t>iklikler</a:t>
            </a:r>
            <a:endParaRPr lang="tr-TR" dirty="0">
              <a:solidFill>
                <a:schemeClr val="tx2">
                  <a:satMod val="130000"/>
                </a:schemeClr>
              </a:solidFill>
            </a:endParaRPr>
          </a:p>
        </p:txBody>
      </p:sp>
      <p:sp>
        <p:nvSpPr>
          <p:cNvPr id="3" name="2 İçerik Yer Tutucusu"/>
          <p:cNvSpPr>
            <a:spLocks noGrp="1"/>
          </p:cNvSpPr>
          <p:nvPr>
            <p:ph idx="1"/>
          </p:nvPr>
        </p:nvSpPr>
        <p:spPr>
          <a:xfrm>
            <a:off x="1116013" y="1447800"/>
            <a:ext cx="7818437" cy="4800600"/>
          </a:xfrm>
        </p:spPr>
        <p:txBody>
          <a:bodyPr>
            <a:normAutofit fontScale="85000" lnSpcReduction="20000"/>
          </a:bodyPr>
          <a:lstStyle/>
          <a:p>
            <a:pPr marL="365760" indent="-283464" algn="just" eaLnBrk="1" fontAlgn="auto" hangingPunct="1">
              <a:spcAft>
                <a:spcPts val="0"/>
              </a:spcAft>
              <a:buFont typeface="Wingdings 2"/>
              <a:buChar char=""/>
              <a:defRPr/>
            </a:pPr>
            <a:r>
              <a:rPr lang="en-US" dirty="0" err="1" smtClean="0"/>
              <a:t>Otizm</a:t>
            </a:r>
            <a:r>
              <a:rPr lang="en-US" dirty="0" smtClean="0"/>
              <a:t> </a:t>
            </a:r>
            <a:r>
              <a:rPr lang="en-US" dirty="0" err="1" smtClean="0"/>
              <a:t>için</a:t>
            </a:r>
            <a:r>
              <a:rPr lang="en-US" dirty="0" smtClean="0"/>
              <a:t> en </a:t>
            </a:r>
            <a:r>
              <a:rPr lang="en-US" dirty="0" err="1" smtClean="0"/>
              <a:t>önemli</a:t>
            </a:r>
            <a:r>
              <a:rPr lang="en-US" dirty="0" smtClean="0"/>
              <a:t> </a:t>
            </a:r>
            <a:r>
              <a:rPr lang="en-US" dirty="0" err="1" smtClean="0"/>
              <a:t>kantitatif</a:t>
            </a:r>
            <a:r>
              <a:rPr lang="en-US" dirty="0" smtClean="0"/>
              <a:t> </a:t>
            </a:r>
            <a:r>
              <a:rPr lang="en-US" dirty="0" err="1" smtClean="0"/>
              <a:t>özellikler</a:t>
            </a:r>
            <a:r>
              <a:rPr lang="en-US" dirty="0" smtClean="0"/>
              <a:t>  </a:t>
            </a:r>
            <a:r>
              <a:rPr lang="en-US" dirty="0" err="1" smtClean="0"/>
              <a:t>birinci</a:t>
            </a:r>
            <a:r>
              <a:rPr lang="en-US" dirty="0" smtClean="0"/>
              <a:t> </a:t>
            </a:r>
            <a:r>
              <a:rPr lang="en-US" dirty="0" err="1" smtClean="0"/>
              <a:t>yıldan</a:t>
            </a:r>
            <a:r>
              <a:rPr lang="en-US" dirty="0" smtClean="0"/>
              <a:t> </a:t>
            </a:r>
            <a:r>
              <a:rPr lang="en-US" dirty="0" err="1" smtClean="0"/>
              <a:t>itibaren</a:t>
            </a:r>
            <a:r>
              <a:rPr lang="en-US" dirty="0" smtClean="0"/>
              <a:t> 4. </a:t>
            </a:r>
            <a:r>
              <a:rPr lang="en-US" dirty="0" err="1" smtClean="0"/>
              <a:t>yaşa</a:t>
            </a:r>
            <a:r>
              <a:rPr lang="en-US" dirty="0" smtClean="0"/>
              <a:t> </a:t>
            </a:r>
            <a:r>
              <a:rPr lang="en-US" dirty="0" err="1" smtClean="0"/>
              <a:t>kadar</a:t>
            </a:r>
            <a:r>
              <a:rPr lang="en-US" dirty="0" smtClean="0"/>
              <a:t> </a:t>
            </a:r>
            <a:r>
              <a:rPr lang="en-US" dirty="0" err="1" smtClean="0"/>
              <a:t>süren</a:t>
            </a:r>
            <a:r>
              <a:rPr lang="en-US" dirty="0" smtClean="0"/>
              <a:t> </a:t>
            </a:r>
            <a:r>
              <a:rPr lang="en-US" b="1" dirty="0" err="1" smtClean="0"/>
              <a:t>beyin</a:t>
            </a:r>
            <a:r>
              <a:rPr lang="en-US" b="1" dirty="0" smtClean="0"/>
              <a:t> </a:t>
            </a:r>
            <a:r>
              <a:rPr lang="en-US" b="1" dirty="0" err="1" smtClean="0"/>
              <a:t>büyümesi</a:t>
            </a:r>
            <a:r>
              <a:rPr lang="en-US" b="1" dirty="0" smtClean="0"/>
              <a:t> </a:t>
            </a:r>
            <a:r>
              <a:rPr lang="en-US" dirty="0" smtClean="0"/>
              <a:t>(2-4 </a:t>
            </a:r>
            <a:r>
              <a:rPr lang="en-US" dirty="0" err="1" smtClean="0"/>
              <a:t>yaş</a:t>
            </a:r>
            <a:r>
              <a:rPr lang="en-US" dirty="0" smtClean="0"/>
              <a:t> </a:t>
            </a:r>
            <a:r>
              <a:rPr lang="en-US" dirty="0" err="1" smtClean="0"/>
              <a:t>arasında</a:t>
            </a:r>
            <a:r>
              <a:rPr lang="en-US" dirty="0" smtClean="0"/>
              <a:t> %</a:t>
            </a:r>
            <a:r>
              <a:rPr lang="tr-TR" dirty="0" smtClean="0"/>
              <a:t>90</a:t>
            </a:r>
            <a:r>
              <a:rPr lang="en-US" dirty="0" err="1" smtClean="0"/>
              <a:t>beyinleri</a:t>
            </a:r>
            <a:r>
              <a:rPr lang="en-US" dirty="0" smtClean="0"/>
              <a:t> </a:t>
            </a:r>
            <a:r>
              <a:rPr lang="en-US" dirty="0" err="1" smtClean="0"/>
              <a:t>daha</a:t>
            </a:r>
            <a:r>
              <a:rPr lang="en-US" dirty="0" smtClean="0"/>
              <a:t> </a:t>
            </a:r>
            <a:r>
              <a:rPr lang="en-US" dirty="0" err="1" smtClean="0"/>
              <a:t>büyüktür</a:t>
            </a:r>
            <a:r>
              <a:rPr lang="en-US" dirty="0" smtClean="0"/>
              <a:t>)</a:t>
            </a:r>
            <a:r>
              <a:rPr lang="tr-TR" dirty="0" smtClean="0"/>
              <a:t>. </a:t>
            </a:r>
          </a:p>
          <a:p>
            <a:pPr marL="365760" indent="-283464" algn="just" eaLnBrk="1" fontAlgn="auto" hangingPunct="1">
              <a:spcAft>
                <a:spcPts val="0"/>
              </a:spcAft>
              <a:buFont typeface="Wingdings 2"/>
              <a:buChar char=""/>
              <a:defRPr/>
            </a:pPr>
            <a:r>
              <a:rPr lang="tr-TR" dirty="0" smtClean="0"/>
              <a:t>4-5 yaşlarında OSB olgularının %15- 20 kadarı </a:t>
            </a:r>
            <a:r>
              <a:rPr lang="tr-TR" dirty="0" err="1" smtClean="0"/>
              <a:t>makrosefalik</a:t>
            </a:r>
            <a:r>
              <a:rPr lang="tr-TR" dirty="0" smtClean="0"/>
              <a:t>.</a:t>
            </a:r>
            <a:endParaRPr lang="en-US" dirty="0" smtClean="0"/>
          </a:p>
          <a:p>
            <a:pPr marL="365760" indent="-283464" algn="just" eaLnBrk="1" fontAlgn="auto" hangingPunct="1">
              <a:spcAft>
                <a:spcPts val="0"/>
              </a:spcAft>
              <a:buFont typeface="Wingdings 2"/>
              <a:buChar char=""/>
              <a:defRPr/>
            </a:pPr>
            <a:r>
              <a:rPr lang="en-US" dirty="0" smtClean="0"/>
              <a:t> En </a:t>
            </a:r>
            <a:r>
              <a:rPr lang="en-US" dirty="0" err="1" smtClean="0"/>
              <a:t>fazla</a:t>
            </a:r>
            <a:r>
              <a:rPr lang="en-US" dirty="0" smtClean="0"/>
              <a:t> </a:t>
            </a:r>
            <a:r>
              <a:rPr lang="en-US" dirty="0" err="1" smtClean="0"/>
              <a:t>büyüyen</a:t>
            </a:r>
            <a:r>
              <a:rPr lang="en-US" dirty="0" smtClean="0"/>
              <a:t> (</a:t>
            </a:r>
            <a:r>
              <a:rPr lang="en-US" dirty="0" err="1" smtClean="0"/>
              <a:t>bozulan</a:t>
            </a:r>
            <a:r>
              <a:rPr lang="en-US" dirty="0" smtClean="0"/>
              <a:t>?) </a:t>
            </a:r>
            <a:r>
              <a:rPr lang="en-US" dirty="0" err="1" smtClean="0"/>
              <a:t>bölgeler</a:t>
            </a:r>
            <a:endParaRPr lang="en-US" dirty="0" smtClean="0"/>
          </a:p>
          <a:p>
            <a:pPr marL="365760" indent="-283464" algn="just" eaLnBrk="1" fontAlgn="auto" hangingPunct="1">
              <a:spcAft>
                <a:spcPts val="0"/>
              </a:spcAft>
              <a:buFont typeface="Wingdings 2"/>
              <a:buNone/>
              <a:defRPr/>
            </a:pPr>
            <a:r>
              <a:rPr lang="en-US" dirty="0" smtClean="0"/>
              <a:t>– Dorsal </a:t>
            </a:r>
            <a:r>
              <a:rPr lang="en-US" dirty="0" err="1" smtClean="0"/>
              <a:t>ve</a:t>
            </a:r>
            <a:r>
              <a:rPr lang="en-US" dirty="0" smtClean="0"/>
              <a:t> medial prefrontal </a:t>
            </a:r>
            <a:r>
              <a:rPr lang="en-US" dirty="0" err="1" smtClean="0"/>
              <a:t>korteks</a:t>
            </a:r>
            <a:endParaRPr lang="en-US" dirty="0" smtClean="0"/>
          </a:p>
          <a:p>
            <a:pPr marL="365760" indent="-283464" algn="just" eaLnBrk="1" fontAlgn="auto" hangingPunct="1">
              <a:spcAft>
                <a:spcPts val="0"/>
              </a:spcAft>
              <a:buFont typeface="Wingdings 2"/>
              <a:buNone/>
              <a:defRPr/>
            </a:pPr>
            <a:r>
              <a:rPr lang="en-US" dirty="0" smtClean="0"/>
              <a:t>– Superior temporal </a:t>
            </a:r>
            <a:r>
              <a:rPr lang="en-US" dirty="0" err="1" smtClean="0"/>
              <a:t>korteks</a:t>
            </a:r>
            <a:endParaRPr lang="en-US" dirty="0" smtClean="0"/>
          </a:p>
          <a:p>
            <a:pPr marL="365760" indent="-283464" algn="just" eaLnBrk="1" fontAlgn="auto" hangingPunct="1">
              <a:spcAft>
                <a:spcPts val="0"/>
              </a:spcAft>
              <a:buFont typeface="Wingdings 2"/>
              <a:buNone/>
              <a:defRPr/>
            </a:pPr>
            <a:r>
              <a:rPr lang="en-US" dirty="0" smtClean="0"/>
              <a:t>– Am</a:t>
            </a:r>
            <a:r>
              <a:rPr lang="tr-TR" dirty="0" smtClean="0"/>
              <a:t>i</a:t>
            </a:r>
            <a:r>
              <a:rPr lang="en-US" dirty="0" err="1" smtClean="0"/>
              <a:t>gdala</a:t>
            </a:r>
            <a:endParaRPr lang="en-US" dirty="0" smtClean="0"/>
          </a:p>
          <a:p>
            <a:pPr marL="365760" indent="-283464" algn="just" eaLnBrk="1" fontAlgn="auto" hangingPunct="1">
              <a:spcAft>
                <a:spcPts val="0"/>
              </a:spcAft>
              <a:buFont typeface="Wingdings 2"/>
              <a:buChar char=""/>
              <a:defRPr/>
            </a:pPr>
            <a:r>
              <a:rPr lang="en-US" b="1" dirty="0" err="1" smtClean="0"/>
              <a:t>Serebellum</a:t>
            </a:r>
            <a:r>
              <a:rPr lang="en-US" b="1" dirty="0" smtClean="0"/>
              <a:t>:  </a:t>
            </a:r>
          </a:p>
          <a:p>
            <a:pPr marL="365760" indent="-283464" algn="just" eaLnBrk="1" fontAlgn="auto" hangingPunct="1">
              <a:spcAft>
                <a:spcPts val="0"/>
              </a:spcAft>
              <a:buFont typeface="Wingdings 2"/>
              <a:buChar char=""/>
              <a:defRPr/>
            </a:pPr>
            <a:r>
              <a:rPr lang="en-US" dirty="0" err="1" smtClean="0"/>
              <a:t>Azalmış</a:t>
            </a:r>
            <a:r>
              <a:rPr lang="en-US" dirty="0" smtClean="0"/>
              <a:t> Purkinje </a:t>
            </a:r>
            <a:r>
              <a:rPr lang="en-US" dirty="0" err="1" smtClean="0"/>
              <a:t>ve</a:t>
            </a:r>
            <a:r>
              <a:rPr lang="en-US" dirty="0" smtClean="0"/>
              <a:t> </a:t>
            </a:r>
            <a:r>
              <a:rPr lang="en-US" dirty="0" err="1" smtClean="0"/>
              <a:t>granüler</a:t>
            </a:r>
            <a:r>
              <a:rPr lang="en-US" dirty="0" smtClean="0"/>
              <a:t> </a:t>
            </a:r>
            <a:r>
              <a:rPr lang="en-US" dirty="0" err="1" smtClean="0"/>
              <a:t>hücreler</a:t>
            </a:r>
            <a:r>
              <a:rPr lang="en-US" dirty="0" smtClean="0"/>
              <a:t> (%50-60)</a:t>
            </a:r>
          </a:p>
          <a:p>
            <a:pPr marL="365760" indent="-283464" algn="just" eaLnBrk="1" fontAlgn="auto" hangingPunct="1">
              <a:spcAft>
                <a:spcPts val="0"/>
              </a:spcAft>
              <a:buFont typeface="Wingdings 2"/>
              <a:buChar char=""/>
              <a:defRPr/>
            </a:pPr>
            <a:r>
              <a:rPr lang="en-US" dirty="0" smtClean="0"/>
              <a:t>Posterior </a:t>
            </a:r>
            <a:r>
              <a:rPr lang="en-US" dirty="0" err="1" smtClean="0"/>
              <a:t>fossa</a:t>
            </a:r>
            <a:r>
              <a:rPr lang="en-US" dirty="0" smtClean="0"/>
              <a:t> </a:t>
            </a:r>
            <a:r>
              <a:rPr lang="en-US" dirty="0" err="1" smtClean="0"/>
              <a:t>genişlemesi</a:t>
            </a:r>
            <a:endParaRPr lang="tr-TR" dirty="0"/>
          </a:p>
        </p:txBody>
      </p:sp>
      <p:sp>
        <p:nvSpPr>
          <p:cNvPr id="4" name="3 Slayt Numarası Yer Tutucusu"/>
          <p:cNvSpPr>
            <a:spLocks noGrp="1"/>
          </p:cNvSpPr>
          <p:nvPr>
            <p:ph type="sldNum" sz="quarter" idx="12"/>
          </p:nvPr>
        </p:nvSpPr>
        <p:spPr/>
        <p:txBody>
          <a:bodyPr/>
          <a:lstStyle/>
          <a:p>
            <a:pPr>
              <a:defRPr/>
            </a:pPr>
            <a:fld id="{22058A18-1856-4D9A-81BA-02B09D707B96}" type="slidenum">
              <a:rPr lang="tr-TR"/>
              <a:pPr>
                <a:defRPr/>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1790</TotalTime>
  <Words>3459</Words>
  <Application>Microsoft Office PowerPoint</Application>
  <PresentationFormat>On-screen Show (4:3)</PresentationFormat>
  <Paragraphs>528</Paragraphs>
  <Slides>69</Slides>
  <Notes>1</Notes>
  <HiddenSlides>0</HiddenSlides>
  <MMClips>0</MMClips>
  <ScaleCrop>false</ScaleCrop>
  <HeadingPairs>
    <vt:vector size="6" baseType="variant">
      <vt:variant>
        <vt:lpstr>Kullanılan Yazı Tipleri</vt:lpstr>
      </vt:variant>
      <vt:variant>
        <vt:i4>7</vt:i4>
      </vt:variant>
      <vt:variant>
        <vt:lpstr>Tasarım Şablonu</vt:lpstr>
      </vt:variant>
      <vt:variant>
        <vt:i4>7</vt:i4>
      </vt:variant>
      <vt:variant>
        <vt:lpstr>Slayt Başlıkları</vt:lpstr>
      </vt:variant>
      <vt:variant>
        <vt:i4>69</vt:i4>
      </vt:variant>
    </vt:vector>
  </HeadingPairs>
  <TitlesOfParts>
    <vt:vector size="83" baseType="lpstr">
      <vt:lpstr>Arial</vt:lpstr>
      <vt:lpstr>Gill Sans MT</vt:lpstr>
      <vt:lpstr>Wingdings 2</vt:lpstr>
      <vt:lpstr>Verdana</vt:lpstr>
      <vt:lpstr>Calibri</vt:lpstr>
      <vt:lpstr>Times New Roman</vt:lpstr>
      <vt:lpstr>Wingdings</vt:lpstr>
      <vt:lpstr>Gündönümü</vt:lpstr>
      <vt:lpstr>Gündönümü</vt:lpstr>
      <vt:lpstr>Gündönümü</vt:lpstr>
      <vt:lpstr>Gündönümü</vt:lpstr>
      <vt:lpstr>Gündönümü</vt:lpstr>
      <vt:lpstr>Gündönümü</vt:lpstr>
      <vt:lpstr>Gündönümü</vt:lpstr>
      <vt:lpstr>OTİZM SPEKTRUM BOZUKLUKLARI</vt:lpstr>
      <vt:lpstr>Otizm Spektrum Bozukluğu(OSB) </vt:lpstr>
      <vt:lpstr>Yaygın Gelişimsel Bozukluk (YGB)  </vt:lpstr>
      <vt:lpstr>DSM 5 Otistik Bozukluk Kriterleri</vt:lpstr>
      <vt:lpstr>Slayt 5</vt:lpstr>
      <vt:lpstr>DSM 5 Değişiklikleri</vt:lpstr>
      <vt:lpstr>Epidemiyoloji</vt:lpstr>
      <vt:lpstr>Etiyopatogenez</vt:lpstr>
      <vt:lpstr>Nöroanatomik Değişiklikler</vt:lpstr>
      <vt:lpstr>Nöroanatomik Değişiklikler</vt:lpstr>
      <vt:lpstr>Nörogörüntüleme</vt:lpstr>
      <vt:lpstr>Serotonin</vt:lpstr>
      <vt:lpstr>Aşılar</vt:lpstr>
      <vt:lpstr>Otizmde genetik</vt:lpstr>
      <vt:lpstr>Otizmde genetik</vt:lpstr>
      <vt:lpstr>Otizmde genetik</vt:lpstr>
      <vt:lpstr>İmmunolojik Faktörler</vt:lpstr>
      <vt:lpstr>Risk Faktörleri</vt:lpstr>
      <vt:lpstr>Otistik Bozuklukta Belirtilerin  Başlangıç Yaşı</vt:lpstr>
      <vt:lpstr>Tanı Koyma Yaşı</vt:lpstr>
      <vt:lpstr>Klinik Özellikler</vt:lpstr>
      <vt:lpstr>Normal Çocuklarda Sosyal  Duygusal Gelişme</vt:lpstr>
      <vt:lpstr>Normal Çocukta Konuşma Süreçleri</vt:lpstr>
      <vt:lpstr>Otistiklerde 0-1 Yaş Belirtileri</vt:lpstr>
      <vt:lpstr>1-2 Yaş Belirtileri</vt:lpstr>
      <vt:lpstr>1-2 Yaş Belirtileri</vt:lpstr>
      <vt:lpstr>2-3 Yaş Belirtileri</vt:lpstr>
      <vt:lpstr>Okul Öncesi Dönem belirtileri  4-5 yaş</vt:lpstr>
      <vt:lpstr>Slayt 29</vt:lpstr>
      <vt:lpstr>Otistik Regresyon</vt:lpstr>
      <vt:lpstr>Otistik Regresyon</vt:lpstr>
      <vt:lpstr>OSB’ de Tanı</vt:lpstr>
      <vt:lpstr>Red Flags (Uyarıcı işaretler)</vt:lpstr>
      <vt:lpstr>Tanı Süreci</vt:lpstr>
      <vt:lpstr>Tarama ve Tanı Araçları</vt:lpstr>
      <vt:lpstr>Nörolojik Muayene</vt:lpstr>
      <vt:lpstr>Tıbbi İncelemeler</vt:lpstr>
      <vt:lpstr>Tıbbi İncelemeler</vt:lpstr>
      <vt:lpstr>Önerilmeyen testler</vt:lpstr>
      <vt:lpstr>Ayırıcı Tanı</vt:lpstr>
      <vt:lpstr>Eşlik eden Tıbbi Durumlar</vt:lpstr>
      <vt:lpstr>Eşlik eden Tıbbi Durumlar</vt:lpstr>
      <vt:lpstr>Eşlik eden Tıbbi Durumlar</vt:lpstr>
      <vt:lpstr>Eşlik Eden Tıbbi Bozukluklar</vt:lpstr>
      <vt:lpstr>Eşlik Eden Tıbbi Bozukluklar</vt:lpstr>
      <vt:lpstr>Komorbidite</vt:lpstr>
      <vt:lpstr>Tedavi</vt:lpstr>
      <vt:lpstr>Özel Eğitim</vt:lpstr>
      <vt:lpstr>Farmakoterapi</vt:lpstr>
      <vt:lpstr>Farmakoterapi</vt:lpstr>
      <vt:lpstr>Nöroleptik ajanlar</vt:lpstr>
      <vt:lpstr>Opiat Antagonistleri</vt:lpstr>
      <vt:lpstr>Serotonin Geri Alım İnhibitörleri</vt:lpstr>
      <vt:lpstr>Stimulan ve Nonstimulan  DEHB ilaçları</vt:lpstr>
      <vt:lpstr>Antiepileptik İlaçlar</vt:lpstr>
      <vt:lpstr>Kolinesteraz İnhibitörleri</vt:lpstr>
      <vt:lpstr>Deneysel İlaçlar</vt:lpstr>
      <vt:lpstr>Deneysel İlaçlar</vt:lpstr>
      <vt:lpstr>Alternatif Tedaviler</vt:lpstr>
      <vt:lpstr>Slayt 60</vt:lpstr>
      <vt:lpstr>Slayt 61</vt:lpstr>
      <vt:lpstr>İlaçlarla ilgili son söz</vt:lpstr>
      <vt:lpstr>Gidiş</vt:lpstr>
      <vt:lpstr>Takip Planlaması</vt:lpstr>
      <vt:lpstr>Slayt 65</vt:lpstr>
      <vt:lpstr>Takipte Görüşmelerin Amacı</vt:lpstr>
      <vt:lpstr>Takipte Görüşmelerin Amacı</vt:lpstr>
      <vt:lpstr>Takipte Görüşmelerin Amacı</vt:lpstr>
      <vt:lpstr>Slayt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OTİSTİK SPEKTRUM BOZUKLUKLARI</dc:title>
  <dc:creator>Merve Çıkılı</dc:creator>
  <cp:lastModifiedBy> </cp:lastModifiedBy>
  <cp:revision>112</cp:revision>
  <dcterms:created xsi:type="dcterms:W3CDTF">2013-09-20T07:04:16Z</dcterms:created>
  <dcterms:modified xsi:type="dcterms:W3CDTF">2013-12-05T07:12:04Z</dcterms:modified>
</cp:coreProperties>
</file>