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78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7C5A4-F19C-954A-8F67-983E1AFB4E9C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D32A442-7D34-724E-AE2A-D68C8B86030F}">
      <dgm:prSet phldrT="[Metin]"/>
      <dgm:spPr/>
      <dgm:t>
        <a:bodyPr/>
        <a:lstStyle/>
        <a:p>
          <a:r>
            <a:rPr lang="tr-TR" dirty="0" err="1"/>
            <a:t>Qualitatively</a:t>
          </a:r>
          <a:endParaRPr lang="tr-TR" dirty="0"/>
        </a:p>
      </dgm:t>
    </dgm:pt>
    <dgm:pt modelId="{96EA17C9-83D2-6343-A2ED-233E85E343B6}" type="parTrans" cxnId="{BBCA9F7D-BC91-9B49-8248-E59C73859D60}">
      <dgm:prSet/>
      <dgm:spPr/>
      <dgm:t>
        <a:bodyPr/>
        <a:lstStyle/>
        <a:p>
          <a:endParaRPr lang="tr-TR"/>
        </a:p>
      </dgm:t>
    </dgm:pt>
    <dgm:pt modelId="{3236154D-87AC-4449-B8C7-25D88A874B0E}" type="sibTrans" cxnId="{BBCA9F7D-BC91-9B49-8248-E59C73859D60}">
      <dgm:prSet/>
      <dgm:spPr/>
      <dgm:t>
        <a:bodyPr/>
        <a:lstStyle/>
        <a:p>
          <a:endParaRPr lang="tr-TR"/>
        </a:p>
      </dgm:t>
    </dgm:pt>
    <dgm:pt modelId="{55F174C7-DB3B-084F-BC00-B5DAF1C2F8B7}">
      <dgm:prSet phldrT="[Metin]"/>
      <dgm:spPr/>
      <dgm:t>
        <a:bodyPr/>
        <a:lstStyle/>
        <a:p>
          <a:r>
            <a:rPr lang="tr-TR" dirty="0"/>
            <a:t>For </a:t>
          </a:r>
          <a:r>
            <a:rPr lang="tr-TR" dirty="0" err="1"/>
            <a:t>each</a:t>
          </a:r>
          <a:r>
            <a:rPr lang="tr-TR" dirty="0"/>
            <a:t> </a:t>
          </a:r>
          <a:r>
            <a:rPr lang="tr-TR" dirty="0" err="1"/>
            <a:t>substance</a:t>
          </a:r>
          <a:r>
            <a:rPr lang="tr-TR" dirty="0"/>
            <a:t>, </a:t>
          </a:r>
          <a:r>
            <a:rPr lang="tr-TR" dirty="0" err="1"/>
            <a:t>there</a:t>
          </a:r>
          <a:r>
            <a:rPr lang="tr-TR" dirty="0"/>
            <a:t> is a </a:t>
          </a:r>
          <a:r>
            <a:rPr lang="tr-TR" b="1" dirty="0" err="1"/>
            <a:t>half</a:t>
          </a:r>
          <a:r>
            <a:rPr lang="tr-TR" b="1" dirty="0"/>
            <a:t> </a:t>
          </a:r>
          <a:r>
            <a:rPr lang="tr-TR" b="1" dirty="0" err="1"/>
            <a:t>wave</a:t>
          </a:r>
          <a:r>
            <a:rPr lang="tr-TR" b="1" dirty="0"/>
            <a:t> </a:t>
          </a:r>
          <a:r>
            <a:rPr lang="tr-TR" b="1" dirty="0" err="1"/>
            <a:t>potentia</a:t>
          </a:r>
          <a:r>
            <a:rPr lang="tr-TR" dirty="0" err="1"/>
            <a:t>l</a:t>
          </a:r>
          <a:r>
            <a:rPr lang="tr-TR" dirty="0"/>
            <a:t> </a:t>
          </a:r>
          <a:r>
            <a:rPr lang="tr-TR" dirty="0" err="1"/>
            <a:t>under</a:t>
          </a:r>
          <a:r>
            <a:rPr lang="tr-TR" dirty="0"/>
            <a:t> </a:t>
          </a:r>
          <a:r>
            <a:rPr lang="tr-TR" dirty="0" err="1"/>
            <a:t>certain</a:t>
          </a:r>
          <a:r>
            <a:rPr lang="tr-TR" dirty="0"/>
            <a:t> </a:t>
          </a:r>
          <a:r>
            <a:rPr lang="tr-TR" dirty="0" err="1"/>
            <a:t>conditions</a:t>
          </a:r>
          <a:r>
            <a:rPr lang="tr-TR" dirty="0"/>
            <a:t>. </a:t>
          </a:r>
          <a:r>
            <a:rPr lang="tr-TR" dirty="0" err="1"/>
            <a:t>Half</a:t>
          </a:r>
          <a:r>
            <a:rPr lang="tr-TR" dirty="0"/>
            <a:t> </a:t>
          </a:r>
          <a:r>
            <a:rPr lang="tr-TR" dirty="0" err="1"/>
            <a:t>wave</a:t>
          </a:r>
          <a:r>
            <a:rPr lang="tr-TR" dirty="0"/>
            <a:t> </a:t>
          </a:r>
          <a:r>
            <a:rPr lang="tr-TR" dirty="0" err="1"/>
            <a:t>potentials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quite</a:t>
          </a:r>
          <a:r>
            <a:rPr lang="tr-TR" dirty="0"/>
            <a:t> </a:t>
          </a:r>
          <a:r>
            <a:rPr lang="tr-TR" dirty="0" err="1"/>
            <a:t>characteristic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electroactive</a:t>
          </a:r>
          <a:r>
            <a:rPr lang="tr-TR" dirty="0"/>
            <a:t> </a:t>
          </a:r>
          <a:r>
            <a:rPr lang="tr-TR" dirty="0" err="1"/>
            <a:t>substances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therefore</a:t>
          </a:r>
          <a:r>
            <a:rPr lang="tr-TR" dirty="0"/>
            <a:t> </a:t>
          </a:r>
          <a:r>
            <a:rPr lang="tr-TR" dirty="0" err="1"/>
            <a:t>they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used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qualitative</a:t>
          </a:r>
          <a:r>
            <a:rPr lang="tr-TR" dirty="0"/>
            <a:t> </a:t>
          </a:r>
          <a:r>
            <a:rPr lang="tr-TR" dirty="0" err="1"/>
            <a:t>analyses</a:t>
          </a:r>
          <a:r>
            <a:rPr lang="tr-TR" dirty="0"/>
            <a:t>. </a:t>
          </a:r>
        </a:p>
      </dgm:t>
    </dgm:pt>
    <dgm:pt modelId="{36B6D7ED-FB57-134A-9712-26E8AC71AA9E}" type="parTrans" cxnId="{0FAF801F-773A-1142-90EE-FD20B7043839}">
      <dgm:prSet/>
      <dgm:spPr/>
      <dgm:t>
        <a:bodyPr/>
        <a:lstStyle/>
        <a:p>
          <a:endParaRPr lang="tr-TR"/>
        </a:p>
      </dgm:t>
    </dgm:pt>
    <dgm:pt modelId="{350AC8A3-342A-564C-92F1-38C3C290C22C}" type="sibTrans" cxnId="{0FAF801F-773A-1142-90EE-FD20B7043839}">
      <dgm:prSet/>
      <dgm:spPr/>
      <dgm:t>
        <a:bodyPr/>
        <a:lstStyle/>
        <a:p>
          <a:endParaRPr lang="tr-TR"/>
        </a:p>
      </dgm:t>
    </dgm:pt>
    <dgm:pt modelId="{731B2367-2DB0-8D47-9099-99C29FA2D193}">
      <dgm:prSet phldrT="[Metin]"/>
      <dgm:spPr/>
      <dgm:t>
        <a:bodyPr/>
        <a:lstStyle/>
        <a:p>
          <a:r>
            <a:rPr lang="tr-TR" dirty="0" err="1"/>
            <a:t>Quantitatively</a:t>
          </a:r>
          <a:endParaRPr lang="tr-TR" dirty="0"/>
        </a:p>
      </dgm:t>
    </dgm:pt>
    <dgm:pt modelId="{CCD084A2-E6C9-394B-9086-4C95AC363DDF}" type="parTrans" cxnId="{2F957AA7-0948-FD48-936B-73056817D745}">
      <dgm:prSet/>
      <dgm:spPr/>
      <dgm:t>
        <a:bodyPr/>
        <a:lstStyle/>
        <a:p>
          <a:endParaRPr lang="tr-TR"/>
        </a:p>
      </dgm:t>
    </dgm:pt>
    <dgm:pt modelId="{1B978D23-E9D8-4045-9B63-1BD69B9836AE}" type="sibTrans" cxnId="{2F957AA7-0948-FD48-936B-73056817D745}">
      <dgm:prSet/>
      <dgm:spPr/>
      <dgm:t>
        <a:bodyPr/>
        <a:lstStyle/>
        <a:p>
          <a:endParaRPr lang="tr-TR"/>
        </a:p>
      </dgm:t>
    </dgm:pt>
    <dgm:pt modelId="{A2C81D97-D60F-B14C-BF3B-FCAED3FBBF79}">
      <dgm:prSet phldrT="[Metin]"/>
      <dgm:spPr/>
      <dgm:t>
        <a:bodyPr/>
        <a:lstStyle/>
        <a:p>
          <a:r>
            <a:rPr lang="tr-TR" dirty="0" err="1"/>
            <a:t>They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also</a:t>
          </a:r>
          <a:r>
            <a:rPr lang="tr-TR" dirty="0"/>
            <a:t> </a:t>
          </a:r>
          <a:r>
            <a:rPr lang="tr-TR" dirty="0" err="1"/>
            <a:t>used</a:t>
          </a:r>
          <a:r>
            <a:rPr lang="tr-TR" dirty="0"/>
            <a:t> in </a:t>
          </a:r>
          <a:r>
            <a:rPr lang="tr-TR" dirty="0" err="1"/>
            <a:t>quantitative</a:t>
          </a:r>
          <a:r>
            <a:rPr lang="tr-TR" dirty="0"/>
            <a:t> </a:t>
          </a:r>
          <a:r>
            <a:rPr lang="tr-TR" dirty="0" err="1"/>
            <a:t>analysis</a:t>
          </a:r>
          <a:r>
            <a:rPr lang="tr-TR" dirty="0"/>
            <a:t> since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diffusion</a:t>
          </a:r>
          <a:r>
            <a:rPr lang="tr-TR" dirty="0"/>
            <a:t> </a:t>
          </a:r>
          <a:r>
            <a:rPr lang="tr-TR" dirty="0" err="1"/>
            <a:t>current</a:t>
          </a:r>
          <a:r>
            <a:rPr lang="tr-TR" dirty="0"/>
            <a:t> is </a:t>
          </a:r>
          <a:r>
            <a:rPr lang="tr-TR" dirty="0" err="1"/>
            <a:t>proportional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concentration</a:t>
          </a:r>
          <a:r>
            <a:rPr lang="tr-TR" dirty="0"/>
            <a:t>. </a:t>
          </a:r>
          <a:r>
            <a:rPr lang="tr-TR" dirty="0" err="1"/>
            <a:t>This</a:t>
          </a:r>
          <a:r>
            <a:rPr lang="tr-TR" dirty="0"/>
            <a:t> </a:t>
          </a:r>
          <a:r>
            <a:rPr lang="tr-TR" dirty="0" err="1"/>
            <a:t>relationship</a:t>
          </a:r>
          <a:r>
            <a:rPr lang="tr-TR" dirty="0"/>
            <a:t> is </a:t>
          </a:r>
          <a:r>
            <a:rPr lang="tr-TR" dirty="0" err="1"/>
            <a:t>given</a:t>
          </a:r>
          <a:r>
            <a:rPr lang="tr-TR" dirty="0"/>
            <a:t> </a:t>
          </a:r>
          <a:r>
            <a:rPr lang="tr-TR" dirty="0" err="1"/>
            <a:t>with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b="1" i="1" dirty="0" err="1"/>
            <a:t>Ilkovic</a:t>
          </a:r>
          <a:r>
            <a:rPr lang="tr-TR" b="1" i="1" dirty="0"/>
            <a:t> </a:t>
          </a:r>
          <a:r>
            <a:rPr lang="tr-TR" b="1" i="1" dirty="0" err="1"/>
            <a:t>equation</a:t>
          </a:r>
          <a:r>
            <a:rPr lang="tr-TR" dirty="0"/>
            <a:t>: </a:t>
          </a:r>
        </a:p>
      </dgm:t>
    </dgm:pt>
    <dgm:pt modelId="{C7AE3843-D5E7-9F47-B89F-3ED5F1209C0A}" type="parTrans" cxnId="{6AA92A86-2A1C-404F-84E8-0E69E565D05A}">
      <dgm:prSet/>
      <dgm:spPr/>
      <dgm:t>
        <a:bodyPr/>
        <a:lstStyle/>
        <a:p>
          <a:endParaRPr lang="tr-TR"/>
        </a:p>
      </dgm:t>
    </dgm:pt>
    <dgm:pt modelId="{7B9693B0-9507-8846-97D1-A9AC70F54EE8}" type="sibTrans" cxnId="{6AA92A86-2A1C-404F-84E8-0E69E565D05A}">
      <dgm:prSet/>
      <dgm:spPr/>
      <dgm:t>
        <a:bodyPr/>
        <a:lstStyle/>
        <a:p>
          <a:endParaRPr lang="tr-TR"/>
        </a:p>
      </dgm:t>
    </dgm:pt>
    <dgm:pt modelId="{F2F44E99-E3F4-1D41-9BD1-5DE754F7A490}" type="pres">
      <dgm:prSet presAssocID="{9197C5A4-F19C-954A-8F67-983E1AFB4E9C}" presName="Name0" presStyleCnt="0">
        <dgm:presLayoutVars>
          <dgm:dir/>
          <dgm:animLvl val="lvl"/>
          <dgm:resizeHandles/>
        </dgm:presLayoutVars>
      </dgm:prSet>
      <dgm:spPr/>
    </dgm:pt>
    <dgm:pt modelId="{75810731-A718-1B48-B6AE-0749F52D7543}" type="pres">
      <dgm:prSet presAssocID="{7D32A442-7D34-724E-AE2A-D68C8B86030F}" presName="linNode" presStyleCnt="0"/>
      <dgm:spPr/>
    </dgm:pt>
    <dgm:pt modelId="{8542868D-57F1-7242-BEBA-FF9EADBAC66F}" type="pres">
      <dgm:prSet presAssocID="{7D32A442-7D34-724E-AE2A-D68C8B86030F}" presName="parentShp" presStyleLbl="node1" presStyleIdx="0" presStyleCnt="2" custLinFactNeighborX="-3809" custLinFactNeighborY="-62610">
        <dgm:presLayoutVars>
          <dgm:bulletEnabled val="1"/>
        </dgm:presLayoutVars>
      </dgm:prSet>
      <dgm:spPr/>
    </dgm:pt>
    <dgm:pt modelId="{CA8B4863-BC4B-B842-AA68-58F7516AAB18}" type="pres">
      <dgm:prSet presAssocID="{7D32A442-7D34-724E-AE2A-D68C8B86030F}" presName="childShp" presStyleLbl="bgAccFollowNode1" presStyleIdx="0" presStyleCnt="2">
        <dgm:presLayoutVars>
          <dgm:bulletEnabled val="1"/>
        </dgm:presLayoutVars>
      </dgm:prSet>
      <dgm:spPr/>
    </dgm:pt>
    <dgm:pt modelId="{EAFFCE80-2901-D246-BA53-3AF04416041F}" type="pres">
      <dgm:prSet presAssocID="{3236154D-87AC-4449-B8C7-25D88A874B0E}" presName="spacing" presStyleCnt="0"/>
      <dgm:spPr/>
    </dgm:pt>
    <dgm:pt modelId="{B0D03174-0B83-F844-AD5A-5C325D201A88}" type="pres">
      <dgm:prSet presAssocID="{731B2367-2DB0-8D47-9099-99C29FA2D193}" presName="linNode" presStyleCnt="0"/>
      <dgm:spPr/>
    </dgm:pt>
    <dgm:pt modelId="{4D16C652-508B-7643-9AEC-D1DEA0A0BDE9}" type="pres">
      <dgm:prSet presAssocID="{731B2367-2DB0-8D47-9099-99C29FA2D193}" presName="parentShp" presStyleLbl="node1" presStyleIdx="1" presStyleCnt="2">
        <dgm:presLayoutVars>
          <dgm:bulletEnabled val="1"/>
        </dgm:presLayoutVars>
      </dgm:prSet>
      <dgm:spPr/>
    </dgm:pt>
    <dgm:pt modelId="{48631423-14B1-B64E-ACCD-D37FB13FEC37}" type="pres">
      <dgm:prSet presAssocID="{731B2367-2DB0-8D47-9099-99C29FA2D19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62B0D18-856A-E84A-A226-81EC01348CCC}" type="presOf" srcId="{9197C5A4-F19C-954A-8F67-983E1AFB4E9C}" destId="{F2F44E99-E3F4-1D41-9BD1-5DE754F7A490}" srcOrd="0" destOrd="0" presId="urn:microsoft.com/office/officeart/2005/8/layout/vList6"/>
    <dgm:cxn modelId="{0FAF801F-773A-1142-90EE-FD20B7043839}" srcId="{7D32A442-7D34-724E-AE2A-D68C8B86030F}" destId="{55F174C7-DB3B-084F-BC00-B5DAF1C2F8B7}" srcOrd="0" destOrd="0" parTransId="{36B6D7ED-FB57-134A-9712-26E8AC71AA9E}" sibTransId="{350AC8A3-342A-564C-92F1-38C3C290C22C}"/>
    <dgm:cxn modelId="{AA6A7641-EC6C-A24B-A5B3-D6AEFA2839BC}" type="presOf" srcId="{A2C81D97-D60F-B14C-BF3B-FCAED3FBBF79}" destId="{48631423-14B1-B64E-ACCD-D37FB13FEC37}" srcOrd="0" destOrd="0" presId="urn:microsoft.com/office/officeart/2005/8/layout/vList6"/>
    <dgm:cxn modelId="{BBCA9F7D-BC91-9B49-8248-E59C73859D60}" srcId="{9197C5A4-F19C-954A-8F67-983E1AFB4E9C}" destId="{7D32A442-7D34-724E-AE2A-D68C8B86030F}" srcOrd="0" destOrd="0" parTransId="{96EA17C9-83D2-6343-A2ED-233E85E343B6}" sibTransId="{3236154D-87AC-4449-B8C7-25D88A874B0E}"/>
    <dgm:cxn modelId="{6AA92A86-2A1C-404F-84E8-0E69E565D05A}" srcId="{731B2367-2DB0-8D47-9099-99C29FA2D193}" destId="{A2C81D97-D60F-B14C-BF3B-FCAED3FBBF79}" srcOrd="0" destOrd="0" parTransId="{C7AE3843-D5E7-9F47-B89F-3ED5F1209C0A}" sibTransId="{7B9693B0-9507-8846-97D1-A9AC70F54EE8}"/>
    <dgm:cxn modelId="{2F957AA7-0948-FD48-936B-73056817D745}" srcId="{9197C5A4-F19C-954A-8F67-983E1AFB4E9C}" destId="{731B2367-2DB0-8D47-9099-99C29FA2D193}" srcOrd="1" destOrd="0" parTransId="{CCD084A2-E6C9-394B-9086-4C95AC363DDF}" sibTransId="{1B978D23-E9D8-4045-9B63-1BD69B9836AE}"/>
    <dgm:cxn modelId="{6E7103D1-B8B4-9B42-9C3F-150B5A96167B}" type="presOf" srcId="{7D32A442-7D34-724E-AE2A-D68C8B86030F}" destId="{8542868D-57F1-7242-BEBA-FF9EADBAC66F}" srcOrd="0" destOrd="0" presId="urn:microsoft.com/office/officeart/2005/8/layout/vList6"/>
    <dgm:cxn modelId="{4D3579D6-BAAF-CD44-8EF5-281408F98E4E}" type="presOf" srcId="{731B2367-2DB0-8D47-9099-99C29FA2D193}" destId="{4D16C652-508B-7643-9AEC-D1DEA0A0BDE9}" srcOrd="0" destOrd="0" presId="urn:microsoft.com/office/officeart/2005/8/layout/vList6"/>
    <dgm:cxn modelId="{5E37F8F7-EC53-EC46-B1A7-B8CBD83FB2F4}" type="presOf" srcId="{55F174C7-DB3B-084F-BC00-B5DAF1C2F8B7}" destId="{CA8B4863-BC4B-B842-AA68-58F7516AAB18}" srcOrd="0" destOrd="0" presId="urn:microsoft.com/office/officeart/2005/8/layout/vList6"/>
    <dgm:cxn modelId="{F14211C0-2471-AB45-BD36-380176E78F24}" type="presParOf" srcId="{F2F44E99-E3F4-1D41-9BD1-5DE754F7A490}" destId="{75810731-A718-1B48-B6AE-0749F52D7543}" srcOrd="0" destOrd="0" presId="urn:microsoft.com/office/officeart/2005/8/layout/vList6"/>
    <dgm:cxn modelId="{D592F17F-0BDC-7A44-AEE3-6C885AED3F97}" type="presParOf" srcId="{75810731-A718-1B48-B6AE-0749F52D7543}" destId="{8542868D-57F1-7242-BEBA-FF9EADBAC66F}" srcOrd="0" destOrd="0" presId="urn:microsoft.com/office/officeart/2005/8/layout/vList6"/>
    <dgm:cxn modelId="{DE0E811F-00B0-504E-89E2-9A43635810FD}" type="presParOf" srcId="{75810731-A718-1B48-B6AE-0749F52D7543}" destId="{CA8B4863-BC4B-B842-AA68-58F7516AAB18}" srcOrd="1" destOrd="0" presId="urn:microsoft.com/office/officeart/2005/8/layout/vList6"/>
    <dgm:cxn modelId="{727E6C70-DA24-604F-AE0F-E2857C7A5886}" type="presParOf" srcId="{F2F44E99-E3F4-1D41-9BD1-5DE754F7A490}" destId="{EAFFCE80-2901-D246-BA53-3AF04416041F}" srcOrd="1" destOrd="0" presId="urn:microsoft.com/office/officeart/2005/8/layout/vList6"/>
    <dgm:cxn modelId="{22D3D187-35E9-1048-A925-76D55E058936}" type="presParOf" srcId="{F2F44E99-E3F4-1D41-9BD1-5DE754F7A490}" destId="{B0D03174-0B83-F844-AD5A-5C325D201A88}" srcOrd="2" destOrd="0" presId="urn:microsoft.com/office/officeart/2005/8/layout/vList6"/>
    <dgm:cxn modelId="{9C23C89C-791F-E74F-9C5C-E2412AC64A1C}" type="presParOf" srcId="{B0D03174-0B83-F844-AD5A-5C325D201A88}" destId="{4D16C652-508B-7643-9AEC-D1DEA0A0BDE9}" srcOrd="0" destOrd="0" presId="urn:microsoft.com/office/officeart/2005/8/layout/vList6"/>
    <dgm:cxn modelId="{58FE41AA-BA0A-804E-B92D-A1E25A8C5CC6}" type="presParOf" srcId="{B0D03174-0B83-F844-AD5A-5C325D201A88}" destId="{48631423-14B1-B64E-ACCD-D37FB13FEC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4863-BC4B-B842-AA68-58F7516AAB18}">
      <dsp:nvSpPr>
        <dsp:cNvPr id="0" name=""/>
        <dsp:cNvSpPr/>
      </dsp:nvSpPr>
      <dsp:spPr>
        <a:xfrm>
          <a:off x="2914786" y="582"/>
          <a:ext cx="4372179" cy="22701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For </a:t>
          </a:r>
          <a:r>
            <a:rPr lang="tr-TR" sz="1800" kern="1200" dirty="0" err="1"/>
            <a:t>each</a:t>
          </a:r>
          <a:r>
            <a:rPr lang="tr-TR" sz="1800" kern="1200" dirty="0"/>
            <a:t> </a:t>
          </a:r>
          <a:r>
            <a:rPr lang="tr-TR" sz="1800" kern="1200" dirty="0" err="1"/>
            <a:t>substance</a:t>
          </a:r>
          <a:r>
            <a:rPr lang="tr-TR" sz="1800" kern="1200" dirty="0"/>
            <a:t>, </a:t>
          </a:r>
          <a:r>
            <a:rPr lang="tr-TR" sz="1800" kern="1200" dirty="0" err="1"/>
            <a:t>there</a:t>
          </a:r>
          <a:r>
            <a:rPr lang="tr-TR" sz="1800" kern="1200" dirty="0"/>
            <a:t> is a </a:t>
          </a:r>
          <a:r>
            <a:rPr lang="tr-TR" sz="1800" b="1" kern="1200" dirty="0" err="1"/>
            <a:t>half</a:t>
          </a:r>
          <a:r>
            <a:rPr lang="tr-TR" sz="1800" b="1" kern="1200" dirty="0"/>
            <a:t> </a:t>
          </a:r>
          <a:r>
            <a:rPr lang="tr-TR" sz="1800" b="1" kern="1200" dirty="0" err="1"/>
            <a:t>wave</a:t>
          </a:r>
          <a:r>
            <a:rPr lang="tr-TR" sz="1800" b="1" kern="1200" dirty="0"/>
            <a:t> </a:t>
          </a:r>
          <a:r>
            <a:rPr lang="tr-TR" sz="1800" b="1" kern="1200" dirty="0" err="1"/>
            <a:t>potentia</a:t>
          </a:r>
          <a:r>
            <a:rPr lang="tr-TR" sz="1800" kern="1200" dirty="0" err="1"/>
            <a:t>l</a:t>
          </a:r>
          <a:r>
            <a:rPr lang="tr-TR" sz="1800" kern="1200" dirty="0"/>
            <a:t> </a:t>
          </a:r>
          <a:r>
            <a:rPr lang="tr-TR" sz="1800" kern="1200" dirty="0" err="1"/>
            <a:t>under</a:t>
          </a:r>
          <a:r>
            <a:rPr lang="tr-TR" sz="1800" kern="1200" dirty="0"/>
            <a:t> </a:t>
          </a:r>
          <a:r>
            <a:rPr lang="tr-TR" sz="1800" kern="1200" dirty="0" err="1"/>
            <a:t>certain</a:t>
          </a:r>
          <a:r>
            <a:rPr lang="tr-TR" sz="1800" kern="1200" dirty="0"/>
            <a:t> </a:t>
          </a:r>
          <a:r>
            <a:rPr lang="tr-TR" sz="1800" kern="1200" dirty="0" err="1"/>
            <a:t>conditions</a:t>
          </a:r>
          <a:r>
            <a:rPr lang="tr-TR" sz="1800" kern="1200" dirty="0"/>
            <a:t>. </a:t>
          </a:r>
          <a:r>
            <a:rPr lang="tr-TR" sz="1800" kern="1200" dirty="0" err="1"/>
            <a:t>Half</a:t>
          </a:r>
          <a:r>
            <a:rPr lang="tr-TR" sz="1800" kern="1200" dirty="0"/>
            <a:t> </a:t>
          </a:r>
          <a:r>
            <a:rPr lang="tr-TR" sz="1800" kern="1200" dirty="0" err="1"/>
            <a:t>wave</a:t>
          </a:r>
          <a:r>
            <a:rPr lang="tr-TR" sz="1800" kern="1200" dirty="0"/>
            <a:t> </a:t>
          </a:r>
          <a:r>
            <a:rPr lang="tr-TR" sz="1800" kern="1200" dirty="0" err="1"/>
            <a:t>potentials</a:t>
          </a:r>
          <a:r>
            <a:rPr lang="tr-TR" sz="1800" kern="1200" dirty="0"/>
            <a:t> </a:t>
          </a:r>
          <a:r>
            <a:rPr lang="tr-TR" sz="1800" kern="1200" dirty="0" err="1"/>
            <a:t>are</a:t>
          </a:r>
          <a:r>
            <a:rPr lang="tr-TR" sz="1800" kern="1200" dirty="0"/>
            <a:t> </a:t>
          </a:r>
          <a:r>
            <a:rPr lang="tr-TR" sz="1800" kern="1200" dirty="0" err="1"/>
            <a:t>quite</a:t>
          </a:r>
          <a:r>
            <a:rPr lang="tr-TR" sz="1800" kern="1200" dirty="0"/>
            <a:t> </a:t>
          </a:r>
          <a:r>
            <a:rPr lang="tr-TR" sz="1800" kern="1200" dirty="0" err="1"/>
            <a:t>characteristic</a:t>
          </a:r>
          <a:r>
            <a:rPr lang="tr-TR" sz="1800" kern="1200" dirty="0"/>
            <a:t> </a:t>
          </a:r>
          <a:r>
            <a:rPr lang="tr-TR" sz="1800" kern="1200" dirty="0" err="1"/>
            <a:t>for</a:t>
          </a:r>
          <a:r>
            <a:rPr lang="tr-TR" sz="1800" kern="1200" dirty="0"/>
            <a:t> </a:t>
          </a:r>
          <a:r>
            <a:rPr lang="tr-TR" sz="1800" kern="1200" dirty="0" err="1"/>
            <a:t>electroactive</a:t>
          </a:r>
          <a:r>
            <a:rPr lang="tr-TR" sz="1800" kern="1200" dirty="0"/>
            <a:t> </a:t>
          </a:r>
          <a:r>
            <a:rPr lang="tr-TR" sz="1800" kern="1200" dirty="0" err="1"/>
            <a:t>substances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tr-TR" sz="1800" kern="1200" dirty="0" err="1"/>
            <a:t>therefore</a:t>
          </a:r>
          <a:r>
            <a:rPr lang="tr-TR" sz="1800" kern="1200" dirty="0"/>
            <a:t> </a:t>
          </a:r>
          <a:r>
            <a:rPr lang="tr-TR" sz="1800" kern="1200" dirty="0" err="1"/>
            <a:t>they</a:t>
          </a:r>
          <a:r>
            <a:rPr lang="tr-TR" sz="1800" kern="1200" dirty="0"/>
            <a:t> </a:t>
          </a:r>
          <a:r>
            <a:rPr lang="tr-TR" sz="1800" kern="1200" dirty="0" err="1"/>
            <a:t>are</a:t>
          </a:r>
          <a:r>
            <a:rPr lang="tr-TR" sz="1800" kern="1200" dirty="0"/>
            <a:t> </a:t>
          </a:r>
          <a:r>
            <a:rPr lang="tr-TR" sz="1800" kern="1200" dirty="0" err="1"/>
            <a:t>used</a:t>
          </a:r>
          <a:r>
            <a:rPr lang="tr-TR" sz="1800" kern="1200" dirty="0"/>
            <a:t> </a:t>
          </a:r>
          <a:r>
            <a:rPr lang="tr-TR" sz="1800" kern="1200" dirty="0" err="1"/>
            <a:t>for</a:t>
          </a:r>
          <a:r>
            <a:rPr lang="tr-TR" sz="1800" kern="1200" dirty="0"/>
            <a:t> </a:t>
          </a:r>
          <a:r>
            <a:rPr lang="tr-TR" sz="1800" kern="1200" dirty="0" err="1"/>
            <a:t>qualitative</a:t>
          </a:r>
          <a:r>
            <a:rPr lang="tr-TR" sz="1800" kern="1200" dirty="0"/>
            <a:t> </a:t>
          </a:r>
          <a:r>
            <a:rPr lang="tr-TR" sz="1800" kern="1200" dirty="0" err="1"/>
            <a:t>analyses</a:t>
          </a:r>
          <a:r>
            <a:rPr lang="tr-TR" sz="1800" kern="1200" dirty="0"/>
            <a:t>. </a:t>
          </a:r>
        </a:p>
      </dsp:txBody>
      <dsp:txXfrm>
        <a:off x="2914786" y="284351"/>
        <a:ext cx="3520872" cy="1702615"/>
      </dsp:txXfrm>
    </dsp:sp>
    <dsp:sp modelId="{8542868D-57F1-7242-BEBA-FF9EADBAC66F}">
      <dsp:nvSpPr>
        <dsp:cNvPr id="0" name=""/>
        <dsp:cNvSpPr/>
      </dsp:nvSpPr>
      <dsp:spPr>
        <a:xfrm>
          <a:off x="0" y="0"/>
          <a:ext cx="2914786" cy="2270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Qualitatively</a:t>
          </a:r>
          <a:endParaRPr lang="tr-TR" sz="3300" kern="1200" dirty="0"/>
        </a:p>
      </dsp:txBody>
      <dsp:txXfrm>
        <a:off x="110820" y="110820"/>
        <a:ext cx="2693146" cy="2048513"/>
      </dsp:txXfrm>
    </dsp:sp>
    <dsp:sp modelId="{48631423-14B1-B64E-ACCD-D37FB13FEC37}">
      <dsp:nvSpPr>
        <dsp:cNvPr id="0" name=""/>
        <dsp:cNvSpPr/>
      </dsp:nvSpPr>
      <dsp:spPr>
        <a:xfrm>
          <a:off x="2914786" y="2497751"/>
          <a:ext cx="4372179" cy="22701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err="1"/>
            <a:t>They</a:t>
          </a:r>
          <a:r>
            <a:rPr lang="tr-TR" sz="1800" kern="1200" dirty="0"/>
            <a:t> </a:t>
          </a:r>
          <a:r>
            <a:rPr lang="tr-TR" sz="1800" kern="1200" dirty="0" err="1"/>
            <a:t>are</a:t>
          </a:r>
          <a:r>
            <a:rPr lang="tr-TR" sz="1800" kern="1200" dirty="0"/>
            <a:t> </a:t>
          </a:r>
          <a:r>
            <a:rPr lang="tr-TR" sz="1800" kern="1200" dirty="0" err="1"/>
            <a:t>also</a:t>
          </a:r>
          <a:r>
            <a:rPr lang="tr-TR" sz="1800" kern="1200" dirty="0"/>
            <a:t> </a:t>
          </a:r>
          <a:r>
            <a:rPr lang="tr-TR" sz="1800" kern="1200" dirty="0" err="1"/>
            <a:t>used</a:t>
          </a:r>
          <a:r>
            <a:rPr lang="tr-TR" sz="1800" kern="1200" dirty="0"/>
            <a:t> in </a:t>
          </a:r>
          <a:r>
            <a:rPr lang="tr-TR" sz="1800" kern="1200" dirty="0" err="1"/>
            <a:t>quantitative</a:t>
          </a:r>
          <a:r>
            <a:rPr lang="tr-TR" sz="1800" kern="1200" dirty="0"/>
            <a:t> </a:t>
          </a:r>
          <a:r>
            <a:rPr lang="tr-TR" sz="1800" kern="1200" dirty="0" err="1"/>
            <a:t>analysis</a:t>
          </a:r>
          <a:r>
            <a:rPr lang="tr-TR" sz="1800" kern="1200" dirty="0"/>
            <a:t> since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diffusion</a:t>
          </a:r>
          <a:r>
            <a:rPr lang="tr-TR" sz="1800" kern="1200" dirty="0"/>
            <a:t> </a:t>
          </a:r>
          <a:r>
            <a:rPr lang="tr-TR" sz="1800" kern="1200" dirty="0" err="1"/>
            <a:t>current</a:t>
          </a:r>
          <a:r>
            <a:rPr lang="tr-TR" sz="1800" kern="1200" dirty="0"/>
            <a:t> is </a:t>
          </a:r>
          <a:r>
            <a:rPr lang="tr-TR" sz="1800" kern="1200" dirty="0" err="1"/>
            <a:t>proportional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concentration</a:t>
          </a:r>
          <a:r>
            <a:rPr lang="tr-TR" sz="1800" kern="1200" dirty="0"/>
            <a:t>. </a:t>
          </a:r>
          <a:r>
            <a:rPr lang="tr-TR" sz="1800" kern="1200" dirty="0" err="1"/>
            <a:t>This</a:t>
          </a:r>
          <a:r>
            <a:rPr lang="tr-TR" sz="1800" kern="1200" dirty="0"/>
            <a:t> </a:t>
          </a:r>
          <a:r>
            <a:rPr lang="tr-TR" sz="1800" kern="1200" dirty="0" err="1"/>
            <a:t>relationship</a:t>
          </a:r>
          <a:r>
            <a:rPr lang="tr-TR" sz="1800" kern="1200" dirty="0"/>
            <a:t> is </a:t>
          </a:r>
          <a:r>
            <a:rPr lang="tr-TR" sz="1800" kern="1200" dirty="0" err="1"/>
            <a:t>given</a:t>
          </a:r>
          <a:r>
            <a:rPr lang="tr-TR" sz="1800" kern="1200" dirty="0"/>
            <a:t> </a:t>
          </a:r>
          <a:r>
            <a:rPr lang="tr-TR" sz="1800" kern="1200" dirty="0" err="1"/>
            <a:t>with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b="1" i="1" kern="1200" dirty="0" err="1"/>
            <a:t>Ilkovic</a:t>
          </a:r>
          <a:r>
            <a:rPr lang="tr-TR" sz="1800" b="1" i="1" kern="1200" dirty="0"/>
            <a:t> </a:t>
          </a:r>
          <a:r>
            <a:rPr lang="tr-TR" sz="1800" b="1" i="1" kern="1200" dirty="0" err="1"/>
            <a:t>equation</a:t>
          </a:r>
          <a:r>
            <a:rPr lang="tr-TR" sz="1800" kern="1200" dirty="0"/>
            <a:t>: </a:t>
          </a:r>
        </a:p>
      </dsp:txBody>
      <dsp:txXfrm>
        <a:off x="2914786" y="2781520"/>
        <a:ext cx="3520872" cy="1702615"/>
      </dsp:txXfrm>
    </dsp:sp>
    <dsp:sp modelId="{4D16C652-508B-7643-9AEC-D1DEA0A0BDE9}">
      <dsp:nvSpPr>
        <dsp:cNvPr id="0" name=""/>
        <dsp:cNvSpPr/>
      </dsp:nvSpPr>
      <dsp:spPr>
        <a:xfrm>
          <a:off x="0" y="2497751"/>
          <a:ext cx="2914786" cy="22701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Quantitatively</a:t>
          </a:r>
          <a:endParaRPr lang="tr-TR" sz="3300" kern="1200" dirty="0"/>
        </a:p>
      </dsp:txBody>
      <dsp:txXfrm>
        <a:off x="110820" y="2608571"/>
        <a:ext cx="2693146" cy="2048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29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5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1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6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9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9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564A-1039-D34B-A0D1-B48918A57397}" type="datetimeFigureOut">
              <a:rPr lang="tr-TR" smtClean="0"/>
              <a:t>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72881B-A05E-CF4A-84F4-670CD9B57EA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4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DFBE1-2CC8-4245-BE4E-15107D12B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VOLTAMMETRY AND POLAROGRAPHY 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D82CA9-DBF9-204C-8176-04BAB4863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ANALYTICAL CHEMISTRY LABORATORY MANUAL 3 </a:t>
            </a:r>
          </a:p>
          <a:p>
            <a:r>
              <a:rPr lang="tr-TR" dirty="0" err="1"/>
              <a:t>Instrumental</a:t>
            </a:r>
            <a:r>
              <a:rPr lang="tr-TR" dirty="0"/>
              <a:t> </a:t>
            </a:r>
            <a:r>
              <a:rPr lang="tr-TR" dirty="0" err="1"/>
              <a:t>Analyses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33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54E992-96C0-3E45-8F87-21F173531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>
                <a:solidFill>
                  <a:schemeClr val="accent1"/>
                </a:solidFill>
              </a:rPr>
              <a:t>Drug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AnalysIs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wIth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the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VoltammetrIc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Method</a:t>
            </a:r>
            <a:r>
              <a:rPr lang="tr-TR" b="1" dirty="0">
                <a:solidFill>
                  <a:schemeClr val="accent1"/>
                </a:solidFill>
              </a:rPr>
              <a:t> </a:t>
            </a:r>
            <a:br>
              <a:rPr lang="tr-TR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486B74-D594-EE4E-9758-5AEF5381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39483"/>
            <a:ext cx="9603275" cy="3450613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experiment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is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.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do </a:t>
            </a:r>
            <a:r>
              <a:rPr lang="tr-TR" dirty="0" err="1"/>
              <a:t>this</a:t>
            </a:r>
            <a:r>
              <a:rPr lang="tr-TR" dirty="0"/>
              <a:t>, </a:t>
            </a:r>
            <a:r>
              <a:rPr lang="tr-TR" dirty="0" err="1"/>
              <a:t>first</a:t>
            </a:r>
            <a:r>
              <a:rPr lang="tr-TR" dirty="0"/>
              <a:t> of </a:t>
            </a:r>
            <a:r>
              <a:rPr lang="tr-TR" dirty="0" err="1"/>
              <a:t>all</a:t>
            </a:r>
            <a:r>
              <a:rPr lang="tr-TR" dirty="0"/>
              <a:t>, </a:t>
            </a:r>
            <a:r>
              <a:rPr lang="tr-TR" dirty="0" err="1"/>
              <a:t>five</a:t>
            </a:r>
            <a:r>
              <a:rPr lang="tr-TR" dirty="0"/>
              <a:t> </a:t>
            </a:r>
            <a:r>
              <a:rPr lang="tr-TR" dirty="0" err="1"/>
              <a:t>solutions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concentrations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prepared</a:t>
            </a:r>
            <a:r>
              <a:rPr lang="tr-TR" dirty="0"/>
              <a:t> in </a:t>
            </a:r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stock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ingredient</a:t>
            </a:r>
            <a:r>
              <a:rPr lang="tr-TR" dirty="0"/>
              <a:t>; </a:t>
            </a:r>
            <a:r>
              <a:rPr lang="tr-TR" b="1" dirty="0" err="1"/>
              <a:t>their</a:t>
            </a:r>
            <a:r>
              <a:rPr lang="tr-TR" b="1" dirty="0"/>
              <a:t> </a:t>
            </a:r>
            <a:r>
              <a:rPr lang="tr-TR" b="1" dirty="0" err="1"/>
              <a:t>current</a:t>
            </a:r>
            <a:r>
              <a:rPr lang="tr-TR" b="1" dirty="0"/>
              <a:t> </a:t>
            </a:r>
            <a:r>
              <a:rPr lang="tr-TR" b="1" dirty="0" err="1"/>
              <a:t>values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err="1"/>
              <a:t>measured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concentration</a:t>
            </a:r>
            <a:r>
              <a:rPr lang="tr-TR" b="1" dirty="0"/>
              <a:t> </a:t>
            </a:r>
            <a:r>
              <a:rPr lang="tr-TR" b="1" dirty="0" err="1"/>
              <a:t>versus</a:t>
            </a:r>
            <a:r>
              <a:rPr lang="tr-TR" b="1" dirty="0"/>
              <a:t> </a:t>
            </a:r>
            <a:r>
              <a:rPr lang="tr-TR" b="1" dirty="0" err="1"/>
              <a:t>current</a:t>
            </a:r>
            <a:r>
              <a:rPr lang="tr-TR" b="1" dirty="0"/>
              <a:t> </a:t>
            </a:r>
            <a:r>
              <a:rPr lang="tr-TR" b="1" dirty="0" err="1"/>
              <a:t>line</a:t>
            </a:r>
            <a:r>
              <a:rPr lang="tr-TR" b="1" dirty="0"/>
              <a:t> is </a:t>
            </a:r>
            <a:r>
              <a:rPr lang="tr-TR" b="1" dirty="0" err="1"/>
              <a:t>obtained</a:t>
            </a:r>
            <a:r>
              <a:rPr lang="tr-TR" b="1" dirty="0"/>
              <a:t>. </a:t>
            </a:r>
          </a:p>
          <a:p>
            <a:r>
              <a:rPr lang="tr-TR" dirty="0"/>
              <a:t>The </a:t>
            </a:r>
            <a:r>
              <a:rPr lang="tr-TR" dirty="0" err="1"/>
              <a:t>stock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active</a:t>
            </a:r>
            <a:r>
              <a:rPr lang="tr-TR" dirty="0"/>
              <a:t> </a:t>
            </a:r>
            <a:r>
              <a:rPr lang="tr-TR" dirty="0" err="1"/>
              <a:t>ingredient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contained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is </a:t>
            </a:r>
            <a:r>
              <a:rPr lang="tr-TR" dirty="0" err="1"/>
              <a:t>prepared</a:t>
            </a:r>
            <a:r>
              <a:rPr lang="tr-TR" dirty="0"/>
              <a:t> (1×10</a:t>
            </a:r>
            <a:r>
              <a:rPr lang="tr-TR" baseline="30000" dirty="0"/>
              <a:t>-3</a:t>
            </a:r>
            <a:r>
              <a:rPr lang="tr-TR" dirty="0"/>
              <a:t> M).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stock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, </a:t>
            </a:r>
            <a:r>
              <a:rPr lang="tr-TR" dirty="0" err="1"/>
              <a:t>solutions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prepared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concentrations</a:t>
            </a:r>
            <a:r>
              <a:rPr lang="tr-TR" dirty="0"/>
              <a:t> of 2×10</a:t>
            </a:r>
            <a:r>
              <a:rPr lang="tr-TR" baseline="30000" dirty="0"/>
              <a:t>-5</a:t>
            </a:r>
            <a:r>
              <a:rPr lang="tr-TR" dirty="0"/>
              <a:t> M, 4×10</a:t>
            </a:r>
            <a:r>
              <a:rPr lang="tr-TR" baseline="30000" dirty="0"/>
              <a:t>-5</a:t>
            </a:r>
            <a:r>
              <a:rPr lang="tr-TR" dirty="0"/>
              <a:t> M, 6×10</a:t>
            </a:r>
            <a:r>
              <a:rPr lang="tr-TR" baseline="30000" dirty="0"/>
              <a:t>-5</a:t>
            </a:r>
            <a:r>
              <a:rPr lang="tr-TR" dirty="0"/>
              <a:t> M, 8×10</a:t>
            </a:r>
            <a:r>
              <a:rPr lang="tr-TR" baseline="30000" dirty="0"/>
              <a:t>-5</a:t>
            </a:r>
            <a:r>
              <a:rPr lang="tr-TR" dirty="0"/>
              <a:t> M </a:t>
            </a:r>
            <a:r>
              <a:rPr lang="tr-TR" dirty="0" err="1"/>
              <a:t>and</a:t>
            </a:r>
            <a:r>
              <a:rPr lang="tr-TR" dirty="0"/>
              <a:t> 1×10</a:t>
            </a:r>
            <a:r>
              <a:rPr lang="tr-TR" baseline="30000" dirty="0"/>
              <a:t>-4 </a:t>
            </a:r>
            <a:r>
              <a:rPr lang="tr-TR" dirty="0"/>
              <a:t>M at </a:t>
            </a:r>
            <a:r>
              <a:rPr lang="tr-TR" dirty="0" err="1"/>
              <a:t>the</a:t>
            </a:r>
            <a:r>
              <a:rPr lang="tr-TR" dirty="0"/>
              <a:t> H</a:t>
            </a:r>
            <a:r>
              <a:rPr lang="tr-TR" baseline="-25000" dirty="0"/>
              <a:t>2</a:t>
            </a:r>
            <a:r>
              <a:rPr lang="tr-TR" dirty="0"/>
              <a:t>SO</a:t>
            </a:r>
            <a:r>
              <a:rPr lang="tr-TR" baseline="-25000" dirty="0"/>
              <a:t>4</a:t>
            </a:r>
            <a:r>
              <a:rPr lang="tr-TR" dirty="0"/>
              <a:t> </a:t>
            </a:r>
            <a:r>
              <a:rPr lang="tr-TR" dirty="0" err="1"/>
              <a:t>supporting</a:t>
            </a:r>
            <a:r>
              <a:rPr lang="tr-TR" dirty="0"/>
              <a:t> </a:t>
            </a:r>
            <a:r>
              <a:rPr lang="tr-TR" dirty="0" err="1"/>
              <a:t>electrolyte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. </a:t>
            </a:r>
          </a:p>
          <a:p>
            <a:r>
              <a:rPr lang="tr-TR" dirty="0"/>
              <a:t>A </a:t>
            </a:r>
            <a:r>
              <a:rPr lang="tr-TR" dirty="0" err="1"/>
              <a:t>linear</a:t>
            </a:r>
            <a:r>
              <a:rPr lang="tr-TR" dirty="0"/>
              <a:t> </a:t>
            </a:r>
            <a:r>
              <a:rPr lang="tr-TR" dirty="0" err="1"/>
              <a:t>equation</a:t>
            </a:r>
            <a:r>
              <a:rPr lang="tr-TR" dirty="0"/>
              <a:t> is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plotting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currents</a:t>
            </a:r>
            <a:r>
              <a:rPr lang="tr-TR" dirty="0"/>
              <a:t> of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. The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(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unknown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) is </a:t>
            </a:r>
            <a:r>
              <a:rPr lang="tr-TR" dirty="0" err="1"/>
              <a:t>written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exact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at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linear</a:t>
            </a:r>
            <a:r>
              <a:rPr lang="tr-TR" dirty="0"/>
              <a:t> </a:t>
            </a:r>
            <a:r>
              <a:rPr lang="tr-TR" dirty="0" err="1"/>
              <a:t>equation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is </a:t>
            </a:r>
            <a:r>
              <a:rPr lang="tr-TR" dirty="0" err="1"/>
              <a:t>calculated</a:t>
            </a:r>
            <a:r>
              <a:rPr lang="tr-TR" dirty="0"/>
              <a:t>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76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20E4B1-3595-6743-86F2-0A127EDE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DF6A6C-C01E-B743-9007-7281A6FE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006371" cy="40122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﻿Before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experiment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glassy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polished</a:t>
            </a:r>
            <a:r>
              <a:rPr lang="tr-TR" dirty="0"/>
              <a:t> </a:t>
            </a:r>
            <a:r>
              <a:rPr lang="tr-TR" dirty="0" err="1"/>
              <a:t>manually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alumina</a:t>
            </a:r>
            <a:r>
              <a:rPr lang="tr-TR" dirty="0"/>
              <a:t>, in </a:t>
            </a:r>
            <a:r>
              <a:rPr lang="tr-TR" dirty="0" err="1"/>
              <a:t>the</a:t>
            </a:r>
            <a:r>
              <a:rPr lang="tr-TR" dirty="0"/>
              <a:t> presence of </a:t>
            </a:r>
            <a:r>
              <a:rPr lang="tr-TR" dirty="0" err="1"/>
              <a:t>bidistilled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on ﻿on a </a:t>
            </a:r>
            <a:r>
              <a:rPr lang="tr-TR" dirty="0" err="1"/>
              <a:t>smooth</a:t>
            </a:r>
            <a:r>
              <a:rPr lang="tr-TR" dirty="0"/>
              <a:t> </a:t>
            </a:r>
            <a:r>
              <a:rPr lang="tr-TR" dirty="0" err="1"/>
              <a:t>polishing</a:t>
            </a:r>
            <a:r>
              <a:rPr lang="tr-TR" dirty="0"/>
              <a:t> </a:t>
            </a:r>
            <a:r>
              <a:rPr lang="tr-TR" dirty="0" err="1"/>
              <a:t>cloth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The </a:t>
            </a:r>
            <a:r>
              <a:rPr lang="tr-TR" dirty="0" err="1"/>
              <a:t>voltammograms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recorded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BAS 100 W </a:t>
            </a:r>
            <a:r>
              <a:rPr lang="tr-TR" dirty="0" err="1"/>
              <a:t>electrochemical</a:t>
            </a:r>
            <a:r>
              <a:rPr lang="tr-TR" dirty="0"/>
              <a:t> </a:t>
            </a:r>
            <a:r>
              <a:rPr lang="tr-TR" dirty="0" err="1"/>
              <a:t>analyzer</a:t>
            </a:r>
            <a:r>
              <a:rPr lang="tr-TR" dirty="0"/>
              <a:t> (</a:t>
            </a:r>
            <a:r>
              <a:rPr lang="tr-TR" dirty="0" err="1"/>
              <a:t>Bioanalytical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USA). </a:t>
            </a:r>
          </a:p>
          <a:p>
            <a:pPr algn="just"/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measurements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a </a:t>
            </a:r>
            <a:r>
              <a:rPr lang="tr-TR" dirty="0" err="1"/>
              <a:t>commercial</a:t>
            </a:r>
            <a:r>
              <a:rPr lang="tr-TR" dirty="0"/>
              <a:t> </a:t>
            </a:r>
            <a:r>
              <a:rPr lang="tr-TR" dirty="0" err="1"/>
              <a:t>glassy</a:t>
            </a:r>
            <a:r>
              <a:rPr lang="tr-TR" dirty="0"/>
              <a:t>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, a </a:t>
            </a:r>
            <a:r>
              <a:rPr lang="tr-TR" dirty="0" err="1"/>
              <a:t>platinum</a:t>
            </a:r>
            <a:r>
              <a:rPr lang="tr-TR" dirty="0"/>
              <a:t> </a:t>
            </a:r>
            <a:r>
              <a:rPr lang="tr-TR" dirty="0" err="1"/>
              <a:t>wire</a:t>
            </a:r>
            <a:r>
              <a:rPr lang="tr-TR" dirty="0"/>
              <a:t> </a:t>
            </a:r>
            <a:r>
              <a:rPr lang="tr-TR" dirty="0" err="1"/>
              <a:t>auxiliary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</a:t>
            </a:r>
            <a:r>
              <a:rPr lang="tr-TR" dirty="0"/>
              <a:t>/</a:t>
            </a:r>
            <a:r>
              <a:rPr lang="tr-TR" dirty="0" err="1"/>
              <a:t>AgCl</a:t>
            </a:r>
            <a:r>
              <a:rPr lang="tr-TR" dirty="0"/>
              <a:t> (</a:t>
            </a:r>
            <a:r>
              <a:rPr lang="tr-TR" dirty="0" err="1"/>
              <a:t>NaCl</a:t>
            </a:r>
            <a:r>
              <a:rPr lang="tr-TR" dirty="0"/>
              <a:t> 3 M, BAS)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07C8E4-4ACF-2647-A714-28EF7D4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7122" y="5637348"/>
            <a:ext cx="406162" cy="390621"/>
          </a:xfrm>
        </p:spPr>
        <p:txBody>
          <a:bodyPr/>
          <a:lstStyle/>
          <a:p>
            <a:fld id="{AE1EEE4F-765E-4AB3-A0AD-A3611C9AAA8F}" type="slidenum">
              <a:rPr lang="tr-TR" sz="1400" smtClean="0"/>
              <a:t>11</a:t>
            </a:fld>
            <a:endParaRPr lang="tr-TR" sz="1400"/>
          </a:p>
        </p:txBody>
      </p:sp>
      <p:pic>
        <p:nvPicPr>
          <p:cNvPr id="5" name="Picture 2" descr="http://www.als-japan.com/xdata/electorode_photo/PK-2_mov2.gif">
            <a:extLst>
              <a:ext uri="{FF2B5EF4-FFF2-40B4-BE49-F238E27FC236}">
                <a16:creationId xmlns:a16="http://schemas.microsoft.com/office/drawing/2014/main" id="{1494612B-ACA7-6142-9A98-2C669E0D36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800276"/>
            <a:ext cx="2584811" cy="245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inc.com/mans/LC_epsilon/Maintenance/Working/work3.gif">
            <a:extLst>
              <a:ext uri="{FF2B5EF4-FFF2-40B4-BE49-F238E27FC236}">
                <a16:creationId xmlns:a16="http://schemas.microsoft.com/office/drawing/2014/main" id="{5E0E4EC3-3D81-5D43-910C-69B40DF23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8E0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2"/>
          <a:stretch/>
        </p:blipFill>
        <p:spPr bwMode="auto">
          <a:xfrm>
            <a:off x="8237667" y="313225"/>
            <a:ext cx="3665946" cy="1602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>
            <a:extLst>
              <a:ext uri="{FF2B5EF4-FFF2-40B4-BE49-F238E27FC236}">
                <a16:creationId xmlns:a16="http://schemas.microsoft.com/office/drawing/2014/main" id="{C1F9DDC4-8440-564D-AAFA-6578A65ABF39}"/>
              </a:ext>
            </a:extLst>
          </p:cNvPr>
          <p:cNvSpPr/>
          <p:nvPr/>
        </p:nvSpPr>
        <p:spPr>
          <a:xfrm rot="10800000">
            <a:off x="8401944" y="4918121"/>
            <a:ext cx="1229653" cy="872694"/>
          </a:xfrm>
          <a:prstGeom prst="bentArrow">
            <a:avLst>
              <a:gd name="adj1" fmla="val 18796"/>
              <a:gd name="adj2" fmla="val 25000"/>
              <a:gd name="adj3" fmla="val 25000"/>
              <a:gd name="adj4" fmla="val 43750"/>
            </a:avLst>
          </a:prstGeom>
          <a:solidFill>
            <a:srgbClr val="5B3B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Picture 2" descr="http://www.basinc.com/mans/LC_epsilon/Maintenance/Working/work3.gif">
            <a:extLst>
              <a:ext uri="{FF2B5EF4-FFF2-40B4-BE49-F238E27FC236}">
                <a16:creationId xmlns:a16="http://schemas.microsoft.com/office/drawing/2014/main" id="{660D3255-1131-2249-A393-66674168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8E0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2" b="34177"/>
          <a:stretch/>
        </p:blipFill>
        <p:spPr bwMode="auto">
          <a:xfrm>
            <a:off x="8379459" y="1976708"/>
            <a:ext cx="3665944" cy="142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asinc.com/mans/LC_epsilon/Maintenance/Working/work3.gif">
            <a:extLst>
              <a:ext uri="{FF2B5EF4-FFF2-40B4-BE49-F238E27FC236}">
                <a16:creationId xmlns:a16="http://schemas.microsoft.com/office/drawing/2014/main" id="{7504F644-2718-5048-903D-22D05FAD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8E0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65482" r="-2891" b="-603"/>
          <a:stretch/>
        </p:blipFill>
        <p:spPr bwMode="auto">
          <a:xfrm>
            <a:off x="8661153" y="3304010"/>
            <a:ext cx="3665945" cy="1614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39DB54-7C2A-4242-91F2-D376956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757830-52C6-2249-8132-BEBF07BC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0" y="28576"/>
            <a:ext cx="4683075" cy="609375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8D8EB53-4271-2942-AD52-904BAD99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25" y="28576"/>
            <a:ext cx="6223000" cy="4914900"/>
          </a:xfrm>
          <a:prstGeom prst="rect">
            <a:avLst/>
          </a:prstGeom>
        </p:spPr>
      </p:pic>
      <p:sp>
        <p:nvSpPr>
          <p:cNvPr id="6" name="Çerçeve 5">
            <a:extLst>
              <a:ext uri="{FF2B5EF4-FFF2-40B4-BE49-F238E27FC236}">
                <a16:creationId xmlns:a16="http://schemas.microsoft.com/office/drawing/2014/main" id="{1335791A-3B85-A240-A3E9-E1886282711D}"/>
              </a:ext>
            </a:extLst>
          </p:cNvPr>
          <p:cNvSpPr/>
          <p:nvPr/>
        </p:nvSpPr>
        <p:spPr>
          <a:xfrm>
            <a:off x="603300" y="5409193"/>
            <a:ext cx="4683075" cy="655986"/>
          </a:xfrm>
          <a:prstGeom prst="frame">
            <a:avLst>
              <a:gd name="adj1" fmla="val 1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Çerçeve 7">
            <a:extLst>
              <a:ext uri="{FF2B5EF4-FFF2-40B4-BE49-F238E27FC236}">
                <a16:creationId xmlns:a16="http://schemas.microsoft.com/office/drawing/2014/main" id="{54688CCA-5AC0-AB4F-A3F6-5E4C7708D0BB}"/>
              </a:ext>
            </a:extLst>
          </p:cNvPr>
          <p:cNvSpPr/>
          <p:nvPr/>
        </p:nvSpPr>
        <p:spPr>
          <a:xfrm>
            <a:off x="5670600" y="4201762"/>
            <a:ext cx="5918100" cy="655986"/>
          </a:xfrm>
          <a:prstGeom prst="frame">
            <a:avLst>
              <a:gd name="adj1" fmla="val 1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F357F8D-6FFA-8547-8882-66BBB1A56E69}"/>
              </a:ext>
            </a:extLst>
          </p:cNvPr>
          <p:cNvSpPr/>
          <p:nvPr/>
        </p:nvSpPr>
        <p:spPr>
          <a:xfrm>
            <a:off x="5470525" y="50730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﻿﻿</a:t>
            </a:r>
            <a:r>
              <a:rPr lang="tr-TR" b="1" dirty="0" err="1">
                <a:solidFill>
                  <a:schemeClr val="accent1"/>
                </a:solidFill>
              </a:rPr>
              <a:t>Anodic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Voltammetric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Behavior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and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Determination</a:t>
            </a:r>
            <a:r>
              <a:rPr lang="tr-TR" b="1" dirty="0">
                <a:solidFill>
                  <a:schemeClr val="accent1"/>
                </a:solidFill>
              </a:rPr>
              <a:t> of </a:t>
            </a:r>
            <a:r>
              <a:rPr lang="tr-TR" b="1" dirty="0" err="1">
                <a:solidFill>
                  <a:schemeClr val="accent1"/>
                </a:solidFill>
              </a:rPr>
              <a:t>Antihistaminic</a:t>
            </a:r>
            <a:r>
              <a:rPr lang="tr-TR" b="1" dirty="0">
                <a:solidFill>
                  <a:schemeClr val="accent1"/>
                </a:solidFill>
              </a:rPr>
              <a:t> Agent: </a:t>
            </a:r>
            <a:r>
              <a:rPr lang="tr-TR" b="1" dirty="0" err="1">
                <a:solidFill>
                  <a:schemeClr val="accent1"/>
                </a:solidFill>
              </a:rPr>
              <a:t>Fexofenadine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HCl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2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A02BC65-D5BF-7E45-9FCF-7E80228A7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C96A38-C626-DB4C-AD73-97CA695B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8" y="1329136"/>
            <a:ext cx="6506304" cy="39020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8D90287-3666-B646-89EF-374DF20E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88" y="0"/>
            <a:ext cx="5469174" cy="6858000"/>
          </a:xfrm>
          <a:prstGeom prst="rect">
            <a:avLst/>
          </a:prstGeom>
        </p:spPr>
      </p:pic>
      <p:sp>
        <p:nvSpPr>
          <p:cNvPr id="12" name="Çerçeve 11">
            <a:extLst>
              <a:ext uri="{FF2B5EF4-FFF2-40B4-BE49-F238E27FC236}">
                <a16:creationId xmlns:a16="http://schemas.microsoft.com/office/drawing/2014/main" id="{E69C76DB-3EF8-F042-8244-5408D72D1E3E}"/>
              </a:ext>
            </a:extLst>
          </p:cNvPr>
          <p:cNvSpPr/>
          <p:nvPr/>
        </p:nvSpPr>
        <p:spPr>
          <a:xfrm>
            <a:off x="6590388" y="6315075"/>
            <a:ext cx="5469174" cy="5429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Çerçeve 12">
            <a:extLst>
              <a:ext uri="{FF2B5EF4-FFF2-40B4-BE49-F238E27FC236}">
                <a16:creationId xmlns:a16="http://schemas.microsoft.com/office/drawing/2014/main" id="{A9CE49BD-50FC-CE44-B2EB-D2BFE13259F4}"/>
              </a:ext>
            </a:extLst>
          </p:cNvPr>
          <p:cNvSpPr/>
          <p:nvPr/>
        </p:nvSpPr>
        <p:spPr>
          <a:xfrm>
            <a:off x="145082" y="4877293"/>
            <a:ext cx="6473882" cy="4253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9E55372-8A6F-584D-9CA8-9CA87FF4E788}"/>
              </a:ext>
            </a:extLst>
          </p:cNvPr>
          <p:cNvSpPr/>
          <p:nvPr/>
        </p:nvSpPr>
        <p:spPr>
          <a:xfrm>
            <a:off x="145082" y="290752"/>
            <a:ext cx="684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﻿ELECTROCHEMICAL CHARACTERISTICS OF TENOFOVIR</a:t>
            </a:r>
          </a:p>
        </p:txBody>
      </p:sp>
    </p:spTree>
    <p:extLst>
      <p:ext uri="{BB962C8B-B14F-4D97-AF65-F5344CB8AC3E}">
        <p14:creationId xmlns:p14="http://schemas.microsoft.com/office/powerpoint/2010/main" val="64323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0BAAB-5B44-6343-95CA-C4A6BDC8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</a:t>
            </a:r>
            <a:r>
              <a:rPr lang="tr-TR" dirty="0" err="1"/>
              <a:t>calıbratıon</a:t>
            </a:r>
            <a:r>
              <a:rPr lang="tr-TR" dirty="0"/>
              <a:t> </a:t>
            </a:r>
            <a:r>
              <a:rPr lang="tr-TR" dirty="0" err="1"/>
              <a:t>curve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Oxıdatıon-reductıon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12D283D-4985-5749-B32D-FF02D3A81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3" y="2016125"/>
            <a:ext cx="5543550" cy="3449638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335C0241-C518-394F-A31F-68A880D68941}"/>
              </a:ext>
            </a:extLst>
          </p:cNvPr>
          <p:cNvCxnSpPr>
            <a:cxnSpLocks/>
          </p:cNvCxnSpPr>
          <p:nvPr/>
        </p:nvCxnSpPr>
        <p:spPr>
          <a:xfrm>
            <a:off x="2505364" y="5004247"/>
            <a:ext cx="517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053C7309-E99B-E644-AA10-D6660DFB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7" y="2016125"/>
            <a:ext cx="6057902" cy="3449638"/>
          </a:xfrm>
          <a:prstGeom prst="rect">
            <a:avLst/>
          </a:prstGeom>
        </p:spPr>
      </p:pic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D01A9FF1-1F86-9648-AC86-1539BB96698E}"/>
              </a:ext>
            </a:extLst>
          </p:cNvPr>
          <p:cNvCxnSpPr>
            <a:cxnSpLocks/>
          </p:cNvCxnSpPr>
          <p:nvPr/>
        </p:nvCxnSpPr>
        <p:spPr>
          <a:xfrm>
            <a:off x="8483573" y="4988819"/>
            <a:ext cx="5175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6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53015-F84C-5C4F-AA40-DC95A4E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0C4877-F22D-7449-9955-3AEE98FB5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Electroanalytical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in </a:t>
            </a:r>
            <a:r>
              <a:rPr lang="tr-TR" dirty="0" err="1"/>
              <a:t>Pharmaceutical</a:t>
            </a:r>
            <a:r>
              <a:rPr lang="tr-TR" dirty="0"/>
              <a:t> Analysis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Validation</a:t>
            </a:r>
            <a:r>
              <a:rPr lang="tr-TR" dirty="0"/>
              <a:t>, S.A. </a:t>
            </a:r>
            <a:r>
              <a:rPr lang="tr-TR" dirty="0" err="1"/>
              <a:t>Ozkan</a:t>
            </a:r>
            <a:r>
              <a:rPr lang="tr-TR" dirty="0"/>
              <a:t>, HNB </a:t>
            </a:r>
            <a:r>
              <a:rPr lang="tr-TR" dirty="0" err="1"/>
              <a:t>Pub</a:t>
            </a:r>
            <a:r>
              <a:rPr lang="tr-TR" dirty="0"/>
              <a:t>., USA, ISBN: 978-09664286-7-4, 2012. </a:t>
            </a:r>
          </a:p>
          <a:p>
            <a:r>
              <a:rPr lang="tr-TR" dirty="0" err="1"/>
              <a:t>Electroanalysis</a:t>
            </a:r>
            <a:r>
              <a:rPr lang="tr-TR" dirty="0"/>
              <a:t> in </a:t>
            </a:r>
            <a:r>
              <a:rPr lang="tr-TR" dirty="0" err="1"/>
              <a:t>Biomedical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Pharmaceutical</a:t>
            </a:r>
            <a:r>
              <a:rPr lang="tr-TR" dirty="0"/>
              <a:t> </a:t>
            </a:r>
            <a:r>
              <a:rPr lang="tr-TR" dirty="0" err="1"/>
              <a:t>Sciences</a:t>
            </a:r>
            <a:r>
              <a:rPr lang="tr-TR" dirty="0"/>
              <a:t>, S.A. </a:t>
            </a:r>
            <a:r>
              <a:rPr lang="tr-TR" dirty="0" err="1"/>
              <a:t>Ozkan</a:t>
            </a:r>
            <a:r>
              <a:rPr lang="tr-TR" dirty="0"/>
              <a:t>, J.M. </a:t>
            </a:r>
            <a:r>
              <a:rPr lang="tr-TR" dirty="0" err="1"/>
              <a:t>Kauffmann</a:t>
            </a:r>
            <a:r>
              <a:rPr lang="tr-TR" dirty="0"/>
              <a:t>, P. </a:t>
            </a:r>
            <a:r>
              <a:rPr lang="tr-TR" dirty="0" err="1"/>
              <a:t>Zuman</a:t>
            </a:r>
            <a:r>
              <a:rPr lang="tr-TR" dirty="0"/>
              <a:t>, (</a:t>
            </a:r>
            <a:r>
              <a:rPr lang="tr-TR" dirty="0" err="1"/>
              <a:t>Voltammetry</a:t>
            </a:r>
            <a:r>
              <a:rPr lang="tr-TR" dirty="0"/>
              <a:t>, </a:t>
            </a:r>
            <a:r>
              <a:rPr lang="tr-TR" dirty="0" err="1"/>
              <a:t>Amperometry</a:t>
            </a:r>
            <a:r>
              <a:rPr lang="tr-TR" dirty="0"/>
              <a:t>, </a:t>
            </a:r>
            <a:r>
              <a:rPr lang="tr-TR" dirty="0" err="1"/>
              <a:t>Biosensors</a:t>
            </a:r>
            <a:r>
              <a:rPr lang="tr-TR" dirty="0"/>
              <a:t>, Applications) ISBN 978-3-662-47137-1, </a:t>
            </a:r>
            <a:r>
              <a:rPr lang="tr-TR" dirty="0" err="1"/>
              <a:t>Springer-Verlag</a:t>
            </a:r>
            <a:r>
              <a:rPr lang="tr-TR" dirty="0"/>
              <a:t> Berlin </a:t>
            </a:r>
            <a:r>
              <a:rPr lang="tr-TR" dirty="0" err="1"/>
              <a:t>Heidelberg</a:t>
            </a:r>
            <a:r>
              <a:rPr lang="tr-TR" dirty="0"/>
              <a:t>, 2015 </a:t>
            </a:r>
          </a:p>
          <a:p>
            <a:r>
              <a:rPr lang="tr-TR" dirty="0"/>
              <a:t> </a:t>
            </a:r>
            <a:r>
              <a:rPr lang="tr-TR" dirty="0" err="1"/>
              <a:t>Analytical</a:t>
            </a:r>
            <a:r>
              <a:rPr lang="tr-TR" dirty="0"/>
              <a:t> </a:t>
            </a:r>
            <a:r>
              <a:rPr lang="tr-TR" dirty="0" err="1"/>
              <a:t>Electrochemistry</a:t>
            </a:r>
            <a:r>
              <a:rPr lang="tr-TR" dirty="0"/>
              <a:t>, J. </a:t>
            </a:r>
            <a:r>
              <a:rPr lang="tr-TR" dirty="0" err="1"/>
              <a:t>Wang</a:t>
            </a:r>
            <a:r>
              <a:rPr lang="tr-TR" dirty="0"/>
              <a:t>, 3rd Ed. John </a:t>
            </a:r>
            <a:r>
              <a:rPr lang="tr-TR" dirty="0" err="1"/>
              <a:t>Wiley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Sons</a:t>
            </a:r>
            <a:r>
              <a:rPr lang="tr-TR" dirty="0"/>
              <a:t>, 2006 </a:t>
            </a:r>
          </a:p>
          <a:p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Electrochemical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: </a:t>
            </a:r>
            <a:r>
              <a:rPr lang="tr-TR" i="1" dirty="0" err="1"/>
              <a:t>Handbook</a:t>
            </a:r>
            <a:r>
              <a:rPr lang="tr-TR" i="1" dirty="0"/>
              <a:t> of </a:t>
            </a:r>
            <a:r>
              <a:rPr lang="tr-TR" i="1" dirty="0" err="1"/>
              <a:t>Electrochemistry</a:t>
            </a:r>
            <a:r>
              <a:rPr lang="tr-TR" dirty="0"/>
              <a:t>, S. </a:t>
            </a:r>
            <a:r>
              <a:rPr lang="tr-TR" dirty="0" err="1"/>
              <a:t>Chen</a:t>
            </a:r>
            <a:r>
              <a:rPr lang="tr-TR" dirty="0"/>
              <a:t>, Ed.: </a:t>
            </a:r>
            <a:r>
              <a:rPr lang="tr-TR" dirty="0" err="1"/>
              <a:t>Zoski</a:t>
            </a:r>
            <a:r>
              <a:rPr lang="tr-TR" dirty="0"/>
              <a:t>, C. G., Amsterdam: </a:t>
            </a:r>
            <a:r>
              <a:rPr lang="tr-TR" dirty="0" err="1"/>
              <a:t>Elsevier</a:t>
            </a:r>
            <a:r>
              <a:rPr lang="tr-TR" dirty="0"/>
              <a:t>, 33–56, 2007 </a:t>
            </a:r>
          </a:p>
          <a:p>
            <a:r>
              <a:rPr lang="tr-TR"/>
              <a:t>Fundamentals </a:t>
            </a:r>
            <a:r>
              <a:rPr lang="tr-TR" dirty="0"/>
              <a:t>of </a:t>
            </a:r>
            <a:r>
              <a:rPr lang="tr-TR" dirty="0" err="1"/>
              <a:t>Electroanalytical</a:t>
            </a:r>
            <a:r>
              <a:rPr lang="tr-TR" dirty="0"/>
              <a:t> </a:t>
            </a:r>
            <a:r>
              <a:rPr lang="tr-TR" dirty="0" err="1"/>
              <a:t>Chemistry</a:t>
            </a:r>
            <a:r>
              <a:rPr lang="tr-TR" dirty="0"/>
              <a:t>, P. </a:t>
            </a:r>
            <a:r>
              <a:rPr lang="tr-TR" dirty="0" err="1"/>
              <a:t>Monk</a:t>
            </a:r>
            <a:r>
              <a:rPr lang="tr-TR" dirty="0"/>
              <a:t>, John </a:t>
            </a:r>
            <a:r>
              <a:rPr lang="tr-TR" dirty="0" err="1"/>
              <a:t>Waley-Sons</a:t>
            </a:r>
            <a:r>
              <a:rPr lang="tr-TR" dirty="0"/>
              <a:t> </a:t>
            </a:r>
            <a:r>
              <a:rPr lang="tr-TR" dirty="0" err="1"/>
              <a:t>Inc</a:t>
            </a:r>
            <a:r>
              <a:rPr lang="tr-TR" dirty="0"/>
              <a:t>., 2011.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408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D8F08E-9EAB-B14B-A260-66236E8B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1"/>
                </a:solidFill>
              </a:rPr>
              <a:t>What</a:t>
            </a:r>
            <a:r>
              <a:rPr lang="tr-TR" dirty="0">
                <a:solidFill>
                  <a:schemeClr val="accent1"/>
                </a:solidFill>
              </a:rPr>
              <a:t> Is </a:t>
            </a:r>
            <a:r>
              <a:rPr lang="tr-TR" dirty="0" err="1">
                <a:solidFill>
                  <a:schemeClr val="accent1"/>
                </a:solidFill>
              </a:rPr>
              <a:t>the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Electrochemistry</a:t>
            </a:r>
            <a:r>
              <a:rPr lang="tr-TR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4B8A53-4EC4-934F-903B-34851641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4069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Electrochemistry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chemical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move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generated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movements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element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oxidation-reduction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("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redox</a:t>
            </a: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") </a:t>
            </a:r>
            <a:r>
              <a:rPr lang="tr-T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oxidation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iron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(II)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cerium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(IV)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equation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transferred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Fe</a:t>
            </a:r>
            <a:r>
              <a:rPr lang="tr-TR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Ce</a:t>
            </a:r>
            <a:r>
              <a:rPr lang="tr-TR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form Ce</a:t>
            </a:r>
            <a:r>
              <a:rPr lang="tr-TR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Fe</a:t>
            </a:r>
            <a:r>
              <a:rPr lang="tr-TR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+3</a:t>
            </a:r>
            <a:r>
              <a:rPr lang="tr-T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substance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a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affinity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Ce</a:t>
            </a:r>
            <a:r>
              <a:rPr lang="tr-TR" sz="20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is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oxidizing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oxidant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reductant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is a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tr-T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as Fe</a:t>
            </a:r>
            <a:r>
              <a:rPr lang="tr-T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donates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tr-TR" dirty="0" err="1"/>
              <a:t>We</a:t>
            </a:r>
            <a:r>
              <a:rPr lang="tr-TR" dirty="0"/>
              <a:t> say </a:t>
            </a:r>
            <a:r>
              <a:rPr lang="tr-TR" dirty="0" err="1"/>
              <a:t>that</a:t>
            </a:r>
            <a:r>
              <a:rPr lang="tr-TR" dirty="0"/>
              <a:t> Fe</a:t>
            </a:r>
            <a:r>
              <a:rPr lang="tr-T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+2</a:t>
            </a:r>
            <a:r>
              <a:rPr lang="tr-TR" dirty="0"/>
              <a:t> is </a:t>
            </a:r>
            <a:r>
              <a:rPr lang="tr-TR" dirty="0" err="1"/>
              <a:t>oxidized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tr-T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+4</a:t>
            </a:r>
            <a:r>
              <a:rPr lang="tr-TR" dirty="0"/>
              <a:t>; </a:t>
            </a:r>
            <a:r>
              <a:rPr lang="tr-TR" dirty="0" err="1"/>
              <a:t>similarly</a:t>
            </a:r>
            <a:r>
              <a:rPr lang="tr-TR" dirty="0"/>
              <a:t>,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tr-T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+4 </a:t>
            </a:r>
            <a:r>
              <a:rPr lang="tr-TR" dirty="0"/>
              <a:t>is </a:t>
            </a:r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Fe</a:t>
            </a:r>
            <a:r>
              <a:rPr lang="tr-TR" baseline="30000" dirty="0"/>
              <a:t>+2</a:t>
            </a:r>
            <a:r>
              <a:rPr lang="tr-TR" dirty="0"/>
              <a:t>.</a:t>
            </a:r>
          </a:p>
          <a:p>
            <a:pPr marL="0" indent="0" algn="just">
              <a:buNone/>
            </a:pPr>
            <a:endParaRPr lang="tr-TR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09FD78-85E2-D54B-86A0-B14BE767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49" y="3189946"/>
            <a:ext cx="3376013" cy="518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2AEA1BE-336A-FB4E-AFEE-019CAB810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49" y="5616575"/>
            <a:ext cx="3467100" cy="87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393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437EE-2780-104D-83CB-9FC0785A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Electrochemıcal</a:t>
            </a:r>
            <a:r>
              <a:rPr lang="tr-TR" dirty="0"/>
              <a:t> </a:t>
            </a:r>
            <a:r>
              <a:rPr lang="tr-TR" dirty="0" err="1"/>
              <a:t>technıques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5D5C10-CBC7-0148-BA7C-D24E4CE5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﻿</a:t>
            </a:r>
            <a:r>
              <a:rPr lang="tr-TR" dirty="0" err="1"/>
              <a:t>Electrochemical</a:t>
            </a:r>
            <a:r>
              <a:rPr lang="tr-TR" dirty="0"/>
              <a:t> </a:t>
            </a:r>
            <a:r>
              <a:rPr lang="tr-TR" dirty="0" err="1"/>
              <a:t>techniques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dirty="0" err="1"/>
              <a:t>powerful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versatile</a:t>
            </a:r>
            <a:r>
              <a:rPr lang="tr-TR" dirty="0"/>
              <a:t> </a:t>
            </a:r>
            <a:r>
              <a:rPr lang="tr-TR" dirty="0" err="1"/>
              <a:t>analytical</a:t>
            </a:r>
            <a:r>
              <a:rPr lang="tr-TR" dirty="0"/>
              <a:t> </a:t>
            </a:r>
            <a:r>
              <a:rPr lang="tr-TR" dirty="0" err="1"/>
              <a:t>technique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offers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sensitivity</a:t>
            </a:r>
            <a:r>
              <a:rPr lang="tr-TR" dirty="0"/>
              <a:t>, </a:t>
            </a:r>
            <a:r>
              <a:rPr lang="tr-TR" dirty="0" err="1"/>
              <a:t>accuracy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precision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linear</a:t>
            </a:r>
            <a:r>
              <a:rPr lang="tr-TR" dirty="0"/>
              <a:t> </a:t>
            </a:r>
            <a:r>
              <a:rPr lang="tr-TR" dirty="0" err="1"/>
              <a:t>dynamic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,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relatively</a:t>
            </a:r>
            <a:r>
              <a:rPr lang="tr-TR" dirty="0"/>
              <a:t> </a:t>
            </a:r>
            <a:r>
              <a:rPr lang="tr-TR" dirty="0" err="1"/>
              <a:t>low-cost</a:t>
            </a:r>
            <a:r>
              <a:rPr lang="tr-TR" dirty="0"/>
              <a:t> </a:t>
            </a:r>
            <a:r>
              <a:rPr lang="tr-TR" dirty="0" err="1"/>
              <a:t>instrumentation</a:t>
            </a:r>
            <a:r>
              <a:rPr lang="tr-TR" dirty="0"/>
              <a:t>. ﻿</a:t>
            </a:r>
          </a:p>
          <a:p>
            <a:pPr algn="just"/>
            <a:r>
              <a:rPr lang="tr-TR" dirty="0" err="1"/>
              <a:t>Voltammetry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polarography</a:t>
            </a:r>
            <a:r>
              <a:rPr lang="tr-TR" dirty="0"/>
              <a:t>, as </a:t>
            </a:r>
            <a:r>
              <a:rPr lang="tr-TR" dirty="0" err="1"/>
              <a:t>the</a:t>
            </a:r>
            <a:r>
              <a:rPr lang="tr-TR" dirty="0"/>
              <a:t> name </a:t>
            </a:r>
            <a:r>
              <a:rPr lang="tr-TR" dirty="0" err="1"/>
              <a:t>suggest</a:t>
            </a:r>
            <a:r>
              <a:rPr lang="tr-TR" dirty="0"/>
              <a:t>,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b="1" dirty="0" err="1"/>
              <a:t>current-voltage</a:t>
            </a:r>
            <a:r>
              <a:rPr lang="tr-TR" b="1" dirty="0"/>
              <a:t> </a:t>
            </a:r>
            <a:r>
              <a:rPr lang="tr-TR" b="1" dirty="0" err="1"/>
              <a:t>technique</a:t>
            </a:r>
            <a:r>
              <a:rPr lang="tr-TR" dirty="0"/>
              <a:t>;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recording</a:t>
            </a:r>
            <a:r>
              <a:rPr lang="tr-TR" dirty="0"/>
              <a:t> of </a:t>
            </a:r>
            <a:r>
              <a:rPr lang="tr-TR" dirty="0" err="1"/>
              <a:t>current</a:t>
            </a:r>
            <a:r>
              <a:rPr lang="tr-TR" dirty="0"/>
              <a:t> vs. </a:t>
            </a:r>
            <a:r>
              <a:rPr lang="tr-TR" dirty="0" err="1"/>
              <a:t>potential</a:t>
            </a:r>
            <a:r>
              <a:rPr lang="tr-TR" dirty="0"/>
              <a:t> is </a:t>
            </a:r>
            <a:r>
              <a:rPr lang="tr-TR" dirty="0" err="1"/>
              <a:t>termed</a:t>
            </a:r>
            <a:r>
              <a:rPr lang="tr-TR" dirty="0"/>
              <a:t> a </a:t>
            </a:r>
            <a:r>
              <a:rPr lang="tr-TR" dirty="0" err="1"/>
              <a:t>voltammogram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polarogram</a:t>
            </a:r>
            <a:r>
              <a:rPr lang="tr-TR" dirty="0"/>
              <a:t>. </a:t>
            </a:r>
          </a:p>
          <a:p>
            <a:pPr algn="just"/>
            <a:r>
              <a:rPr lang="tr-TR" dirty="0"/>
              <a:t>﻿﻿</a:t>
            </a:r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measurements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mechanistic</a:t>
            </a:r>
            <a:r>
              <a:rPr lang="tr-TR" dirty="0"/>
              <a:t> </a:t>
            </a:r>
            <a:r>
              <a:rPr lang="tr-TR" dirty="0" err="1"/>
              <a:t>probing</a:t>
            </a:r>
            <a:r>
              <a:rPr lang="tr-TR" dirty="0"/>
              <a:t> of </a:t>
            </a:r>
            <a:r>
              <a:rPr lang="tr-TR" dirty="0" err="1"/>
              <a:t>redox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of </a:t>
            </a:r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electroactive</a:t>
            </a:r>
            <a:r>
              <a:rPr lang="tr-TR" dirty="0"/>
              <a:t> </a:t>
            </a:r>
            <a:r>
              <a:rPr lang="tr-TR" dirty="0" err="1"/>
              <a:t>samples</a:t>
            </a:r>
            <a:r>
              <a:rPr lang="tr-TR" dirty="0"/>
              <a:t> of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significance</a:t>
            </a:r>
            <a:r>
              <a:rPr lang="tr-TR" dirty="0"/>
              <a:t> (</a:t>
            </a:r>
            <a:r>
              <a:rPr lang="tr-TR" dirty="0" err="1"/>
              <a:t>drugs</a:t>
            </a:r>
            <a:r>
              <a:rPr lang="tr-TR" dirty="0"/>
              <a:t>, </a:t>
            </a:r>
            <a:r>
              <a:rPr lang="tr-TR" dirty="0" err="1"/>
              <a:t>metals</a:t>
            </a:r>
            <a:r>
              <a:rPr lang="tr-TR" dirty="0"/>
              <a:t>, </a:t>
            </a:r>
            <a:r>
              <a:rPr lang="tr-TR" dirty="0" err="1"/>
              <a:t>hormones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vitamins</a:t>
            </a:r>
            <a:r>
              <a:rPr lang="tr-TR" dirty="0"/>
              <a:t>)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reported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4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FBA49CBF-E976-ED47-908E-CD474677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804520"/>
            <a:ext cx="4958419" cy="1049235"/>
          </a:xfrm>
        </p:spPr>
        <p:txBody>
          <a:bodyPr>
            <a:normAutofit/>
          </a:bodyPr>
          <a:lstStyle/>
          <a:p>
            <a:r>
              <a:rPr lang="tr-TR" b="1" i="1" dirty="0" err="1">
                <a:solidFill>
                  <a:schemeClr val="accent1"/>
                </a:solidFill>
              </a:rPr>
              <a:t>Voltammetry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1297EA-CCA8-0749-AAA3-CABCC5D2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029" y="1943796"/>
            <a:ext cx="5769922" cy="41096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1600" dirty="0" err="1"/>
              <a:t>It</a:t>
            </a:r>
            <a:r>
              <a:rPr lang="tr-TR" sz="1600" dirty="0"/>
              <a:t> is an </a:t>
            </a:r>
            <a:r>
              <a:rPr lang="tr-TR" sz="1600" dirty="0" err="1"/>
              <a:t>electrochemical</a:t>
            </a:r>
            <a:r>
              <a:rPr lang="tr-TR" sz="1600" dirty="0"/>
              <a:t> </a:t>
            </a:r>
            <a:r>
              <a:rPr lang="tr-TR" sz="1600" dirty="0" err="1"/>
              <a:t>method</a:t>
            </a:r>
            <a:r>
              <a:rPr lang="tr-TR" sz="1600" dirty="0"/>
              <a:t>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current</a:t>
            </a:r>
            <a:r>
              <a:rPr lang="tr-TR" sz="1600" dirty="0"/>
              <a:t> is </a:t>
            </a:r>
            <a:r>
              <a:rPr lang="tr-TR" sz="1600" dirty="0" err="1"/>
              <a:t>measured</a:t>
            </a:r>
            <a:r>
              <a:rPr lang="tr-TR" sz="1600" dirty="0"/>
              <a:t> as a </a:t>
            </a:r>
            <a:r>
              <a:rPr lang="tr-TR" sz="1600" dirty="0" err="1"/>
              <a:t>function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potential</a:t>
            </a:r>
            <a:r>
              <a:rPr lang="tr-TR" sz="1600" dirty="0"/>
              <a:t> </a:t>
            </a:r>
            <a:r>
              <a:rPr lang="tr-TR" sz="1600" dirty="0" err="1"/>
              <a:t>applied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electrode</a:t>
            </a:r>
            <a:r>
              <a:rPr lang="tr-TR" sz="1600" dirty="0"/>
              <a:t>. The </a:t>
            </a:r>
            <a:r>
              <a:rPr lang="tr-TR" sz="1600" dirty="0" err="1"/>
              <a:t>voltammetric</a:t>
            </a:r>
            <a:r>
              <a:rPr lang="tr-TR" sz="1600" dirty="0"/>
              <a:t> </a:t>
            </a:r>
            <a:r>
              <a:rPr lang="tr-TR" sz="1600" dirty="0" err="1"/>
              <a:t>experiments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realized</a:t>
            </a:r>
            <a:r>
              <a:rPr lang="tr-TR" sz="1600" dirty="0"/>
              <a:t> in an </a:t>
            </a:r>
            <a:r>
              <a:rPr lang="tr-TR" sz="1600" dirty="0" err="1"/>
              <a:t>electrochemical</a:t>
            </a:r>
            <a:r>
              <a:rPr lang="tr-TR" sz="1600" dirty="0"/>
              <a:t> </a:t>
            </a:r>
            <a:r>
              <a:rPr lang="tr-TR" sz="1600" dirty="0" err="1"/>
              <a:t>cell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generally</a:t>
            </a:r>
            <a:r>
              <a:rPr lang="tr-TR" sz="1600" dirty="0"/>
              <a:t> </a:t>
            </a:r>
            <a:r>
              <a:rPr lang="tr-TR" sz="1600" dirty="0" err="1"/>
              <a:t>three-electrode</a:t>
            </a:r>
            <a:r>
              <a:rPr lang="tr-TR" sz="1600" dirty="0"/>
              <a:t> </a:t>
            </a:r>
            <a:r>
              <a:rPr lang="tr-TR" sz="1600" dirty="0" err="1"/>
              <a:t>systems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used</a:t>
            </a:r>
            <a:r>
              <a:rPr lang="tr-TR" sz="1600" dirty="0"/>
              <a:t>.</a:t>
            </a:r>
          </a:p>
          <a:p>
            <a:pPr>
              <a:lnSpc>
                <a:spcPct val="110000"/>
              </a:lnSpc>
            </a:pPr>
            <a:r>
              <a:rPr lang="tr-TR" sz="1600" dirty="0" err="1"/>
              <a:t>These</a:t>
            </a:r>
            <a:r>
              <a:rPr lang="tr-TR" sz="1600" dirty="0"/>
              <a:t> </a:t>
            </a:r>
            <a:r>
              <a:rPr lang="tr-TR" sz="1600" dirty="0" err="1"/>
              <a:t>electrodes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b="1" dirty="0" err="1"/>
              <a:t>working</a:t>
            </a:r>
            <a:r>
              <a:rPr lang="tr-TR" sz="1600" b="1" dirty="0"/>
              <a:t> </a:t>
            </a:r>
            <a:r>
              <a:rPr lang="tr-TR" sz="1600" b="1" dirty="0" err="1"/>
              <a:t>electrode</a:t>
            </a:r>
            <a:r>
              <a:rPr lang="tr-TR" sz="1600" dirty="0"/>
              <a:t>, </a:t>
            </a:r>
            <a:r>
              <a:rPr lang="tr-TR" sz="1600" b="1" dirty="0" err="1"/>
              <a:t>reference</a:t>
            </a:r>
            <a:r>
              <a:rPr lang="tr-TR" sz="1600" b="1" dirty="0"/>
              <a:t> </a:t>
            </a:r>
            <a:r>
              <a:rPr lang="tr-TR" sz="1600" b="1" dirty="0" err="1"/>
              <a:t>electrode</a:t>
            </a:r>
            <a:r>
              <a:rPr lang="tr-TR" sz="1600" b="1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b="1" dirty="0" err="1"/>
              <a:t>auxiliary</a:t>
            </a:r>
            <a:r>
              <a:rPr lang="tr-TR" sz="1600" b="1" dirty="0"/>
              <a:t> (</a:t>
            </a:r>
            <a:r>
              <a:rPr lang="tr-TR" sz="1600" b="1" dirty="0" err="1"/>
              <a:t>counter</a:t>
            </a:r>
            <a:r>
              <a:rPr lang="tr-TR" sz="1600" b="1" dirty="0"/>
              <a:t>) </a:t>
            </a:r>
            <a:r>
              <a:rPr lang="tr-TR" sz="1600" b="1" dirty="0" err="1"/>
              <a:t>electrode</a:t>
            </a:r>
            <a:r>
              <a:rPr lang="tr-TR" sz="1600" b="1" dirty="0"/>
              <a:t>. </a:t>
            </a:r>
          </a:p>
          <a:p>
            <a:pPr>
              <a:lnSpc>
                <a:spcPct val="110000"/>
              </a:lnSpc>
            </a:pPr>
            <a:r>
              <a:rPr lang="tr-TR" sz="1600" dirty="0"/>
              <a:t>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voltammetric</a:t>
            </a:r>
            <a:r>
              <a:rPr lang="tr-TR" sz="1600" dirty="0"/>
              <a:t> </a:t>
            </a:r>
            <a:r>
              <a:rPr lang="tr-TR" sz="1600" dirty="0" err="1"/>
              <a:t>method</a:t>
            </a:r>
            <a:r>
              <a:rPr lang="tr-TR" sz="1600" dirty="0"/>
              <a:t>, a </a:t>
            </a:r>
            <a:r>
              <a:rPr lang="tr-TR" sz="1600" dirty="0" err="1"/>
              <a:t>potential</a:t>
            </a:r>
            <a:r>
              <a:rPr lang="tr-TR" sz="1600" dirty="0"/>
              <a:t>, </a:t>
            </a:r>
            <a:r>
              <a:rPr lang="tr-TR" sz="1600" dirty="0" err="1"/>
              <a:t>which</a:t>
            </a:r>
            <a:r>
              <a:rPr lang="tr-TR" sz="1600" dirty="0"/>
              <a:t> </a:t>
            </a:r>
            <a:r>
              <a:rPr lang="tr-TR" sz="1600" dirty="0" err="1"/>
              <a:t>changes</a:t>
            </a:r>
            <a:r>
              <a:rPr lang="tr-TR" sz="1600" dirty="0"/>
              <a:t> </a:t>
            </a:r>
            <a:r>
              <a:rPr lang="tr-TR" sz="1600" dirty="0" err="1"/>
              <a:t>over</a:t>
            </a:r>
            <a:r>
              <a:rPr lang="tr-TR" sz="1600" dirty="0"/>
              <a:t> time, is </a:t>
            </a:r>
            <a:r>
              <a:rPr lang="tr-TR" sz="1600" dirty="0" err="1"/>
              <a:t>applied</a:t>
            </a:r>
            <a:r>
              <a:rPr lang="tr-TR" sz="1600" dirty="0"/>
              <a:t> </a:t>
            </a:r>
            <a:r>
              <a:rPr lang="tr-TR" sz="1600" dirty="0" err="1"/>
              <a:t>between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working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reference</a:t>
            </a:r>
            <a:r>
              <a:rPr lang="tr-TR" sz="1600" dirty="0"/>
              <a:t> </a:t>
            </a:r>
            <a:r>
              <a:rPr lang="tr-TR" sz="1600" dirty="0" err="1"/>
              <a:t>electrodes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current</a:t>
            </a:r>
            <a:r>
              <a:rPr lang="tr-TR" sz="1600" dirty="0"/>
              <a:t> </a:t>
            </a:r>
            <a:r>
              <a:rPr lang="tr-TR" sz="1600" dirty="0" err="1"/>
              <a:t>between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working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counter</a:t>
            </a:r>
            <a:r>
              <a:rPr lang="tr-TR" sz="1600" dirty="0"/>
              <a:t> </a:t>
            </a:r>
            <a:r>
              <a:rPr lang="tr-TR" sz="1600" dirty="0" err="1"/>
              <a:t>electrodes</a:t>
            </a:r>
            <a:r>
              <a:rPr lang="tr-TR" sz="1600" dirty="0"/>
              <a:t> is </a:t>
            </a:r>
            <a:r>
              <a:rPr lang="tr-TR" sz="1600" dirty="0" err="1"/>
              <a:t>measured</a:t>
            </a:r>
            <a:r>
              <a:rPr lang="tr-TR" sz="1600" dirty="0"/>
              <a:t>. </a:t>
            </a:r>
          </a:p>
          <a:p>
            <a:pPr>
              <a:lnSpc>
                <a:spcPct val="110000"/>
              </a:lnSpc>
            </a:pPr>
            <a:r>
              <a:rPr lang="tr-TR" sz="1600" dirty="0">
                <a:solidFill>
                  <a:schemeClr val="accent1"/>
                </a:solidFill>
              </a:rPr>
              <a:t>﻿</a:t>
            </a:r>
            <a:r>
              <a:rPr lang="tr-TR" sz="1600" dirty="0" err="1">
                <a:solidFill>
                  <a:schemeClr val="accent1"/>
                </a:solidFill>
              </a:rPr>
              <a:t>All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types</a:t>
            </a:r>
            <a:r>
              <a:rPr lang="tr-TR" sz="1600" dirty="0">
                <a:solidFill>
                  <a:schemeClr val="accent1"/>
                </a:solidFill>
              </a:rPr>
              <a:t> of </a:t>
            </a:r>
            <a:r>
              <a:rPr lang="tr-TR" sz="1600" dirty="0" err="1">
                <a:solidFill>
                  <a:schemeClr val="accent1"/>
                </a:solidFill>
              </a:rPr>
              <a:t>electrodes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employed</a:t>
            </a:r>
            <a:r>
              <a:rPr lang="tr-TR" sz="1600" dirty="0">
                <a:solidFill>
                  <a:schemeClr val="accent1"/>
                </a:solidFill>
              </a:rPr>
              <a:t> in </a:t>
            </a:r>
            <a:r>
              <a:rPr lang="tr-TR" sz="1600" dirty="0" err="1">
                <a:solidFill>
                  <a:schemeClr val="accent1"/>
                </a:solidFill>
              </a:rPr>
              <a:t>voltammetry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such</a:t>
            </a:r>
            <a:r>
              <a:rPr lang="tr-TR" sz="1600" dirty="0">
                <a:solidFill>
                  <a:schemeClr val="accent1"/>
                </a:solidFill>
              </a:rPr>
              <a:t> as </a:t>
            </a:r>
            <a:r>
              <a:rPr lang="tr-TR" sz="1600" dirty="0" err="1">
                <a:solidFill>
                  <a:schemeClr val="accent1"/>
                </a:solidFill>
              </a:rPr>
              <a:t>solid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electrode</a:t>
            </a:r>
            <a:r>
              <a:rPr lang="tr-TR" sz="1600" dirty="0">
                <a:solidFill>
                  <a:schemeClr val="accent1"/>
                </a:solidFill>
              </a:rPr>
              <a:t>( </a:t>
            </a:r>
            <a:r>
              <a:rPr lang="tr-TR" sz="1600" dirty="0" err="1">
                <a:solidFill>
                  <a:schemeClr val="accent1"/>
                </a:solidFill>
              </a:rPr>
              <a:t>Pt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Ru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Au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glassy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carbon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diamond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carbon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paste</a:t>
            </a:r>
            <a:r>
              <a:rPr lang="tr-TR" sz="1600" dirty="0">
                <a:solidFill>
                  <a:schemeClr val="accent1"/>
                </a:solidFill>
              </a:rPr>
              <a:t>, </a:t>
            </a:r>
            <a:r>
              <a:rPr lang="tr-TR" sz="1600" dirty="0" err="1">
                <a:solidFill>
                  <a:schemeClr val="accent1"/>
                </a:solidFill>
              </a:rPr>
              <a:t>wax-impregnated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graphite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electrodes</a:t>
            </a:r>
            <a:r>
              <a:rPr lang="tr-TR" sz="1600" dirty="0">
                <a:solidFill>
                  <a:schemeClr val="accent1"/>
                </a:solidFill>
              </a:rPr>
              <a:t>, SPCE), </a:t>
            </a:r>
            <a:r>
              <a:rPr lang="tr-TR" sz="1600" dirty="0" err="1">
                <a:solidFill>
                  <a:schemeClr val="accent1"/>
                </a:solidFill>
              </a:rPr>
              <a:t>and</a:t>
            </a:r>
            <a:r>
              <a:rPr lang="tr-TR" sz="1600" dirty="0">
                <a:solidFill>
                  <a:schemeClr val="accent1"/>
                </a:solidFill>
              </a:rPr>
              <a:t> </a:t>
            </a:r>
            <a:r>
              <a:rPr lang="tr-TR" sz="1600" dirty="0" err="1">
                <a:solidFill>
                  <a:schemeClr val="accent1"/>
                </a:solidFill>
              </a:rPr>
              <a:t>others</a:t>
            </a:r>
            <a:r>
              <a:rPr lang="tr-TR" sz="1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tr-TR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45F1B3D7-3683-4649-93AC-461702EC5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" r="-5" b="1024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2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161DC-2669-624C-8F99-B40DEF8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chemeClr val="accent1"/>
                </a:solidFill>
              </a:rPr>
              <a:t>Voltammetry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162832-44D3-D946-B059-7F87C33F1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The </a:t>
            </a:r>
            <a:r>
              <a:rPr lang="tr-TR" dirty="0" err="1"/>
              <a:t>graph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a </a:t>
            </a:r>
            <a:r>
              <a:rPr lang="tr-TR" b="1" i="1" dirty="0" err="1"/>
              <a:t>voltammogram</a:t>
            </a:r>
            <a:r>
              <a:rPr lang="tr-TR" dirty="0"/>
              <a:t>. </a:t>
            </a:r>
          </a:p>
          <a:p>
            <a:pPr algn="just"/>
            <a:r>
              <a:rPr lang="tr-TR" dirty="0"/>
              <a:t>In </a:t>
            </a:r>
            <a:r>
              <a:rPr lang="tr-TR" dirty="0" err="1"/>
              <a:t>voltammetry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can be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examine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electrochemical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 of a </a:t>
            </a:r>
            <a:r>
              <a:rPr lang="tr-TR" dirty="0" err="1"/>
              <a:t>sample</a:t>
            </a:r>
            <a:r>
              <a:rPr lang="tr-TR" dirty="0"/>
              <a:t>, is </a:t>
            </a:r>
            <a:r>
              <a:rPr lang="tr-TR" dirty="0" err="1"/>
              <a:t>dependent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electrolyte</a:t>
            </a:r>
            <a:r>
              <a:rPr lang="tr-TR" dirty="0"/>
              <a:t>. </a:t>
            </a:r>
          </a:p>
          <a:p>
            <a:endParaRPr lang="tr-TR" dirty="0"/>
          </a:p>
        </p:txBody>
      </p:sp>
      <p:pic>
        <p:nvPicPr>
          <p:cNvPr id="5" name="Picture 2" descr="ScanLowBarrierEq.gif">
            <a:extLst>
              <a:ext uri="{FF2B5EF4-FFF2-40B4-BE49-F238E27FC236}">
                <a16:creationId xmlns:a16="http://schemas.microsoft.com/office/drawing/2014/main" id="{0819D771-02E2-554E-B7F1-E9ADD16E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0"/>
            <a:ext cx="3805238" cy="20596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F02B8C04-6E8C-6D46-9E77-068D0FC8C6A7}"/>
              </a:ext>
            </a:extLst>
          </p:cNvPr>
          <p:cNvSpPr/>
          <p:nvPr/>
        </p:nvSpPr>
        <p:spPr>
          <a:xfrm>
            <a:off x="5934075" y="3720804"/>
            <a:ext cx="542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﻿The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b="1" dirty="0" err="1"/>
              <a:t>linear</a:t>
            </a:r>
            <a:r>
              <a:rPr lang="tr-TR" b="1" dirty="0"/>
              <a:t> </a:t>
            </a:r>
            <a:r>
              <a:rPr lang="tr-TR" b="1" dirty="0" err="1"/>
              <a:t>sweep</a:t>
            </a:r>
            <a:r>
              <a:rPr lang="tr-TR" b="1" dirty="0"/>
              <a:t>, </a:t>
            </a:r>
            <a:r>
              <a:rPr lang="tr-TR" b="1" dirty="0" err="1"/>
              <a:t>cyclic</a:t>
            </a:r>
            <a:r>
              <a:rPr lang="tr-TR" b="1" dirty="0"/>
              <a:t>, </a:t>
            </a:r>
            <a:r>
              <a:rPr lang="tr-TR" b="1" dirty="0" err="1"/>
              <a:t>differential</a:t>
            </a:r>
            <a:r>
              <a:rPr lang="tr-TR" b="1" dirty="0"/>
              <a:t> </a:t>
            </a:r>
            <a:r>
              <a:rPr lang="tr-TR" b="1" dirty="0" err="1"/>
              <a:t>pulse</a:t>
            </a:r>
            <a:r>
              <a:rPr lang="tr-TR" b="1" dirty="0"/>
              <a:t>, </a:t>
            </a:r>
            <a:r>
              <a:rPr lang="tr-TR" b="1" dirty="0" err="1"/>
              <a:t>square</a:t>
            </a:r>
            <a:r>
              <a:rPr lang="tr-TR" b="1" dirty="0"/>
              <a:t> </a:t>
            </a:r>
            <a:r>
              <a:rPr lang="tr-TR" b="1" dirty="0" err="1"/>
              <a:t>wave</a:t>
            </a:r>
            <a:r>
              <a:rPr lang="tr-TR" b="1" dirty="0"/>
              <a:t>,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stripping</a:t>
            </a:r>
            <a:r>
              <a:rPr lang="tr-TR" b="1" dirty="0"/>
              <a:t> </a:t>
            </a:r>
            <a:r>
              <a:rPr lang="tr-TR" b="1" dirty="0" err="1"/>
              <a:t>voltammetry</a:t>
            </a:r>
            <a:r>
              <a:rPr lang="tr-TR" b="1" dirty="0"/>
              <a:t>,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involves</a:t>
            </a:r>
            <a:r>
              <a:rPr lang="tr-TR" dirty="0"/>
              <a:t> a </a:t>
            </a:r>
            <a:r>
              <a:rPr lang="tr-TR" dirty="0" err="1"/>
              <a:t>preconcentration</a:t>
            </a:r>
            <a:r>
              <a:rPr lang="tr-TR" dirty="0"/>
              <a:t> step </a:t>
            </a:r>
            <a:r>
              <a:rPr lang="tr-TR" dirty="0" err="1"/>
              <a:t>followed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polarographic</a:t>
            </a:r>
            <a:r>
              <a:rPr lang="tr-TR" dirty="0"/>
              <a:t> </a:t>
            </a:r>
            <a:r>
              <a:rPr lang="tr-TR" dirty="0" err="1"/>
              <a:t>measurements</a:t>
            </a:r>
            <a:r>
              <a:rPr lang="tr-TR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CB14194-FA89-EA46-81ED-27ED34093AF7}"/>
              </a:ext>
            </a:extLst>
          </p:cNvPr>
          <p:cNvSpPr/>
          <p:nvPr/>
        </p:nvSpPr>
        <p:spPr>
          <a:xfrm>
            <a:off x="5934075" y="5198132"/>
            <a:ext cx="5538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﻿The </a:t>
            </a:r>
            <a:r>
              <a:rPr lang="tr-TR" dirty="0" err="1"/>
              <a:t>potential</a:t>
            </a:r>
            <a:r>
              <a:rPr lang="tr-TR" dirty="0"/>
              <a:t> is </a:t>
            </a:r>
            <a:r>
              <a:rPr lang="tr-TR" dirty="0" err="1"/>
              <a:t>scanned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anodic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cathodic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redox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investigated</a:t>
            </a:r>
            <a:r>
              <a:rPr lang="tr-TR" dirty="0"/>
              <a:t> </a:t>
            </a:r>
            <a:r>
              <a:rPr lang="tr-TR" dirty="0" err="1"/>
              <a:t>drug</a:t>
            </a:r>
            <a:r>
              <a:rPr lang="tr-TR" dirty="0"/>
              <a:t> </a:t>
            </a:r>
            <a:r>
              <a:rPr lang="tr-TR" dirty="0" err="1"/>
              <a:t>compounds</a:t>
            </a:r>
            <a:r>
              <a:rPr lang="tr-TR" dirty="0"/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DD9C87A-DBEE-2147-A239-634029CB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3" y="4025900"/>
            <a:ext cx="40386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64520F-AD77-1044-8F86-22831342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chemeClr val="accent1"/>
                </a:solidFill>
              </a:rPr>
              <a:t>polarography</a:t>
            </a:r>
            <a:r>
              <a:rPr lang="tr-TR" b="1" i="1" dirty="0">
                <a:solidFill>
                  <a:schemeClr val="accent1"/>
                </a:solidFill>
              </a:rPr>
              <a:t> </a:t>
            </a:r>
            <a:br>
              <a:rPr lang="tr-TR" b="1" i="1" dirty="0">
                <a:solidFill>
                  <a:schemeClr val="accent1"/>
                </a:solidFill>
              </a:rPr>
            </a:br>
            <a:endParaRPr lang="tr-TR" b="1" i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6791E2-DD01-8C41-97BD-A2F4605D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9972777" cy="3450613"/>
          </a:xfrm>
        </p:spPr>
        <p:txBody>
          <a:bodyPr>
            <a:normAutofit/>
          </a:bodyPr>
          <a:lstStyle/>
          <a:p>
            <a:r>
              <a:rPr lang="tr-TR" dirty="0"/>
              <a:t>The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voltammetric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is </a:t>
            </a:r>
            <a:r>
              <a:rPr lang="tr-TR" b="1" dirty="0" err="1">
                <a:solidFill>
                  <a:schemeClr val="accent1"/>
                </a:solidFill>
              </a:rPr>
              <a:t>polarography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discovered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Czech</a:t>
            </a:r>
            <a:r>
              <a:rPr lang="tr-TR" dirty="0"/>
              <a:t> </a:t>
            </a:r>
            <a:r>
              <a:rPr lang="tr-TR" dirty="0" err="1"/>
              <a:t>chemist</a:t>
            </a:r>
            <a:r>
              <a:rPr lang="tr-TR" dirty="0"/>
              <a:t> </a:t>
            </a:r>
            <a:r>
              <a:rPr lang="tr-TR" dirty="0" err="1"/>
              <a:t>Jaroslav</a:t>
            </a:r>
            <a:r>
              <a:rPr lang="tr-TR" dirty="0"/>
              <a:t> </a:t>
            </a:r>
            <a:r>
              <a:rPr lang="tr-TR" dirty="0" err="1"/>
              <a:t>Heyrovsk</a:t>
            </a:r>
            <a:r>
              <a:rPr lang="tr-TR" dirty="0"/>
              <a:t> in 1922,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him</a:t>
            </a:r>
            <a:r>
              <a:rPr lang="tr-TR" dirty="0"/>
              <a:t>, </a:t>
            </a:r>
            <a:r>
              <a:rPr lang="tr-TR" dirty="0" err="1"/>
              <a:t>won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Nobel </a:t>
            </a:r>
            <a:r>
              <a:rPr lang="tr-TR" dirty="0" err="1"/>
              <a:t>Chemistry</a:t>
            </a:r>
            <a:r>
              <a:rPr lang="tr-TR" dirty="0"/>
              <a:t> Prize in 1959. </a:t>
            </a:r>
          </a:p>
          <a:p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voltammetry</a:t>
            </a:r>
            <a:r>
              <a:rPr lang="tr-TR" dirty="0"/>
              <a:t>, in </a:t>
            </a:r>
            <a:r>
              <a:rPr lang="tr-TR" dirty="0" err="1"/>
              <a:t>polarography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a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of </a:t>
            </a:r>
            <a:r>
              <a:rPr lang="tr-TR" dirty="0" err="1"/>
              <a:t>electrochemistry</a:t>
            </a:r>
            <a:r>
              <a:rPr lang="tr-TR" dirty="0"/>
              <a:t>, </a:t>
            </a:r>
            <a:r>
              <a:rPr lang="tr-TR" b="1" dirty="0" err="1"/>
              <a:t>dropping</a:t>
            </a:r>
            <a:r>
              <a:rPr lang="tr-TR" b="1" dirty="0"/>
              <a:t> </a:t>
            </a:r>
            <a:r>
              <a:rPr lang="tr-TR" b="1" dirty="0" err="1"/>
              <a:t>mercury</a:t>
            </a:r>
            <a:r>
              <a:rPr lang="tr-TR" b="1" dirty="0"/>
              <a:t> </a:t>
            </a:r>
            <a:r>
              <a:rPr lang="tr-TR" b="1" dirty="0" err="1"/>
              <a:t>electrode</a:t>
            </a:r>
            <a:r>
              <a:rPr lang="tr-TR" b="1" dirty="0"/>
              <a:t> </a:t>
            </a:r>
            <a:r>
              <a:rPr lang="tr-TR" dirty="0"/>
              <a:t>is </a:t>
            </a:r>
            <a:r>
              <a:rPr lang="tr-TR" dirty="0" err="1"/>
              <a:t>used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. </a:t>
            </a:r>
          </a:p>
          <a:p>
            <a:r>
              <a:rPr lang="tr-TR" dirty="0"/>
              <a:t>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graph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a </a:t>
            </a:r>
            <a:r>
              <a:rPr lang="tr-TR" b="1" i="1" dirty="0" err="1">
                <a:solidFill>
                  <a:schemeClr val="accent1"/>
                </a:solidFill>
              </a:rPr>
              <a:t>polarogram</a:t>
            </a:r>
            <a:r>
              <a:rPr lang="tr-TR" dirty="0">
                <a:solidFill>
                  <a:schemeClr val="accent1"/>
                </a:solidFill>
              </a:rPr>
              <a:t>. </a:t>
            </a:r>
          </a:p>
          <a:p>
            <a:endParaRPr lang="tr-TR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10B3AF-860D-EA4A-B256-F7BD0A73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083" y="0"/>
            <a:ext cx="1398456" cy="186644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EF14B65-80D1-9A43-8597-41602F74C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3" b="94619" l="1770" r="94248">
                        <a14:foregroundMark x1="13274" y1="32287" x2="13274" y2="32287"/>
                        <a14:foregroundMark x1="81416" y1="41256" x2="81416" y2="41256"/>
                        <a14:foregroundMark x1="81858" y1="47534" x2="81858" y2="47534"/>
                        <a14:foregroundMark x1="88496" y1="39462" x2="88496" y2="39462"/>
                        <a14:foregroundMark x1="59292" y1="5381" x2="59292" y2="5381"/>
                        <a14:foregroundMark x1="2212" y1="48430" x2="2212" y2="48430"/>
                        <a14:foregroundMark x1="55310" y1="91480" x2="55310" y2="91480"/>
                        <a14:foregroundMark x1="48673" y1="95067" x2="48673" y2="95067"/>
                        <a14:foregroundMark x1="90708" y1="54709" x2="90708" y2="54709"/>
                        <a14:foregroundMark x1="94248" y1="44843" x2="94248" y2="4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8226" y="46971"/>
            <a:ext cx="1796344" cy="17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8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E21535-2A75-4C4F-B498-7066378A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chemeClr val="accent1"/>
                </a:solidFill>
              </a:rPr>
              <a:t>polarogram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854B6C-B69B-7247-9955-63E89201B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11"/>
          <a:stretch/>
        </p:blipFill>
        <p:spPr>
          <a:xfrm>
            <a:off x="1451579" y="2010663"/>
            <a:ext cx="3589284" cy="3175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3784684-BA4C-2442-95B3-A14C7A393CAF}"/>
              </a:ext>
            </a:extLst>
          </p:cNvPr>
          <p:cNvSpPr/>
          <p:nvPr/>
        </p:nvSpPr>
        <p:spPr>
          <a:xfrm>
            <a:off x="5285369" y="681995"/>
            <a:ext cx="6797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analyzed</a:t>
            </a:r>
            <a:r>
              <a:rPr lang="tr-TR" dirty="0"/>
              <a:t> </a:t>
            </a:r>
            <a:r>
              <a:rPr lang="tr-TR" dirty="0" err="1"/>
              <a:t>begins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enter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a </a:t>
            </a:r>
            <a:r>
              <a:rPr lang="tr-TR" dirty="0" err="1"/>
              <a:t>reaction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a </a:t>
            </a:r>
            <a:r>
              <a:rPr lang="tr-TR" dirty="0" err="1"/>
              <a:t>rapid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in </a:t>
            </a:r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slightest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can </a:t>
            </a:r>
            <a:r>
              <a:rPr lang="tr-TR" dirty="0" err="1"/>
              <a:t>occur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The </a:t>
            </a:r>
            <a:r>
              <a:rPr lang="tr-TR" dirty="0" err="1"/>
              <a:t>magnitude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speed</a:t>
            </a:r>
            <a:r>
              <a:rPr lang="tr-TR" dirty="0"/>
              <a:t> of </a:t>
            </a:r>
            <a:r>
              <a:rPr lang="tr-TR" dirty="0" err="1"/>
              <a:t>electroactive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in </a:t>
            </a:r>
            <a:r>
              <a:rPr lang="tr-TR" dirty="0" err="1"/>
              <a:t>reaching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electrode</a:t>
            </a:r>
            <a:r>
              <a:rPr lang="tr-TR" dirty="0"/>
              <a:t> </a:t>
            </a:r>
            <a:r>
              <a:rPr lang="tr-TR" dirty="0" err="1"/>
              <a:t>surface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. The </a:t>
            </a:r>
            <a:r>
              <a:rPr lang="tr-TR" dirty="0" err="1"/>
              <a:t>magnitude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limiting</a:t>
            </a:r>
            <a:r>
              <a:rPr lang="tr-TR" b="1" i="1" dirty="0"/>
              <a:t> </a:t>
            </a:r>
            <a:r>
              <a:rPr lang="tr-TR" b="1" i="1" dirty="0" err="1"/>
              <a:t>current</a:t>
            </a:r>
            <a:r>
              <a:rPr lang="tr-TR" b="1" i="1" dirty="0"/>
              <a:t> </a:t>
            </a:r>
            <a:r>
              <a:rPr lang="tr-TR" b="1" dirty="0"/>
              <a:t>(C-D)</a:t>
            </a:r>
            <a:r>
              <a:rPr lang="tr-TR" dirty="0"/>
              <a:t>. 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Before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electroactive</a:t>
            </a:r>
            <a:r>
              <a:rPr lang="tr-TR" dirty="0"/>
              <a:t>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enters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a </a:t>
            </a:r>
            <a:r>
              <a:rPr lang="tr-TR" dirty="0" err="1"/>
              <a:t>reaction</a:t>
            </a:r>
            <a:r>
              <a:rPr lang="tr-TR" dirty="0"/>
              <a:t>, a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observed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emerges</a:t>
            </a:r>
            <a:r>
              <a:rPr lang="tr-TR" dirty="0"/>
              <a:t> as 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loading</a:t>
            </a:r>
            <a:r>
              <a:rPr lang="tr-TR" dirty="0"/>
              <a:t> of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double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impurities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magnitude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residual</a:t>
            </a:r>
            <a:r>
              <a:rPr lang="tr-TR" b="1" i="1" dirty="0"/>
              <a:t> </a:t>
            </a:r>
            <a:r>
              <a:rPr lang="tr-TR" b="1" i="1" dirty="0" err="1"/>
              <a:t>current</a:t>
            </a:r>
            <a:r>
              <a:rPr lang="tr-TR" b="1" i="1" dirty="0"/>
              <a:t> </a:t>
            </a:r>
            <a:r>
              <a:rPr lang="tr-TR" b="1" dirty="0"/>
              <a:t>(A-B)</a:t>
            </a:r>
            <a:r>
              <a:rPr lang="tr-TR" dirty="0"/>
              <a:t>. </a:t>
            </a:r>
            <a:br>
              <a:rPr lang="tr-TR" dirty="0"/>
            </a:br>
            <a:endParaRPr lang="tr-TR" dirty="0"/>
          </a:p>
          <a:p>
            <a:pPr algn="just"/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figure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, at </a:t>
            </a:r>
            <a:r>
              <a:rPr lang="tr-TR" dirty="0" err="1"/>
              <a:t>the</a:t>
            </a:r>
            <a:r>
              <a:rPr lang="tr-TR" dirty="0"/>
              <a:t> B-C </a:t>
            </a:r>
            <a:r>
              <a:rPr lang="tr-TR" dirty="0" err="1"/>
              <a:t>region</a:t>
            </a:r>
            <a:r>
              <a:rPr lang="tr-TR" dirty="0"/>
              <a:t>, a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. The </a:t>
            </a:r>
            <a:r>
              <a:rPr lang="tr-TR" dirty="0" err="1"/>
              <a:t>magnitude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at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region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diffusion</a:t>
            </a:r>
            <a:r>
              <a:rPr lang="tr-TR" b="1" i="1" dirty="0"/>
              <a:t> </a:t>
            </a:r>
            <a:r>
              <a:rPr lang="tr-TR" b="1" i="1" dirty="0" err="1"/>
              <a:t>current</a:t>
            </a:r>
            <a:r>
              <a:rPr lang="tr-TR" b="1" i="1" dirty="0"/>
              <a:t> </a:t>
            </a:r>
            <a:r>
              <a:rPr lang="tr-TR" b="1" dirty="0"/>
              <a:t>(</a:t>
            </a:r>
            <a:r>
              <a:rPr lang="tr-TR" b="1" i="1" dirty="0" err="1"/>
              <a:t>i</a:t>
            </a:r>
            <a:r>
              <a:rPr lang="tr-TR" b="1" dirty="0" err="1"/>
              <a:t>d</a:t>
            </a:r>
            <a:r>
              <a:rPr lang="tr-TR" b="1" dirty="0"/>
              <a:t>)</a:t>
            </a:r>
            <a:r>
              <a:rPr lang="tr-TR" dirty="0"/>
              <a:t>. The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half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diffusion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half</a:t>
            </a:r>
            <a:r>
              <a:rPr lang="tr-TR" b="1" i="1" dirty="0"/>
              <a:t> </a:t>
            </a:r>
            <a:r>
              <a:rPr lang="tr-TR" b="1" i="1" dirty="0" err="1"/>
              <a:t>wave</a:t>
            </a:r>
            <a:r>
              <a:rPr lang="tr-TR" b="1" i="1" dirty="0"/>
              <a:t> </a:t>
            </a:r>
            <a:r>
              <a:rPr lang="tr-TR" b="1" i="1" dirty="0" err="1"/>
              <a:t>potential</a:t>
            </a:r>
            <a:r>
              <a:rPr lang="tr-TR" b="1" i="1" dirty="0"/>
              <a:t> </a:t>
            </a:r>
            <a:r>
              <a:rPr lang="tr-TR" b="1" dirty="0"/>
              <a:t>(</a:t>
            </a:r>
            <a:r>
              <a:rPr lang="tr-TR" b="1" i="1" dirty="0"/>
              <a:t>E</a:t>
            </a:r>
            <a:r>
              <a:rPr lang="tr-TR" b="1" dirty="0"/>
              <a:t>1/2)</a:t>
            </a:r>
            <a:r>
              <a:rPr lang="tr-TR" dirty="0"/>
              <a:t>. 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370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CDD865-D110-2E47-8952-F8BE515B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064146" cy="1049235"/>
          </a:xfrm>
        </p:spPr>
        <p:txBody>
          <a:bodyPr>
            <a:noAutofit/>
          </a:bodyPr>
          <a:lstStyle/>
          <a:p>
            <a:r>
              <a:rPr lang="tr-TR" sz="2400" dirty="0"/>
              <a:t>Voltammograms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polarograms</a:t>
            </a:r>
            <a:r>
              <a:rPr lang="tr-TR" sz="2400" dirty="0"/>
              <a:t> </a:t>
            </a:r>
            <a:r>
              <a:rPr lang="tr-TR" sz="2400" dirty="0" err="1"/>
              <a:t>allow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researchers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analyze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sample</a:t>
            </a:r>
            <a:r>
              <a:rPr lang="tr-TR" sz="2400" dirty="0"/>
              <a:t> </a:t>
            </a:r>
            <a:r>
              <a:rPr lang="tr-TR" sz="2400" dirty="0" err="1"/>
              <a:t>both</a:t>
            </a:r>
            <a:r>
              <a:rPr lang="tr-TR" sz="2400" dirty="0"/>
              <a:t> </a:t>
            </a:r>
            <a:r>
              <a:rPr lang="tr-TR" sz="2400" dirty="0" err="1"/>
              <a:t>qualItatIvely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quantItatIvely</a:t>
            </a:r>
            <a:r>
              <a:rPr lang="tr-TR" sz="2400" dirty="0"/>
              <a:t>: </a:t>
            </a:r>
            <a:br>
              <a:rPr lang="tr-TR" sz="2400" dirty="0"/>
            </a:br>
            <a:endParaRPr lang="tr-TR" sz="2400" dirty="0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C7F6D1EF-C2B6-0D44-AAAC-D51B385EE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552905"/>
              </p:ext>
            </p:extLst>
          </p:nvPr>
        </p:nvGraphicFramePr>
        <p:xfrm>
          <a:off x="2840169" y="1971676"/>
          <a:ext cx="7286966" cy="476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8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F66039-E4F0-3A4F-A297-2704439B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>
                <a:solidFill>
                  <a:schemeClr val="accent1"/>
                </a:solidFill>
              </a:rPr>
              <a:t>IlkovIc</a:t>
            </a:r>
            <a:r>
              <a:rPr lang="tr-TR" b="1" i="1" dirty="0">
                <a:solidFill>
                  <a:schemeClr val="accent1"/>
                </a:solidFill>
              </a:rPr>
              <a:t> </a:t>
            </a:r>
            <a:r>
              <a:rPr lang="tr-TR" b="1" i="1" dirty="0" err="1">
                <a:solidFill>
                  <a:schemeClr val="accent1"/>
                </a:solidFill>
              </a:rPr>
              <a:t>equatIon</a:t>
            </a:r>
            <a:br>
              <a:rPr lang="tr-TR" b="1" i="1" dirty="0">
                <a:solidFill>
                  <a:schemeClr val="accent1"/>
                </a:solidFill>
              </a:rPr>
            </a:br>
            <a:endParaRPr lang="tr-TR" b="1" i="1" dirty="0">
              <a:solidFill>
                <a:schemeClr val="accent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F223432-E5F1-D042-913D-8CDCB4F3F0F5}"/>
              </a:ext>
            </a:extLst>
          </p:cNvPr>
          <p:cNvSpPr/>
          <p:nvPr/>
        </p:nvSpPr>
        <p:spPr>
          <a:xfrm>
            <a:off x="890587" y="2047261"/>
            <a:ext cx="366712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2400" b="1" i="1" dirty="0" err="1">
                <a:latin typeface="Calibri" panose="020F0502020204030204" pitchFamily="34" charset="0"/>
              </a:rPr>
              <a:t>i</a:t>
            </a:r>
            <a:r>
              <a:rPr lang="tr-TR" sz="2400" b="1" baseline="-25000" dirty="0" err="1">
                <a:latin typeface="Calibri" panose="020F0502020204030204" pitchFamily="34" charset="0"/>
              </a:rPr>
              <a:t>d</a:t>
            </a:r>
            <a:r>
              <a:rPr lang="tr-TR" sz="2400" b="1" dirty="0">
                <a:latin typeface="Calibri" panose="020F0502020204030204" pitchFamily="34" charset="0"/>
              </a:rPr>
              <a:t> = 605 </a:t>
            </a:r>
            <a:r>
              <a:rPr lang="tr-TR" sz="2400" b="1" i="1" dirty="0">
                <a:latin typeface="Calibri" panose="020F0502020204030204" pitchFamily="34" charset="0"/>
              </a:rPr>
              <a:t>n D</a:t>
            </a:r>
            <a:r>
              <a:rPr lang="tr-TR" sz="2400" b="1" baseline="30000" dirty="0">
                <a:latin typeface="Calibri" panose="020F0502020204030204" pitchFamily="34" charset="0"/>
              </a:rPr>
              <a:t>1/2</a:t>
            </a:r>
            <a:r>
              <a:rPr lang="tr-TR" sz="2400" b="1" dirty="0">
                <a:latin typeface="Calibri" panose="020F0502020204030204" pitchFamily="34" charset="0"/>
              </a:rPr>
              <a:t> </a:t>
            </a:r>
            <a:r>
              <a:rPr lang="tr-TR" sz="2400" b="1" i="1" dirty="0">
                <a:latin typeface="Calibri" panose="020F0502020204030204" pitchFamily="34" charset="0"/>
              </a:rPr>
              <a:t>C m</a:t>
            </a:r>
            <a:r>
              <a:rPr lang="tr-TR" sz="2400" b="1" baseline="30000" dirty="0">
                <a:latin typeface="Calibri" panose="020F0502020204030204" pitchFamily="34" charset="0"/>
              </a:rPr>
              <a:t>2/3</a:t>
            </a:r>
            <a:r>
              <a:rPr lang="tr-TR" sz="2400" b="1" dirty="0">
                <a:latin typeface="Calibri" panose="020F0502020204030204" pitchFamily="34" charset="0"/>
              </a:rPr>
              <a:t> </a:t>
            </a:r>
            <a:r>
              <a:rPr lang="tr-TR" sz="2400" b="1" i="1" dirty="0">
                <a:latin typeface="Calibri" panose="020F0502020204030204" pitchFamily="34" charset="0"/>
              </a:rPr>
              <a:t>t </a:t>
            </a:r>
            <a:r>
              <a:rPr lang="tr-TR" sz="2400" b="1" baseline="30000" dirty="0">
                <a:latin typeface="Calibri" panose="020F0502020204030204" pitchFamily="34" charset="0"/>
              </a:rPr>
              <a:t>1/6</a:t>
            </a:r>
            <a:r>
              <a:rPr lang="tr-TR" sz="2400" b="1" dirty="0">
                <a:latin typeface="Calibri" panose="020F0502020204030204" pitchFamily="34" charset="0"/>
              </a:rPr>
              <a:t> </a:t>
            </a:r>
            <a:endParaRPr lang="tr-TR" sz="24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EBC76EB-7E0D-2847-8FD8-000576E261A1}"/>
              </a:ext>
            </a:extLst>
          </p:cNvPr>
          <p:cNvSpPr/>
          <p:nvPr/>
        </p:nvSpPr>
        <p:spPr>
          <a:xfrm>
            <a:off x="890587" y="262751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i="1" dirty="0" err="1">
                <a:latin typeface="Calibri" panose="020F0502020204030204" pitchFamily="34" charset="0"/>
              </a:rPr>
              <a:t>id</a:t>
            </a:r>
            <a:r>
              <a:rPr lang="tr-TR" i="1" dirty="0">
                <a:latin typeface="Calibri" panose="020F0502020204030204" pitchFamily="34" charset="0"/>
              </a:rPr>
              <a:t>: </a:t>
            </a:r>
            <a:r>
              <a:rPr lang="tr-TR" i="1" dirty="0" err="1">
                <a:latin typeface="Calibri" panose="020F0502020204030204" pitchFamily="34" charset="0"/>
              </a:rPr>
              <a:t>diffusion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current</a:t>
            </a:r>
            <a:r>
              <a:rPr lang="tr-TR" i="1" dirty="0">
                <a:latin typeface="Calibri" panose="020F0502020204030204" pitchFamily="34" charset="0"/>
              </a:rPr>
              <a:t> 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i="1" dirty="0">
                <a:latin typeface="Calibri" panose="020F0502020204030204" pitchFamily="34" charset="0"/>
              </a:rPr>
              <a:t>n: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number</a:t>
            </a:r>
            <a:r>
              <a:rPr lang="tr-TR" i="1" dirty="0">
                <a:latin typeface="Calibri" panose="020F0502020204030204" pitchFamily="34" charset="0"/>
              </a:rPr>
              <a:t> of </a:t>
            </a:r>
            <a:r>
              <a:rPr lang="tr-TR" i="1" dirty="0" err="1">
                <a:latin typeface="Calibri" panose="020F0502020204030204" pitchFamily="34" charset="0"/>
              </a:rPr>
              <a:t>electrons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taking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place</a:t>
            </a:r>
            <a:r>
              <a:rPr lang="tr-TR" i="1" dirty="0">
                <a:latin typeface="Calibri" panose="020F0502020204030204" pitchFamily="34" charset="0"/>
              </a:rPr>
              <a:t> at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electrode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reaction</a:t>
            </a:r>
            <a:r>
              <a:rPr lang="tr-TR" i="1" dirty="0">
                <a:latin typeface="Calibri" panose="020F0502020204030204" pitchFamily="34" charset="0"/>
              </a:rPr>
              <a:t> 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i="1" dirty="0">
                <a:latin typeface="Calibri" panose="020F0502020204030204" pitchFamily="34" charset="0"/>
              </a:rPr>
              <a:t>D: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diffusion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coefficient</a:t>
            </a:r>
            <a:r>
              <a:rPr lang="tr-TR" i="1" dirty="0">
                <a:latin typeface="Calibri" panose="020F0502020204030204" pitchFamily="34" charset="0"/>
              </a:rPr>
              <a:t> of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sample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solved</a:t>
            </a:r>
            <a:r>
              <a:rPr lang="tr-TR" i="1" dirty="0">
                <a:latin typeface="Calibri" panose="020F0502020204030204" pitchFamily="34" charset="0"/>
              </a:rPr>
              <a:t> 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i="1" dirty="0">
                <a:latin typeface="Calibri" panose="020F0502020204030204" pitchFamily="34" charset="0"/>
              </a:rPr>
              <a:t>C: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concentration</a:t>
            </a:r>
            <a:r>
              <a:rPr lang="tr-TR" i="1" dirty="0">
                <a:latin typeface="Calibri" panose="020F0502020204030204" pitchFamily="34" charset="0"/>
              </a:rPr>
              <a:t> of </a:t>
            </a:r>
            <a:r>
              <a:rPr lang="tr-TR" i="1" dirty="0" err="1">
                <a:latin typeface="Calibri" panose="020F0502020204030204" pitchFamily="34" charset="0"/>
              </a:rPr>
              <a:t>the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sample</a:t>
            </a:r>
            <a:r>
              <a:rPr lang="tr-TR" i="1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solved</a:t>
            </a:r>
            <a:r>
              <a:rPr lang="tr-TR" i="1" dirty="0">
                <a:latin typeface="Calibri" panose="020F0502020204030204" pitchFamily="34" charset="0"/>
              </a:rPr>
              <a:t> 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i="1" dirty="0">
                <a:latin typeface="Calibri" panose="020F0502020204030204" pitchFamily="34" charset="0"/>
              </a:rPr>
              <a:t>m</a:t>
            </a:r>
            <a:r>
              <a:rPr lang="tr-TR" dirty="0">
                <a:latin typeface="Calibri" panose="020F0502020204030204" pitchFamily="34" charset="0"/>
              </a:rPr>
              <a:t>: </a:t>
            </a:r>
            <a:r>
              <a:rPr lang="tr-TR" dirty="0" err="1">
                <a:latin typeface="Calibri" panose="020F0502020204030204" pitchFamily="34" charset="0"/>
              </a:rPr>
              <a:t>mass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flow</a:t>
            </a:r>
            <a:r>
              <a:rPr lang="tr-TR" dirty="0">
                <a:latin typeface="Calibri" panose="020F0502020204030204" pitchFamily="34" charset="0"/>
              </a:rPr>
              <a:t> rate of </a:t>
            </a:r>
            <a:r>
              <a:rPr lang="tr-TR" dirty="0" err="1">
                <a:latin typeface="Calibri" panose="020F0502020204030204" pitchFamily="34" charset="0"/>
              </a:rPr>
              <a:t>mercury</a:t>
            </a:r>
            <a:r>
              <a:rPr lang="tr-TR" dirty="0">
                <a:latin typeface="Calibri" panose="020F0502020204030204" pitchFamily="34" charset="0"/>
              </a:rPr>
              <a:t> as mg/</a:t>
            </a:r>
            <a:r>
              <a:rPr lang="tr-TR" dirty="0" err="1">
                <a:latin typeface="Calibri" panose="020F0502020204030204" pitchFamily="34" charset="0"/>
              </a:rPr>
              <a:t>sec</a:t>
            </a:r>
            <a:r>
              <a:rPr lang="tr-TR" dirty="0">
                <a:latin typeface="Calibri" panose="020F0502020204030204" pitchFamily="34" charset="0"/>
              </a:rPr>
              <a:t> </a:t>
            </a:r>
          </a:p>
          <a:p>
            <a:r>
              <a:rPr lang="tr-TR" i="1" dirty="0">
                <a:latin typeface="Calibri" panose="020F0502020204030204" pitchFamily="34" charset="0"/>
              </a:rPr>
              <a:t>t: </a:t>
            </a:r>
            <a:r>
              <a:rPr lang="tr-TR" i="1" dirty="0" err="1">
                <a:latin typeface="Calibri" panose="020F0502020204030204" pitchFamily="34" charset="0"/>
              </a:rPr>
              <a:t>dropping</a:t>
            </a:r>
            <a:r>
              <a:rPr lang="tr-TR" i="1" dirty="0">
                <a:latin typeface="Calibri" panose="020F0502020204030204" pitchFamily="34" charset="0"/>
              </a:rPr>
              <a:t> time as </a:t>
            </a:r>
            <a:r>
              <a:rPr lang="tr-TR" i="1" dirty="0" err="1">
                <a:latin typeface="Calibri" panose="020F0502020204030204" pitchFamily="34" charset="0"/>
              </a:rPr>
              <a:t>sec</a:t>
            </a:r>
            <a:r>
              <a:rPr lang="tr-TR" i="1" dirty="0">
                <a:latin typeface="Calibri" panose="020F0502020204030204" pitchFamily="34" charset="0"/>
              </a:rPr>
              <a:t> 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</a:rPr>
              <a:t>605: a </a:t>
            </a:r>
            <a:r>
              <a:rPr lang="tr-TR" dirty="0" err="1">
                <a:latin typeface="Calibri" panose="020F0502020204030204" pitchFamily="34" charset="0"/>
              </a:rPr>
              <a:t>number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including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drop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geometry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</a:p>
          <a:p>
            <a:r>
              <a:rPr lang="tr-TR" dirty="0">
                <a:latin typeface="Calibri" panose="020F0502020204030204" pitchFamily="34" charset="0"/>
              </a:rPr>
              <a:t>       </a:t>
            </a:r>
            <a:r>
              <a:rPr lang="tr-TR" dirty="0" err="1">
                <a:latin typeface="Calibri" panose="020F0502020204030204" pitchFamily="34" charset="0"/>
              </a:rPr>
              <a:t>Faraday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constant</a:t>
            </a:r>
            <a:r>
              <a:rPr lang="tr-TR" dirty="0">
                <a:latin typeface="Calibri" panose="020F0502020204030204" pitchFamily="34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1C98709-EFA4-294E-BF2F-D3900B0321C6}"/>
              </a:ext>
            </a:extLst>
          </p:cNvPr>
          <p:cNvSpPr/>
          <p:nvPr/>
        </p:nvSpPr>
        <p:spPr>
          <a:xfrm>
            <a:off x="5934075" y="1853754"/>
            <a:ext cx="5120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</a:rPr>
              <a:t>For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Ilkovic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equation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when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other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parameters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are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held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constant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for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electrode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used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sample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there</a:t>
            </a:r>
            <a:r>
              <a:rPr lang="tr-TR" dirty="0">
                <a:latin typeface="Calibri" panose="020F0502020204030204" pitchFamily="34" charset="0"/>
              </a:rPr>
              <a:t> is a </a:t>
            </a:r>
            <a:r>
              <a:rPr lang="tr-TR" dirty="0" err="1">
                <a:latin typeface="Calibri" panose="020F0502020204030204" pitchFamily="34" charset="0"/>
              </a:rPr>
              <a:t>linear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relationship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between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i</a:t>
            </a:r>
            <a:r>
              <a:rPr lang="tr-TR" dirty="0" err="1">
                <a:latin typeface="Calibri" panose="020F0502020204030204" pitchFamily="34" charset="0"/>
              </a:rPr>
              <a:t>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value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i="1" dirty="0">
                <a:latin typeface="Calibri" panose="020F0502020204030204" pitchFamily="34" charset="0"/>
              </a:rPr>
              <a:t>C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i="1" dirty="0" err="1">
                <a:latin typeface="Calibri" panose="020F0502020204030204" pitchFamily="34" charset="0"/>
              </a:rPr>
              <a:t>i</a:t>
            </a:r>
            <a:r>
              <a:rPr lang="tr-TR" dirty="0" err="1">
                <a:latin typeface="Calibri" panose="020F0502020204030204" pitchFamily="34" charset="0"/>
              </a:rPr>
              <a:t>d</a:t>
            </a:r>
            <a:r>
              <a:rPr lang="tr-TR" dirty="0">
                <a:latin typeface="Calibri" panose="020F0502020204030204" pitchFamily="34" charset="0"/>
              </a:rPr>
              <a:t> = k × </a:t>
            </a:r>
            <a:r>
              <a:rPr lang="tr-TR" i="1" dirty="0">
                <a:latin typeface="Calibri" panose="020F0502020204030204" pitchFamily="34" charset="0"/>
              </a:rPr>
              <a:t>C</a:t>
            </a:r>
            <a:r>
              <a:rPr lang="tr-TR" dirty="0">
                <a:latin typeface="Calibri" panose="020F0502020204030204" pitchFamily="34" charset="0"/>
              </a:rPr>
              <a:t>). </a:t>
            </a:r>
          </a:p>
          <a:p>
            <a:pPr algn="just"/>
            <a:endParaRPr lang="tr-TR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</a:rPr>
              <a:t>Therefore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by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using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calibration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equation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which</a:t>
            </a:r>
            <a:r>
              <a:rPr lang="tr-TR" dirty="0">
                <a:latin typeface="Calibri" panose="020F0502020204030204" pitchFamily="34" charset="0"/>
              </a:rPr>
              <a:t> is </a:t>
            </a:r>
            <a:r>
              <a:rPr lang="tr-TR" dirty="0" err="1">
                <a:latin typeface="Calibri" panose="020F0502020204030204" pitchFamily="34" charset="0"/>
              </a:rPr>
              <a:t>obtained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with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measured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current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values</a:t>
            </a:r>
            <a:r>
              <a:rPr lang="tr-TR" dirty="0">
                <a:latin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standard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samples</a:t>
            </a:r>
            <a:r>
              <a:rPr lang="tr-TR" dirty="0">
                <a:latin typeface="Calibri" panose="020F0502020204030204" pitchFamily="34" charset="0"/>
              </a:rPr>
              <a:t> at </a:t>
            </a:r>
            <a:r>
              <a:rPr lang="tr-TR" dirty="0" err="1">
                <a:latin typeface="Calibri" panose="020F0502020204030204" pitchFamily="34" charset="0"/>
              </a:rPr>
              <a:t>different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concentrations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quantity</a:t>
            </a:r>
            <a:r>
              <a:rPr lang="tr-TR" dirty="0">
                <a:latin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substance</a:t>
            </a:r>
            <a:r>
              <a:rPr lang="tr-TR" dirty="0">
                <a:latin typeface="Calibri" panose="020F0502020204030204" pitchFamily="34" charset="0"/>
              </a:rPr>
              <a:t> at an </a:t>
            </a:r>
            <a:r>
              <a:rPr lang="tr-TR" dirty="0" err="1">
                <a:latin typeface="Calibri" panose="020F0502020204030204" pitchFamily="34" charset="0"/>
              </a:rPr>
              <a:t>unknown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sample</a:t>
            </a:r>
            <a:r>
              <a:rPr lang="tr-TR" dirty="0">
                <a:latin typeface="Calibri" panose="020F0502020204030204" pitchFamily="34" charset="0"/>
              </a:rPr>
              <a:t> can be </a:t>
            </a:r>
            <a:r>
              <a:rPr lang="tr-TR" dirty="0" err="1">
                <a:latin typeface="Calibri" panose="020F0502020204030204" pitchFamily="34" charset="0"/>
              </a:rPr>
              <a:t>calculated</a:t>
            </a:r>
            <a:r>
              <a:rPr lang="tr-TR" dirty="0">
                <a:latin typeface="Calibri" panose="020F0502020204030204" pitchFamily="34" charset="0"/>
              </a:rPr>
              <a:t>. </a:t>
            </a:r>
            <a:endParaRPr lang="tr-TR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3EFE6AE-1835-2B48-9E62-81D94B8A39CE}"/>
              </a:ext>
            </a:extLst>
          </p:cNvPr>
          <p:cNvSpPr/>
          <p:nvPr/>
        </p:nvSpPr>
        <p:spPr>
          <a:xfrm>
            <a:off x="1451579" y="5366755"/>
            <a:ext cx="1032986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latin typeface="Calibri" panose="020F0502020204030204" pitchFamily="34" charset="0"/>
              </a:rPr>
              <a:t>In </a:t>
            </a:r>
            <a:r>
              <a:rPr lang="tr-TR" dirty="0" err="1">
                <a:latin typeface="Calibri" panose="020F0502020204030204" pitchFamily="34" charset="0"/>
              </a:rPr>
              <a:t>quantitative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analysis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quantity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determination</a:t>
            </a:r>
            <a:r>
              <a:rPr lang="tr-TR" dirty="0">
                <a:latin typeface="Calibri" panose="020F0502020204030204" pitchFamily="34" charset="0"/>
              </a:rPr>
              <a:t> can </a:t>
            </a:r>
            <a:r>
              <a:rPr lang="tr-TR" dirty="0" err="1">
                <a:latin typeface="Calibri" panose="020F0502020204030204" pitchFamily="34" charset="0"/>
              </a:rPr>
              <a:t>also</a:t>
            </a:r>
            <a:r>
              <a:rPr lang="tr-TR" dirty="0">
                <a:latin typeface="Calibri" panose="020F0502020204030204" pitchFamily="34" charset="0"/>
              </a:rPr>
              <a:t> be </a:t>
            </a:r>
            <a:r>
              <a:rPr lang="tr-TR" dirty="0" err="1">
                <a:latin typeface="Calibri" panose="020F0502020204030204" pitchFamily="34" charset="0"/>
              </a:rPr>
              <a:t>made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by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proportioning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i="1" dirty="0" err="1">
                <a:latin typeface="Calibri" panose="020F0502020204030204" pitchFamily="34" charset="0"/>
              </a:rPr>
              <a:t>i</a:t>
            </a:r>
            <a:r>
              <a:rPr lang="tr-TR" dirty="0" err="1">
                <a:latin typeface="Calibri" panose="020F0502020204030204" pitchFamily="34" charset="0"/>
              </a:rPr>
              <a:t>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values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measured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for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solutions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with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known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unknown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concentration</a:t>
            </a:r>
            <a:r>
              <a:rPr lang="tr-TR" dirty="0">
                <a:latin typeface="Calibri" panose="020F0502020204030204" pitchFamily="34" charset="0"/>
              </a:rPr>
              <a:t>. </a:t>
            </a:r>
            <a:r>
              <a:rPr lang="tr-TR" dirty="0">
                <a:solidFill>
                  <a:schemeClr val="accent1"/>
                </a:solidFill>
                <a:latin typeface="Helvetica" pitchFamily="2" charset="0"/>
              </a:rPr>
              <a:t>𝑖</a:t>
            </a:r>
            <a:r>
              <a:rPr lang="tr-TR" dirty="0" err="1">
                <a:solidFill>
                  <a:schemeClr val="accent1"/>
                </a:solidFill>
                <a:latin typeface="Helvetica" pitchFamily="2" charset="0"/>
              </a:rPr>
              <a:t>dstandard</a:t>
            </a:r>
            <a:r>
              <a:rPr lang="tr-TR" dirty="0">
                <a:solidFill>
                  <a:schemeClr val="accent1"/>
                </a:solidFill>
                <a:latin typeface="Helvetica" pitchFamily="2" charset="0"/>
              </a:rPr>
              <a:t>/𝑖</a:t>
            </a:r>
            <a:r>
              <a:rPr lang="tr-TR" dirty="0" err="1">
                <a:solidFill>
                  <a:schemeClr val="accent1"/>
                </a:solidFill>
                <a:latin typeface="Helvetica" pitchFamily="2" charset="0"/>
              </a:rPr>
              <a:t>dsample</a:t>
            </a:r>
            <a:r>
              <a:rPr lang="tr-TR" dirty="0">
                <a:solidFill>
                  <a:schemeClr val="accent1"/>
                </a:solidFill>
                <a:latin typeface="Helvetica" pitchFamily="2" charset="0"/>
              </a:rPr>
              <a:t>=𝐶</a:t>
            </a:r>
            <a:r>
              <a:rPr lang="tr-TR" dirty="0" err="1">
                <a:solidFill>
                  <a:schemeClr val="accent1"/>
                </a:solidFill>
                <a:latin typeface="Helvetica" pitchFamily="2" charset="0"/>
              </a:rPr>
              <a:t>standard</a:t>
            </a:r>
            <a:r>
              <a:rPr lang="tr-TR" dirty="0">
                <a:solidFill>
                  <a:schemeClr val="accent1"/>
                </a:solidFill>
                <a:latin typeface="Helvetica" pitchFamily="2" charset="0"/>
              </a:rPr>
              <a:t>/𝐶</a:t>
            </a:r>
            <a:r>
              <a:rPr lang="tr-TR" dirty="0" err="1">
                <a:solidFill>
                  <a:schemeClr val="accent1"/>
                </a:solidFill>
                <a:latin typeface="Helvetica" pitchFamily="2" charset="0"/>
              </a:rPr>
              <a:t>sample</a:t>
            </a:r>
            <a:r>
              <a:rPr lang="tr-TR" dirty="0">
                <a:solidFill>
                  <a:schemeClr val="accent1"/>
                </a:solidFill>
                <a:latin typeface="Helvetica" pitchFamily="2" charset="0"/>
              </a:rPr>
              <a:t> </a:t>
            </a:r>
            <a:endParaRPr lang="tr-TR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0409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1447</Words>
  <Application>Microsoft Macintosh PowerPoint</Application>
  <PresentationFormat>Geniş ekran</PresentationFormat>
  <Paragraphs>71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Helvetica</vt:lpstr>
      <vt:lpstr>Galeri</vt:lpstr>
      <vt:lpstr>VOLTAMMETRY AND POLAROGRAPHY </vt:lpstr>
      <vt:lpstr>What Is the Electrochemistry?</vt:lpstr>
      <vt:lpstr>Electrochemıcal technıques</vt:lpstr>
      <vt:lpstr>Voltammetry</vt:lpstr>
      <vt:lpstr>Voltammetry</vt:lpstr>
      <vt:lpstr>polarography  </vt:lpstr>
      <vt:lpstr>polarogram</vt:lpstr>
      <vt:lpstr>Voltammograms and polarograms allow the researchers to analyze the sample both qualItatIvely and quantItatIvely:  </vt:lpstr>
      <vt:lpstr>IlkovIc equatIon </vt:lpstr>
      <vt:lpstr>Drug AnalysIs wIth the VoltammetrIc Method  </vt:lpstr>
      <vt:lpstr>PowerPoint Sunusu</vt:lpstr>
      <vt:lpstr>PowerPoint Sunusu</vt:lpstr>
      <vt:lpstr>PowerPoint Sunusu</vt:lpstr>
      <vt:lpstr>The calıbratıon curve based on Oxıdatıon-reductıon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VOLTAMMETRY AND POLAROGRAPHY </dc:title>
  <dc:creator>Goksu.Ozcelikay</dc:creator>
  <cp:lastModifiedBy>Goksu.Ozcelikay</cp:lastModifiedBy>
  <cp:revision>25</cp:revision>
  <dcterms:created xsi:type="dcterms:W3CDTF">2020-03-02T19:56:18Z</dcterms:created>
  <dcterms:modified xsi:type="dcterms:W3CDTF">2020-04-06T16:25:47Z</dcterms:modified>
</cp:coreProperties>
</file>