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39888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63457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71322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78098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112586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173492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100599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67974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40417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92974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84525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53841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4126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85785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84029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18745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713399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Tasarruf Özgürlüğü ve Saklı Pay</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77E8246-B209-6445-99C0-0A7D82FA70A4}"/>
              </a:ext>
            </a:extLst>
          </p:cNvPr>
          <p:cNvSpPr>
            <a:spLocks noGrp="1"/>
          </p:cNvSpPr>
          <p:nvPr>
            <p:ph type="title"/>
          </p:nvPr>
        </p:nvSpPr>
        <p:spPr/>
        <p:txBody>
          <a:bodyPr/>
          <a:lstStyle/>
          <a:p>
            <a:r>
              <a:rPr lang="tr-TR" dirty="0" smtClean="0"/>
              <a:t>Tasarruf Özgürlüğü ve Saklı Pay</a:t>
            </a:r>
            <a:endParaRPr lang="tr-TR" dirty="0"/>
          </a:p>
        </p:txBody>
      </p:sp>
      <p:sp>
        <p:nvSpPr>
          <p:cNvPr id="3" name="İçerik Yer Tutucusu 2">
            <a:extLst>
              <a:ext uri="{FF2B5EF4-FFF2-40B4-BE49-F238E27FC236}">
                <a16:creationId xmlns:a16="http://schemas.microsoft.com/office/drawing/2014/main" id="{9E01124F-49D2-4545-918D-383EFFF2C53C}"/>
              </a:ext>
            </a:extLst>
          </p:cNvPr>
          <p:cNvSpPr>
            <a:spLocks noGrp="1"/>
          </p:cNvSpPr>
          <p:nvPr>
            <p:ph idx="1"/>
          </p:nvPr>
        </p:nvSpPr>
        <p:spPr/>
        <p:txBody>
          <a:bodyPr/>
          <a:lstStyle/>
          <a:p>
            <a:r>
              <a:rPr lang="tr-TR" dirty="0" err="1"/>
              <a:t>Mirasbırakanın</a:t>
            </a:r>
            <a:r>
              <a:rPr lang="tr-TR" dirty="0"/>
              <a:t> birtakım mirasçıları kanun koyucu tarafından öbürlerine göre daha özel konumda düzenlenmişlerdir. Bu mirasçıların yasal miras paylarının belirli bir oranı saklı pay olarak adlandırılmaktadır. Bu türden mirasçılara da saklı paylı mirasçı denilir.</a:t>
            </a:r>
          </a:p>
          <a:p>
            <a:r>
              <a:rPr lang="tr-TR" dirty="0"/>
              <a:t>Saklı paylı mirasçıların saklı paylarını mutlaka almaları gerekmektedir. Başka deyişle, </a:t>
            </a:r>
            <a:r>
              <a:rPr lang="tr-TR" dirty="0" err="1"/>
              <a:t>mirasbırakanın</a:t>
            </a:r>
            <a:r>
              <a:rPr lang="tr-TR" dirty="0"/>
              <a:t> terekesinde tasarrufta bulunurken saklı paylı mirasçılarının paylarını aşmaması gerekir. Saklı paylı mirasçıların miras paylarını alamamalarına yol açan hallerden birisi ıskattır.</a:t>
            </a:r>
          </a:p>
        </p:txBody>
      </p:sp>
    </p:spTree>
    <p:extLst>
      <p:ext uri="{BB962C8B-B14F-4D97-AF65-F5344CB8AC3E}">
        <p14:creationId xmlns:p14="http://schemas.microsoft.com/office/powerpoint/2010/main" val="1693182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77E8246-B209-6445-99C0-0A7D82FA70A4}"/>
              </a:ext>
            </a:extLst>
          </p:cNvPr>
          <p:cNvSpPr>
            <a:spLocks noGrp="1"/>
          </p:cNvSpPr>
          <p:nvPr>
            <p:ph type="title"/>
          </p:nvPr>
        </p:nvSpPr>
        <p:spPr/>
        <p:txBody>
          <a:bodyPr/>
          <a:lstStyle/>
          <a:p>
            <a:r>
              <a:rPr lang="tr-TR" dirty="0" smtClean="0"/>
              <a:t>Tasarruf Özgürlüğü ve Saklı Pay</a:t>
            </a:r>
            <a:endParaRPr lang="tr-TR" dirty="0"/>
          </a:p>
        </p:txBody>
      </p:sp>
      <p:sp>
        <p:nvSpPr>
          <p:cNvPr id="3" name="İçerik Yer Tutucusu 2">
            <a:extLst>
              <a:ext uri="{FF2B5EF4-FFF2-40B4-BE49-F238E27FC236}">
                <a16:creationId xmlns:a16="http://schemas.microsoft.com/office/drawing/2014/main" id="{9E01124F-49D2-4545-918D-383EFFF2C53C}"/>
              </a:ext>
            </a:extLst>
          </p:cNvPr>
          <p:cNvSpPr>
            <a:spLocks noGrp="1"/>
          </p:cNvSpPr>
          <p:nvPr>
            <p:ph idx="1"/>
          </p:nvPr>
        </p:nvSpPr>
        <p:spPr/>
        <p:txBody>
          <a:bodyPr>
            <a:normAutofit/>
          </a:bodyPr>
          <a:lstStyle/>
          <a:p>
            <a:r>
              <a:rPr lang="tr-TR" dirty="0"/>
              <a:t>Saklı paylı mirasçıların kimler olduğunu ve bunların oranlarının ne olduğunu sadece kanun koyucu belirleyebilir.</a:t>
            </a:r>
          </a:p>
          <a:p>
            <a:r>
              <a:rPr lang="tr-TR" dirty="0"/>
              <a:t>Birinci zümre mirasçılarda saklı pay oranı, yasal miras paylarının yarısıdır.</a:t>
            </a:r>
          </a:p>
          <a:p>
            <a:r>
              <a:rPr lang="tr-TR" dirty="0"/>
              <a:t>İkinci zümredeki mirasçıların saklı pay oranları, yasal miras paylarının dörtte biridir.</a:t>
            </a:r>
          </a:p>
          <a:p>
            <a:r>
              <a:rPr lang="tr-TR" dirty="0"/>
              <a:t>Sağ kalan eş eğer birinci zümre ile birlikte mirasçı oluyorsa, saklı pay oranı miras payının tamamı, ikinci zümre ile birlikte mirasçı oluyorsa yasal miras payının tamamı ve üçüncü zümre ile birlikte mirasçı oluyorsa da yasal miras payının dörtte üçüdür.</a:t>
            </a:r>
          </a:p>
          <a:p>
            <a:r>
              <a:rPr lang="tr-TR" dirty="0"/>
              <a:t>Sağ kalan eş tek başına yasal mirasçı olursa, yasal miras payının dörtte üçü saklı payı olacaktır.</a:t>
            </a:r>
          </a:p>
          <a:p>
            <a:pPr marL="0" indent="0">
              <a:buNone/>
            </a:pPr>
            <a:endParaRPr lang="tr-TR" dirty="0"/>
          </a:p>
        </p:txBody>
      </p:sp>
    </p:spTree>
    <p:extLst>
      <p:ext uri="{BB962C8B-B14F-4D97-AF65-F5344CB8AC3E}">
        <p14:creationId xmlns:p14="http://schemas.microsoft.com/office/powerpoint/2010/main" val="3235134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77E8246-B209-6445-99C0-0A7D82FA70A4}"/>
              </a:ext>
            </a:extLst>
          </p:cNvPr>
          <p:cNvSpPr>
            <a:spLocks noGrp="1"/>
          </p:cNvSpPr>
          <p:nvPr>
            <p:ph type="title"/>
          </p:nvPr>
        </p:nvSpPr>
        <p:spPr/>
        <p:txBody>
          <a:bodyPr/>
          <a:lstStyle/>
          <a:p>
            <a:r>
              <a:rPr lang="tr-TR" dirty="0" smtClean="0"/>
              <a:t>Tasarruf Özgürlüğü ve Saklı Pay</a:t>
            </a:r>
            <a:endParaRPr lang="tr-TR" dirty="0"/>
          </a:p>
        </p:txBody>
      </p:sp>
      <p:sp>
        <p:nvSpPr>
          <p:cNvPr id="3" name="İçerik Yer Tutucusu 2">
            <a:extLst>
              <a:ext uri="{FF2B5EF4-FFF2-40B4-BE49-F238E27FC236}">
                <a16:creationId xmlns:a16="http://schemas.microsoft.com/office/drawing/2014/main" id="{9E01124F-49D2-4545-918D-383EFFF2C53C}"/>
              </a:ext>
            </a:extLst>
          </p:cNvPr>
          <p:cNvSpPr>
            <a:spLocks noGrp="1"/>
          </p:cNvSpPr>
          <p:nvPr>
            <p:ph idx="1"/>
          </p:nvPr>
        </p:nvSpPr>
        <p:spPr/>
        <p:txBody>
          <a:bodyPr/>
          <a:lstStyle/>
          <a:p>
            <a:r>
              <a:rPr lang="tr-TR" dirty="0"/>
              <a:t>Tasarruf oranının hesaplanması çeşitli işlemlerin sırayla takip edilmesi gereken bir süreçtir. Bu işlem ile </a:t>
            </a:r>
            <a:r>
              <a:rPr lang="tr-TR" dirty="0" err="1"/>
              <a:t>mirasbırakanın</a:t>
            </a:r>
            <a:r>
              <a:rPr lang="tr-TR" dirty="0"/>
              <a:t> terekesinin ne kadarında tasarrufta bulunabileceğinin tespiti yapılır.</a:t>
            </a:r>
          </a:p>
        </p:txBody>
      </p:sp>
    </p:spTree>
    <p:extLst>
      <p:ext uri="{BB962C8B-B14F-4D97-AF65-F5344CB8AC3E}">
        <p14:creationId xmlns:p14="http://schemas.microsoft.com/office/powerpoint/2010/main" val="695882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77E8246-B209-6445-99C0-0A7D82FA70A4}"/>
              </a:ext>
            </a:extLst>
          </p:cNvPr>
          <p:cNvSpPr>
            <a:spLocks noGrp="1"/>
          </p:cNvSpPr>
          <p:nvPr>
            <p:ph type="title"/>
          </p:nvPr>
        </p:nvSpPr>
        <p:spPr/>
        <p:txBody>
          <a:bodyPr/>
          <a:lstStyle/>
          <a:p>
            <a:r>
              <a:rPr lang="tr-TR" dirty="0" smtClean="0"/>
              <a:t>Tasarruf Özgürlüğü ve Saklı Pay</a:t>
            </a:r>
            <a:endParaRPr lang="tr-TR" dirty="0"/>
          </a:p>
        </p:txBody>
      </p:sp>
      <p:sp>
        <p:nvSpPr>
          <p:cNvPr id="3" name="İçerik Yer Tutucusu 2">
            <a:extLst>
              <a:ext uri="{FF2B5EF4-FFF2-40B4-BE49-F238E27FC236}">
                <a16:creationId xmlns:a16="http://schemas.microsoft.com/office/drawing/2014/main" id="{9E01124F-49D2-4545-918D-383EFFF2C53C}"/>
              </a:ext>
            </a:extLst>
          </p:cNvPr>
          <p:cNvSpPr>
            <a:spLocks noGrp="1"/>
          </p:cNvSpPr>
          <p:nvPr>
            <p:ph idx="1"/>
          </p:nvPr>
        </p:nvSpPr>
        <p:spPr/>
        <p:txBody>
          <a:bodyPr/>
          <a:lstStyle/>
          <a:p>
            <a:r>
              <a:rPr lang="tr-TR" dirty="0"/>
              <a:t>İlk olarak terekenin aktif ve pasifleri tespit edilmelidir. </a:t>
            </a:r>
          </a:p>
          <a:p>
            <a:r>
              <a:rPr lang="tr-TR" dirty="0"/>
              <a:t>Miras yoluyla geçmeyen haklar bu hesaba dahil edilmezler.</a:t>
            </a:r>
          </a:p>
          <a:p>
            <a:r>
              <a:rPr lang="tr-TR" dirty="0"/>
              <a:t>Bu değerleme yapılırken </a:t>
            </a:r>
            <a:r>
              <a:rPr lang="tr-TR" dirty="0" err="1"/>
              <a:t>mirasbırakanın</a:t>
            </a:r>
            <a:r>
              <a:rPr lang="tr-TR" dirty="0"/>
              <a:t> ölüm gününde taşıdıkları kıymet esas alınır.</a:t>
            </a:r>
          </a:p>
          <a:p>
            <a:pPr marL="0" indent="0">
              <a:buNone/>
            </a:pPr>
            <a:endParaRPr lang="tr-TR" dirty="0"/>
          </a:p>
        </p:txBody>
      </p:sp>
    </p:spTree>
    <p:extLst>
      <p:ext uri="{BB962C8B-B14F-4D97-AF65-F5344CB8AC3E}">
        <p14:creationId xmlns:p14="http://schemas.microsoft.com/office/powerpoint/2010/main" val="2506045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77E8246-B209-6445-99C0-0A7D82FA70A4}"/>
              </a:ext>
            </a:extLst>
          </p:cNvPr>
          <p:cNvSpPr>
            <a:spLocks noGrp="1"/>
          </p:cNvSpPr>
          <p:nvPr>
            <p:ph type="title"/>
          </p:nvPr>
        </p:nvSpPr>
        <p:spPr/>
        <p:txBody>
          <a:bodyPr/>
          <a:lstStyle/>
          <a:p>
            <a:r>
              <a:rPr lang="tr-TR" dirty="0" smtClean="0"/>
              <a:t>Tasarruf Özgürlüğü ve Saklı Pay</a:t>
            </a:r>
            <a:endParaRPr lang="tr-TR" dirty="0"/>
          </a:p>
        </p:txBody>
      </p:sp>
      <p:sp>
        <p:nvSpPr>
          <p:cNvPr id="3" name="İçerik Yer Tutucusu 2">
            <a:extLst>
              <a:ext uri="{FF2B5EF4-FFF2-40B4-BE49-F238E27FC236}">
                <a16:creationId xmlns:a16="http://schemas.microsoft.com/office/drawing/2014/main" id="{9E01124F-49D2-4545-918D-383EFFF2C53C}"/>
              </a:ext>
            </a:extLst>
          </p:cNvPr>
          <p:cNvSpPr>
            <a:spLocks noGrp="1"/>
          </p:cNvSpPr>
          <p:nvPr>
            <p:ph idx="1"/>
          </p:nvPr>
        </p:nvSpPr>
        <p:spPr/>
        <p:txBody>
          <a:bodyPr/>
          <a:lstStyle/>
          <a:p>
            <a:r>
              <a:rPr lang="tr-TR" dirty="0"/>
              <a:t>Takiben terekeden çeşitli değerlerin indirilmesi gerekir. Bunlar </a:t>
            </a:r>
            <a:r>
              <a:rPr lang="tr-TR" dirty="0" err="1"/>
              <a:t>mirasbırakanın</a:t>
            </a:r>
            <a:r>
              <a:rPr lang="tr-TR" dirty="0"/>
              <a:t> borçları, cenaze giderleri, terekenin mühürlenmesi ve yazımı giderleri ve </a:t>
            </a:r>
            <a:r>
              <a:rPr lang="tr-TR" dirty="0" err="1"/>
              <a:t>mirasbırakan</a:t>
            </a:r>
            <a:r>
              <a:rPr lang="tr-TR" dirty="0"/>
              <a:t> ile birlikte yaşayanların üç aylık geçim giderleridir.</a:t>
            </a:r>
          </a:p>
          <a:p>
            <a:r>
              <a:rPr lang="tr-TR" dirty="0"/>
              <a:t>Bunlara ek olarak terekeye eklenmesi gereken unsurlar da vardır. Bunlar </a:t>
            </a:r>
            <a:r>
              <a:rPr lang="tr-TR" dirty="0" err="1"/>
              <a:t>mirasbırakanın</a:t>
            </a:r>
            <a:r>
              <a:rPr lang="tr-TR" dirty="0"/>
              <a:t> </a:t>
            </a:r>
            <a:r>
              <a:rPr lang="tr-TR" dirty="0" err="1"/>
              <a:t>sağlararası</a:t>
            </a:r>
            <a:r>
              <a:rPr lang="tr-TR" dirty="0"/>
              <a:t> tenkise veya mirasta iadeye tabi bağışlamaları ile </a:t>
            </a:r>
            <a:r>
              <a:rPr lang="tr-TR" dirty="0" err="1"/>
              <a:t>mirasbırakanın</a:t>
            </a:r>
            <a:r>
              <a:rPr lang="tr-TR" dirty="0"/>
              <a:t> ölüm tehlikesine karşı üçüncü kişi lehine yaptığı sigortalardır.</a:t>
            </a:r>
          </a:p>
        </p:txBody>
      </p:sp>
    </p:spTree>
    <p:extLst>
      <p:ext uri="{BB962C8B-B14F-4D97-AF65-F5344CB8AC3E}">
        <p14:creationId xmlns:p14="http://schemas.microsoft.com/office/powerpoint/2010/main" val="3319595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77E8246-B209-6445-99C0-0A7D82FA70A4}"/>
              </a:ext>
            </a:extLst>
          </p:cNvPr>
          <p:cNvSpPr>
            <a:spLocks noGrp="1"/>
          </p:cNvSpPr>
          <p:nvPr>
            <p:ph type="title"/>
          </p:nvPr>
        </p:nvSpPr>
        <p:spPr/>
        <p:txBody>
          <a:bodyPr/>
          <a:lstStyle/>
          <a:p>
            <a:r>
              <a:rPr lang="tr-TR" smtClean="0"/>
              <a:t>Tasarruf Özgürlüğü ve Saklı Pay</a:t>
            </a:r>
            <a:endParaRPr lang="tr-TR" dirty="0"/>
          </a:p>
        </p:txBody>
      </p:sp>
      <p:sp>
        <p:nvSpPr>
          <p:cNvPr id="3" name="İçerik Yer Tutucusu 2">
            <a:extLst>
              <a:ext uri="{FF2B5EF4-FFF2-40B4-BE49-F238E27FC236}">
                <a16:creationId xmlns:a16="http://schemas.microsoft.com/office/drawing/2014/main" id="{9E01124F-49D2-4545-918D-383EFFF2C53C}"/>
              </a:ext>
            </a:extLst>
          </p:cNvPr>
          <p:cNvSpPr>
            <a:spLocks noGrp="1"/>
          </p:cNvSpPr>
          <p:nvPr>
            <p:ph idx="1"/>
          </p:nvPr>
        </p:nvSpPr>
        <p:spPr/>
        <p:txBody>
          <a:bodyPr/>
          <a:lstStyle/>
          <a:p>
            <a:r>
              <a:rPr lang="tr-TR" dirty="0"/>
              <a:t>Mirasın reddi halinde reddedilen mirasçı </a:t>
            </a:r>
            <a:r>
              <a:rPr lang="tr-TR" dirty="0" err="1"/>
              <a:t>mirasbırakandan</a:t>
            </a:r>
            <a:r>
              <a:rPr lang="tr-TR" dirty="0"/>
              <a:t> önce ölen mirasçı konumundadır.</a:t>
            </a:r>
          </a:p>
          <a:p>
            <a:endParaRPr lang="tr-TR" dirty="0"/>
          </a:p>
        </p:txBody>
      </p:sp>
    </p:spTree>
    <p:extLst>
      <p:ext uri="{BB962C8B-B14F-4D97-AF65-F5344CB8AC3E}">
        <p14:creationId xmlns:p14="http://schemas.microsoft.com/office/powerpoint/2010/main" val="166531150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22</TotalTime>
  <Words>330</Words>
  <Application>Microsoft Office PowerPoint</Application>
  <PresentationFormat>Geniş ekran</PresentationFormat>
  <Paragraphs>22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Miras Hukuku</vt:lpstr>
      <vt:lpstr>Tasarruf Özgürlüğü ve Saklı Pay</vt:lpstr>
      <vt:lpstr>Tasarruf Özgürlüğü ve Saklı Pay</vt:lpstr>
      <vt:lpstr>Tasarruf Özgürlüğü ve Saklı Pay</vt:lpstr>
      <vt:lpstr>Tasarruf Özgürlüğü ve Saklı Pay</vt:lpstr>
      <vt:lpstr>Tasarruf Özgürlüğü ve Saklı Pay</vt:lpstr>
      <vt:lpstr>Tasarruf Özgürlüğü ve Saklı Pay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22</cp:revision>
  <dcterms:created xsi:type="dcterms:W3CDTF">2020-07-01T13:53:34Z</dcterms:created>
  <dcterms:modified xsi:type="dcterms:W3CDTF">2021-03-26T13:09:07Z</dcterms:modified>
</cp:coreProperties>
</file>