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outlineViewPr>
    <p:cViewPr>
      <p:scale>
        <a:sx n="33" d="100"/>
        <a:sy n="33" d="100"/>
      </p:scale>
      <p:origin x="0" y="-111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5D44D-7CA1-44A1-B6E5-CD7BED4765CE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FCF8-0C74-49E8-AC45-9171B7769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01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572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BFAEFC-1817-44E6-AA8B-604C44B93FFC}" type="slidenum">
              <a:rPr lang="tr-TR" altLang="tr-TR"/>
              <a:pPr eaLnBrk="1" hangingPunct="1"/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2903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30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000274-807F-4F80-8F59-407770EDD485}" type="slidenum">
              <a:rPr lang="tr-TR" altLang="tr-TR"/>
              <a:pPr eaLnBrk="1" hangingPunct="1"/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5374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2097FD-0E31-4D25-8733-B92C7919B83F}" type="slidenum">
              <a:rPr lang="tr-TR" altLang="tr-TR"/>
              <a:pPr eaLnBrk="1" hangingPunct="1"/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790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ED500A-C933-4115-A6C7-F354F19FB6CE}" type="slidenum">
              <a:rPr lang="tr-TR" altLang="tr-TR"/>
              <a:pPr eaLnBrk="1" hangingPunct="1"/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7347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60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929FF0-D51B-40C7-A412-8DE4C2A70319}" type="slidenum">
              <a:rPr lang="tr-TR" altLang="tr-TR"/>
              <a:pPr eaLnBrk="1" hangingPunct="1"/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557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71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F17C14-6879-458E-BBB9-752636060C44}" type="slidenum">
              <a:rPr lang="tr-TR" altLang="tr-TR"/>
              <a:pPr eaLnBrk="1" hangingPunct="1"/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4847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837ED5-93AC-4E5F-A0E3-83324428ECBE}" type="slidenum">
              <a:rPr lang="tr-TR" altLang="tr-TR"/>
              <a:pPr eaLnBrk="1" hangingPunct="1"/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0149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2D77D5-5998-4E58-BE5C-29A19045E503}" type="slidenum">
              <a:rPr lang="tr-TR" altLang="tr-TR"/>
              <a:pPr eaLnBrk="1" hangingPunct="1"/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33095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0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932C19-0765-4DF6-A1DF-632B043CC697}" type="slidenum">
              <a:rPr lang="tr-TR" altLang="tr-TR"/>
              <a:pPr eaLnBrk="1" hangingPunct="1"/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5540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1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D0E637-00BD-42D9-AF7C-681DCFA97138}" type="slidenum">
              <a:rPr lang="tr-TR" altLang="tr-TR"/>
              <a:pPr eaLnBrk="1" hangingPunct="1"/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8418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CB0B04-40BF-4463-AE2A-F8881681EF7D}" type="slidenum">
              <a:rPr lang="tr-TR" altLang="tr-TR"/>
              <a:pPr eaLnBrk="1" hangingPunct="1"/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4885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2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F06F47-207A-4BA3-83C8-4DC6D9597240}" type="slidenum">
              <a:rPr lang="tr-TR" altLang="tr-TR"/>
              <a:pPr eaLnBrk="1" hangingPunct="1"/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43276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4F8BB2-09D2-4177-9746-1F8AB5F00606}" type="slidenum">
              <a:rPr lang="tr-TR" altLang="tr-TR"/>
              <a:pPr eaLnBrk="1" hangingPunct="1"/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0630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4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65991-4085-41F5-9E9D-BF0B509B9185}" type="slidenum">
              <a:rPr lang="tr-TR" altLang="tr-TR"/>
              <a:pPr eaLnBrk="1" hangingPunct="1"/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507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81F3B1-D1CC-4384-B14F-EE6AC65B6E28}" type="slidenum">
              <a:rPr lang="tr-TR" altLang="tr-TR"/>
              <a:pPr eaLnBrk="1" hangingPunct="1"/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864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AE0ECF-6ADA-4FD3-AE37-F67AC506C9AA}" type="slidenum">
              <a:rPr lang="tr-TR" altLang="tr-TR"/>
              <a:pPr eaLnBrk="1" hangingPunct="1"/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191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68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CB619B-0859-4DB9-9282-1B21CE6F78EC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504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226EEC-C6AC-4E62-AF5A-CF8EA70D5F88}" type="slidenum">
              <a:rPr lang="tr-TR" altLang="tr-TR"/>
              <a:pPr eaLnBrk="1" hangingPunct="1"/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2028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89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2D7C7E-FB94-4BEB-B681-E43A8230CFB5}" type="slidenum">
              <a:rPr lang="tr-TR" altLang="tr-TR"/>
              <a:pPr eaLnBrk="1" hangingPunct="1"/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4681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C6D971-450B-40BA-8EA2-8AE95AFE6468}" type="slidenum">
              <a:rPr lang="tr-TR" altLang="tr-TR"/>
              <a:pPr eaLnBrk="1" hangingPunct="1"/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1330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F4C0FC-A750-4680-B6E4-A72A9E6D2EA1}" type="slidenum">
              <a:rPr lang="tr-TR" altLang="tr-TR"/>
              <a:pPr eaLnBrk="1" hangingPunct="1"/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2062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22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3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12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ctr">
              <a:defRPr/>
            </a:lvl1pPr>
          </a:lstStyle>
          <a:p>
            <a:fld id="{BCB440F9-59A7-46F7-80B7-054C309EF10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0884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ctr">
              <a:defRPr/>
            </a:lvl1pPr>
          </a:lstStyle>
          <a:p>
            <a:fld id="{3F8B640C-737F-4789-B729-612E1CC37D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85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7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75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4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76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72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27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424F-935A-43B2-90E1-47B87229411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AA24-7511-4CEB-ADA0-169B8EA27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5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XIII.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28410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692150"/>
            <a:ext cx="8229600" cy="230505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2400" dirty="0">
                <a:latin typeface="Constantia" panose="02030602050306030303" pitchFamily="18" charset="0"/>
              </a:rPr>
              <a:t>Bir yerli grubunda mevsime göre diyet araştırılıyor. Yağışlı mevsimlerde tüketilen hayvan türünün sayısı 10’dur.  Araştırmacı bilgede yaşayan 20 aile üzerinde çalışıyor ve kurak mevsimde Y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ort</a:t>
            </a:r>
            <a:r>
              <a:rPr lang="tr-TR" altLang="tr-TR" sz="2400" dirty="0">
                <a:latin typeface="Constantia" panose="02030602050306030303" pitchFamily="18" charset="0"/>
              </a:rPr>
              <a:t>=9 ve s=3.5dir. Bu verilere göre hipotez nasıl kurulmalıdır ve t değeri ile karar ne olmalıdır?</a:t>
            </a:r>
          </a:p>
          <a:p>
            <a:pPr eaLnBrk="1" hangingPunct="1"/>
            <a:endParaRPr lang="tr-TR" altLang="tr-TR" sz="2400" dirty="0">
              <a:latin typeface="Constantia" panose="02030602050306030303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52676" y="3141663"/>
            <a:ext cx="77755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H</a:t>
            </a:r>
            <a:r>
              <a:rPr lang="tr-TR" altLang="tr-TR" sz="2400" baseline="-25000"/>
              <a:t>0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=10, H</a:t>
            </a:r>
            <a:r>
              <a:rPr lang="tr-TR" altLang="tr-TR" sz="2400" baseline="-25000"/>
              <a:t>1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≠10, test 2 kuyrukludur, </a:t>
            </a:r>
            <a:r>
              <a:rPr lang="el-GR" altLang="tr-TR" sz="2400"/>
              <a:t>α</a:t>
            </a:r>
            <a:r>
              <a:rPr lang="tr-TR" altLang="tr-TR" sz="2400"/>
              <a:t>: 0.05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 </a:t>
            </a:r>
            <a:r>
              <a:rPr lang="tr-TR" altLang="tr-TR" sz="2400" baseline="-25000"/>
              <a:t>syort</a:t>
            </a:r>
            <a:r>
              <a:rPr lang="tr-TR" altLang="tr-TR" sz="2400"/>
              <a:t>=3.5/√20 =0.78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t=10-9/0.78 =1.28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tr-TR" sz="2400"/>
              <a:t>α</a:t>
            </a:r>
            <a:r>
              <a:rPr lang="tr-TR" altLang="tr-TR" sz="2400"/>
              <a:t>: 0.05  df: 20-1=19 cv= 2.093, H</a:t>
            </a:r>
            <a:r>
              <a:rPr lang="tr-TR" altLang="tr-TR" sz="2400" baseline="-25000"/>
              <a:t>0</a:t>
            </a:r>
            <a:r>
              <a:rPr lang="tr-TR" altLang="tr-TR" sz="2400"/>
              <a:t> KAbul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Grup kurak ve yağışlı mevsimlerde farklı beslenme örüntüsüne sahip değildir.  </a:t>
            </a:r>
            <a:endParaRPr lang="en-US" altLang="tr-TR" sz="2400" baseline="-25000"/>
          </a:p>
          <a:p>
            <a:pPr eaLnBrk="1" hangingPunct="1">
              <a:spcBef>
                <a:spcPct val="50000"/>
              </a:spcBef>
            </a:pPr>
            <a:endParaRPr lang="en-US" altLang="tr-TR" sz="2400" baseline="-25000"/>
          </a:p>
        </p:txBody>
      </p:sp>
    </p:spTree>
    <p:extLst>
      <p:ext uri="{BB962C8B-B14F-4D97-AF65-F5344CB8AC3E}">
        <p14:creationId xmlns:p14="http://schemas.microsoft.com/office/powerpoint/2010/main" val="37741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4" y="404814"/>
            <a:ext cx="8372475" cy="28082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Constantia" panose="02030602050306030303" pitchFamily="18" charset="0"/>
              </a:rPr>
              <a:t>Bir toplulukta kadın ve erkeklerin toprak kalitesini tanımlarken kullandıkları sözcük sayısı karşılaştırılmaktadır. H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0</a:t>
            </a:r>
            <a:r>
              <a:rPr lang="tr-TR" altLang="tr-TR" sz="2400" dirty="0">
                <a:latin typeface="Constantia" panose="02030602050306030303" pitchFamily="18" charset="0"/>
              </a:rPr>
              <a:t> hipotezi erkeklerin kullandıkları kelimeler üzerine (4 kelime) kurulmaktadır. Araştırmada 30 kadın örnek olarak çalışılmış ve kullandıkları kelime sayısının 7 olduğu, standart sapmanın da 1.8 olduğu elde edilmiştir. T değeri, hipoteze dayalı karar ve yorumunuz nedir?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52676" y="3141663"/>
            <a:ext cx="77755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H</a:t>
            </a:r>
            <a:r>
              <a:rPr lang="tr-TR" altLang="tr-TR" sz="2400" baseline="-25000"/>
              <a:t>0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=4, H</a:t>
            </a:r>
            <a:r>
              <a:rPr lang="tr-TR" altLang="tr-TR" sz="2400" baseline="-25000"/>
              <a:t>1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≠4, test çift kuyrukludur, </a:t>
            </a:r>
            <a:r>
              <a:rPr lang="el-GR" altLang="tr-TR" sz="2400"/>
              <a:t>α</a:t>
            </a:r>
            <a:r>
              <a:rPr lang="tr-TR" altLang="tr-TR" sz="2400"/>
              <a:t>: 0.05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 </a:t>
            </a:r>
            <a:r>
              <a:rPr lang="tr-TR" altLang="tr-TR" sz="2400" baseline="-25000"/>
              <a:t>syort</a:t>
            </a:r>
            <a:r>
              <a:rPr lang="tr-TR" altLang="tr-TR" sz="2400"/>
              <a:t>=1.8/√30 =0.33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t=7-4/0.33 =9.1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tr-TR" sz="2400"/>
              <a:t>α</a:t>
            </a:r>
            <a:r>
              <a:rPr lang="tr-TR" altLang="tr-TR" sz="2400"/>
              <a:t>: 0.05  df: 30-1=29 cv= 2.045, H</a:t>
            </a:r>
            <a:r>
              <a:rPr lang="tr-TR" altLang="tr-TR" sz="2400" baseline="-25000"/>
              <a:t>0</a:t>
            </a:r>
            <a:r>
              <a:rPr lang="tr-TR" altLang="tr-TR" sz="2400"/>
              <a:t> RED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Gruptaki kadın ve erkeklerin toprak kalitesine ilişkin kullandıkları kelimeler farklıdır.  </a:t>
            </a:r>
            <a:endParaRPr lang="en-US" altLang="tr-TR" sz="2400" baseline="-25000"/>
          </a:p>
          <a:p>
            <a:pPr eaLnBrk="1" hangingPunct="1">
              <a:spcBef>
                <a:spcPct val="50000"/>
              </a:spcBef>
            </a:pPr>
            <a:endParaRPr lang="en-US" altLang="tr-TR" sz="2400" baseline="-25000"/>
          </a:p>
        </p:txBody>
      </p:sp>
    </p:spTree>
    <p:extLst>
      <p:ext uri="{BB962C8B-B14F-4D97-AF65-F5344CB8AC3E}">
        <p14:creationId xmlns:p14="http://schemas.microsoft.com/office/powerpoint/2010/main" val="395600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664" y="500063"/>
            <a:ext cx="9335799" cy="9906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İki ortalama arasındaki fark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8927" y="1600200"/>
            <a:ext cx="9521248" cy="4495800"/>
          </a:xfrm>
        </p:spPr>
        <p:txBody>
          <a:bodyPr/>
          <a:lstStyle/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Genellikle araştırmalarda 2 örneklem birbiri ile karşılaştırılmakta (aynı </a:t>
            </a:r>
            <a:r>
              <a:rPr lang="tr-TR" altLang="tr-TR" dirty="0" err="1">
                <a:latin typeface="Constantia" panose="02030602050306030303" pitchFamily="18" charset="0"/>
              </a:rPr>
              <a:t>populasyondan</a:t>
            </a:r>
            <a:r>
              <a:rPr lang="tr-TR" altLang="tr-TR" dirty="0">
                <a:latin typeface="Constantia" panose="02030602050306030303" pitchFamily="18" charset="0"/>
              </a:rPr>
              <a:t>) ve hipotez testi uygulanmaktadır. 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İki bağımsız örnek arasındaki fark </a:t>
            </a:r>
          </a:p>
          <a:p>
            <a:pPr lvl="2" eaLnBrk="1" hangingPunct="1"/>
            <a:r>
              <a:rPr lang="tr-TR" altLang="tr-TR" dirty="0">
                <a:latin typeface="Constantia" panose="02030602050306030303" pitchFamily="18" charset="0"/>
              </a:rPr>
              <a:t>Bir şehirdeki iki farklı bölgeden bağımsız olarak toplanan çocuk ağırlıkları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Bir örneklem içindeki gözlemlerin karşılaştırılması</a:t>
            </a:r>
          </a:p>
          <a:p>
            <a:pPr lvl="2" eaLnBrk="1" hangingPunct="1"/>
            <a:r>
              <a:rPr lang="tr-TR" altLang="tr-TR" dirty="0">
                <a:latin typeface="Constantia" panose="02030602050306030303" pitchFamily="18" charset="0"/>
              </a:rPr>
              <a:t>Ok uçlarının içindeki bir ok ucu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İki eşleştirilmiş grubun karşılaştırılması</a:t>
            </a:r>
          </a:p>
          <a:p>
            <a:pPr lvl="2" eaLnBrk="1" hangingPunct="1"/>
            <a:r>
              <a:rPr lang="tr-TR" altLang="tr-TR" dirty="0">
                <a:latin typeface="Constantia" panose="02030602050306030303" pitchFamily="18" charset="0"/>
              </a:rPr>
              <a:t>Sigara bırakma programı öncesi ve sonrası bir grup erişkinin ağırlığı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768927" y="5423031"/>
            <a:ext cx="100705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sz="2400" dirty="0">
                <a:solidFill>
                  <a:srgbClr val="FF0000"/>
                </a:solidFill>
              </a:rPr>
              <a:t>§</a:t>
            </a:r>
            <a:r>
              <a:rPr lang="tr-TR" altLang="tr-TR" sz="2400" dirty="0" err="1">
                <a:solidFill>
                  <a:srgbClr val="FF0000"/>
                </a:solidFill>
              </a:rPr>
              <a:t>Populasyonun</a:t>
            </a:r>
            <a:r>
              <a:rPr lang="tr-TR" altLang="tr-TR" sz="2400" dirty="0">
                <a:solidFill>
                  <a:srgbClr val="FF0000"/>
                </a:solidFill>
              </a:rPr>
              <a:t> tüm parametreleri bilinseydi z dağılımı yardımıyla test edilebilirdi.</a:t>
            </a:r>
          </a:p>
        </p:txBody>
      </p:sp>
      <p:sp>
        <p:nvSpPr>
          <p:cNvPr id="20485" name="4 Dikdörtgen"/>
          <p:cNvSpPr>
            <a:spLocks noChangeArrowheads="1"/>
          </p:cNvSpPr>
          <p:nvPr/>
        </p:nvSpPr>
        <p:spPr bwMode="auto">
          <a:xfrm>
            <a:off x="6953250" y="214314"/>
            <a:ext cx="3181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Independent-Sample t Testi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60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2445" y="228600"/>
            <a:ext cx="9427730" cy="9906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Eşleştirilmemiş/un-</a:t>
            </a:r>
            <a:r>
              <a:rPr lang="tr-TR" altLang="tr-TR" dirty="0" err="1" smtClean="0">
                <a:latin typeface="Constantia" panose="02030602050306030303" pitchFamily="18" charset="0"/>
              </a:rPr>
              <a:t>paired</a:t>
            </a:r>
            <a:r>
              <a:rPr lang="tr-TR" altLang="tr-TR" dirty="0" smtClean="0">
                <a:latin typeface="Constantia" panose="02030602050306030303" pitchFamily="18" charset="0"/>
              </a:rPr>
              <a:t> t testi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7363" y="1563471"/>
            <a:ext cx="9202882" cy="1252537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latin typeface="Constantia" panose="02030602050306030303" pitchFamily="18" charset="0"/>
              </a:rPr>
              <a:t>İki etnik gruptaki kadınların evlenme yaşı</a:t>
            </a:r>
          </a:p>
          <a:p>
            <a:pPr eaLnBrk="1" hangingPunct="1"/>
            <a:r>
              <a:rPr lang="tr-TR" altLang="tr-TR" sz="2400" dirty="0">
                <a:latin typeface="Constantia" panose="02030602050306030303" pitchFamily="18" charset="0"/>
              </a:rPr>
              <a:t>İki çocuk grubunun boyu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03425" y="5906078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sz="2400">
                <a:solidFill>
                  <a:srgbClr val="FF0000"/>
                </a:solidFill>
              </a:rPr>
              <a:t>§</a:t>
            </a:r>
            <a:r>
              <a:rPr lang="tr-TR" altLang="tr-TR" sz="2400">
                <a:solidFill>
                  <a:srgbClr val="FF0000"/>
                </a:solidFill>
              </a:rPr>
              <a:t>  ANOVA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91444" y="3084802"/>
            <a:ext cx="38163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dirty="0"/>
              <a:t>Çift kuyruk test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H</a:t>
            </a:r>
            <a:r>
              <a:rPr lang="tr-TR" altLang="tr-TR" sz="2400" baseline="-25000" dirty="0"/>
              <a:t>0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=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</a:p>
          <a:p>
            <a:pPr eaLnBrk="1" hangingPunct="1"/>
            <a:r>
              <a:rPr lang="tr-TR" altLang="tr-TR" sz="2400" dirty="0"/>
              <a:t>H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≠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  <a:endParaRPr lang="en-US" altLang="tr-TR" sz="2400" baseline="-25000" dirty="0"/>
          </a:p>
          <a:p>
            <a:pPr eaLnBrk="1" hangingPunct="1"/>
            <a:endParaRPr lang="en-US" altLang="tr-TR" sz="2400" baseline="-25000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28804" y="2816008"/>
            <a:ext cx="46085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dirty="0"/>
              <a:t>Tek kuyruk test</a:t>
            </a:r>
          </a:p>
          <a:p>
            <a:pPr eaLnBrk="1" hangingPunct="1"/>
            <a:r>
              <a:rPr lang="tr-TR" altLang="tr-TR" dirty="0"/>
              <a:t>(bir grubun az ya da çok ortalama değer gösterdiği araştırıldığı zaman kullanılır)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sz="2400" dirty="0"/>
              <a:t>H</a:t>
            </a:r>
            <a:r>
              <a:rPr lang="tr-TR" altLang="tr-TR" sz="2400" baseline="-25000" dirty="0"/>
              <a:t>0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≥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  <a:r>
              <a:rPr lang="tr-TR" altLang="tr-TR" sz="2400" dirty="0"/>
              <a:t>  ,  H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&lt;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  <a:endParaRPr lang="en-US" altLang="tr-TR" sz="2400" baseline="-25000" dirty="0"/>
          </a:p>
          <a:p>
            <a:pPr eaLnBrk="1" hangingPunct="1"/>
            <a:endParaRPr lang="tr-TR" altLang="tr-TR" sz="2400" baseline="-25000" dirty="0"/>
          </a:p>
          <a:p>
            <a:pPr eaLnBrk="1" hangingPunct="1"/>
            <a:r>
              <a:rPr lang="tr-TR" altLang="tr-TR" sz="2400" dirty="0"/>
              <a:t>H</a:t>
            </a:r>
            <a:r>
              <a:rPr lang="tr-TR" altLang="tr-TR" sz="2400" baseline="-25000" dirty="0"/>
              <a:t>0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≤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  <a:r>
              <a:rPr lang="tr-TR" altLang="tr-TR" sz="2400" dirty="0"/>
              <a:t>  ,  H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: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1</a:t>
            </a:r>
            <a:r>
              <a:rPr lang="tr-TR" altLang="tr-TR" sz="2400" dirty="0"/>
              <a:t>&gt; </a:t>
            </a:r>
            <a:r>
              <a:rPr lang="en-US" altLang="tr-TR" sz="2400" dirty="0"/>
              <a:t>µ</a:t>
            </a:r>
            <a:r>
              <a:rPr lang="tr-TR" altLang="tr-TR" sz="2400" baseline="-25000" dirty="0"/>
              <a:t>2</a:t>
            </a:r>
            <a:endParaRPr lang="en-US" altLang="tr-TR" sz="2400" baseline="-25000" dirty="0"/>
          </a:p>
          <a:p>
            <a:pPr eaLnBrk="1" hangingPunct="1"/>
            <a:endParaRPr lang="en-US" altLang="tr-TR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459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929986"/>
            <a:ext cx="9171709" cy="1143000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Constantia" panose="02030602050306030303" pitchFamily="18" charset="0"/>
              </a:rPr>
              <a:t>Toplum ortalamasına dayalı iki örneklem t testi (bağımsız t testi) </a:t>
            </a:r>
          </a:p>
        </p:txBody>
      </p:sp>
      <p:pic>
        <p:nvPicPr>
          <p:cNvPr id="22531" name="Picture 5" descr="t = {\overline{X}_1 - \overline{X}_2 \over s_{\overline{X}_1 - \overline{X}_2}}&#10;\ \mathrm{where}\ s_{\overline{X}_1 - \overline{X}_2} = \sqrt{{({n}_1 - 1) s_1^2 + ({n}_2 - 1) s_2^2  \over {n}_1 + {n}_2 - 2}\left({1 \over n_1} + {1 \over n_2}\right)}&#10;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5736" y="2745654"/>
            <a:ext cx="9292649" cy="938212"/>
          </a:xfrm>
        </p:spPr>
      </p:pic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566988" y="4868863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df=n</a:t>
            </a:r>
            <a:r>
              <a:rPr lang="tr-TR" altLang="tr-TR" sz="2400" baseline="-25000"/>
              <a:t>1</a:t>
            </a:r>
            <a:r>
              <a:rPr lang="tr-TR" altLang="tr-TR" sz="2400"/>
              <a:t>+n</a:t>
            </a:r>
            <a:r>
              <a:rPr lang="tr-TR" altLang="tr-TR" sz="2400" baseline="-25000"/>
              <a:t>2</a:t>
            </a:r>
            <a:r>
              <a:rPr lang="tr-TR" altLang="tr-TR" sz="2400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3379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5" name="Group 77"/>
          <p:cNvGraphicFramePr>
            <a:graphicFrameLocks noGrp="1"/>
          </p:cNvGraphicFramePr>
          <p:nvPr>
            <p:ph type="tbl" idx="1"/>
          </p:nvPr>
        </p:nvGraphicFramePr>
        <p:xfrm>
          <a:off x="1919289" y="1600200"/>
          <a:ext cx="2890837" cy="4114800"/>
        </p:xfrm>
        <a:graphic>
          <a:graphicData uri="http://schemas.openxmlformats.org/drawingml/2006/table">
            <a:tbl>
              <a:tblPr/>
              <a:tblGrid>
                <a:gridCol w="1446212"/>
                <a:gridCol w="144462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GRUP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II. GRUP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6" name="Text Box 78"/>
          <p:cNvSpPr txBox="1">
            <a:spLocks noChangeArrowheads="1"/>
          </p:cNvSpPr>
          <p:nvPr/>
        </p:nvSpPr>
        <p:spPr bwMode="auto">
          <a:xfrm>
            <a:off x="5016500" y="214314"/>
            <a:ext cx="56515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n</a:t>
            </a:r>
            <a:r>
              <a:rPr lang="tr-TR" altLang="tr-TR" sz="2400" baseline="-25000"/>
              <a:t>1</a:t>
            </a:r>
            <a:r>
              <a:rPr lang="tr-TR" altLang="tr-TR" sz="2400"/>
              <a:t>= 8		Y</a:t>
            </a:r>
            <a:r>
              <a:rPr lang="tr-TR" altLang="tr-TR" sz="2400" baseline="-25000"/>
              <a:t>1ort</a:t>
            </a:r>
            <a:r>
              <a:rPr lang="tr-TR" altLang="tr-TR" sz="2400"/>
              <a:t>= 4.4	S</a:t>
            </a:r>
            <a:r>
              <a:rPr lang="tr-TR" altLang="tr-TR" sz="2400" baseline="-25000"/>
              <a:t>1</a:t>
            </a:r>
            <a:r>
              <a:rPr lang="tr-TR" altLang="tr-TR" sz="2400" baseline="30000"/>
              <a:t>2</a:t>
            </a:r>
            <a:r>
              <a:rPr lang="tr-TR" altLang="tr-TR" sz="2400"/>
              <a:t>= 0.81</a:t>
            </a:r>
            <a:endParaRPr lang="tr-TR" altLang="tr-TR" sz="2400" baseline="30000"/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n</a:t>
            </a:r>
            <a:r>
              <a:rPr lang="tr-TR" altLang="tr-TR" sz="2400" baseline="-25000"/>
              <a:t>2</a:t>
            </a:r>
            <a:r>
              <a:rPr lang="tr-TR" altLang="tr-TR" sz="2400"/>
              <a:t>= 7		Y</a:t>
            </a:r>
            <a:r>
              <a:rPr lang="tr-TR" altLang="tr-TR" sz="2400" baseline="-25000"/>
              <a:t>2ort</a:t>
            </a:r>
            <a:r>
              <a:rPr lang="tr-TR" altLang="tr-TR" sz="2400"/>
              <a:t>= 5.9	S</a:t>
            </a:r>
            <a:r>
              <a:rPr lang="tr-TR" altLang="tr-TR" sz="2400" baseline="-25000"/>
              <a:t>2</a:t>
            </a:r>
            <a:r>
              <a:rPr lang="tr-TR" altLang="tr-TR" sz="2400" baseline="30000"/>
              <a:t>2</a:t>
            </a:r>
            <a:r>
              <a:rPr lang="tr-TR" altLang="tr-TR" sz="2400"/>
              <a:t>= 0.4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400"/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H</a:t>
            </a:r>
            <a:r>
              <a:rPr lang="tr-TR" altLang="tr-TR" sz="2400" baseline="-25000"/>
              <a:t>0</a:t>
            </a:r>
            <a:r>
              <a:rPr lang="tr-TR" altLang="tr-TR" sz="2400"/>
              <a:t>: </a:t>
            </a:r>
            <a:r>
              <a:rPr lang="en-US" altLang="tr-TR" sz="2400"/>
              <a:t>µ</a:t>
            </a:r>
            <a:r>
              <a:rPr lang="tr-TR" altLang="tr-TR" sz="2400"/>
              <a:t>1= </a:t>
            </a:r>
            <a:r>
              <a:rPr lang="en-US" altLang="tr-TR" sz="2400"/>
              <a:t>µ</a:t>
            </a:r>
            <a:r>
              <a:rPr lang="tr-TR" altLang="tr-TR" sz="2400"/>
              <a:t>2, H1: </a:t>
            </a:r>
            <a:r>
              <a:rPr lang="en-US" altLang="tr-TR" sz="2400"/>
              <a:t>µ</a:t>
            </a:r>
            <a:r>
              <a:rPr lang="tr-TR" altLang="tr-TR" sz="2400"/>
              <a:t>1≠ </a:t>
            </a:r>
            <a:r>
              <a:rPr lang="en-US" altLang="tr-TR" sz="2400"/>
              <a:t>µ</a:t>
            </a:r>
            <a:r>
              <a:rPr lang="tr-TR" altLang="tr-TR" sz="24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tr-TR" sz="2400"/>
              <a:t>α</a:t>
            </a:r>
            <a:r>
              <a:rPr lang="tr-TR" altLang="tr-TR" sz="2400"/>
              <a:t>:0.05  df=  7+8-2=13      cv=2.16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      t= </a:t>
            </a:r>
            <a:r>
              <a:rPr lang="tr-TR" altLang="tr-TR" sz="2400" u="sng"/>
              <a:t>	           4.4 - 5.9                .                            </a:t>
            </a:r>
            <a:r>
              <a:rPr lang="tr-TR" altLang="tr-TR" sz="2400"/>
              <a:t>     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	√[((8-1)0.81+(7-1)0.4)/8+7-2] ((8+7)/(8*7))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t=-3.66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H</a:t>
            </a:r>
            <a:r>
              <a:rPr lang="tr-TR" altLang="tr-TR" sz="2400" baseline="-25000"/>
              <a:t>0</a:t>
            </a:r>
            <a:r>
              <a:rPr lang="tr-TR" altLang="tr-TR" sz="2400"/>
              <a:t>:  Kabul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t=-3.67, df:13 0.001&lt;p&lt;0.01</a:t>
            </a:r>
            <a:endParaRPr lang="el-GR" altLang="tr-TR" sz="2400"/>
          </a:p>
        </p:txBody>
      </p:sp>
    </p:spTree>
    <p:extLst>
      <p:ext uri="{BB962C8B-B14F-4D97-AF65-F5344CB8AC3E}">
        <p14:creationId xmlns:p14="http://schemas.microsoft.com/office/powerpoint/2010/main" val="32426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4" name="Group 40"/>
          <p:cNvGraphicFramePr>
            <a:graphicFrameLocks noGrp="1"/>
          </p:cNvGraphicFramePr>
          <p:nvPr>
            <p:ph type="tbl" idx="1"/>
          </p:nvPr>
        </p:nvGraphicFramePr>
        <p:xfrm>
          <a:off x="1919289" y="2065338"/>
          <a:ext cx="2890837" cy="4572000"/>
        </p:xfrm>
        <a:graphic>
          <a:graphicData uri="http://schemas.openxmlformats.org/drawingml/2006/table">
            <a:tbl>
              <a:tblPr/>
              <a:tblGrid>
                <a:gridCol w="1446212"/>
                <a:gridCol w="144462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GRUP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II. GRUP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5016500" y="549276"/>
            <a:ext cx="56515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n</a:t>
            </a:r>
            <a:r>
              <a:rPr lang="tr-TR" altLang="tr-TR" sz="2400" baseline="-25000"/>
              <a:t>1</a:t>
            </a:r>
            <a:r>
              <a:rPr lang="tr-TR" altLang="tr-TR" sz="2400"/>
              <a:t>= 9		Y</a:t>
            </a:r>
            <a:r>
              <a:rPr lang="tr-TR" altLang="tr-TR" sz="2400" baseline="-25000"/>
              <a:t>1ort</a:t>
            </a:r>
            <a:r>
              <a:rPr lang="tr-TR" altLang="tr-TR" sz="2400"/>
              <a:t>= 3.78	S</a:t>
            </a:r>
            <a:r>
              <a:rPr lang="tr-TR" altLang="tr-TR" sz="2400" baseline="-25000"/>
              <a:t>1</a:t>
            </a:r>
            <a:r>
              <a:rPr lang="tr-TR" altLang="tr-TR" sz="2400" baseline="30000"/>
              <a:t>2</a:t>
            </a:r>
            <a:r>
              <a:rPr lang="tr-TR" altLang="tr-TR" sz="2400"/>
              <a:t>= 6.94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n</a:t>
            </a:r>
            <a:r>
              <a:rPr lang="tr-TR" altLang="tr-TR" sz="2400" baseline="-25000"/>
              <a:t>2</a:t>
            </a:r>
            <a:r>
              <a:rPr lang="tr-TR" altLang="tr-TR" sz="2400"/>
              <a:t>= 9		Y</a:t>
            </a:r>
            <a:r>
              <a:rPr lang="tr-TR" altLang="tr-TR" sz="2400" baseline="-25000"/>
              <a:t>2ort</a:t>
            </a:r>
            <a:r>
              <a:rPr lang="tr-TR" altLang="tr-TR" sz="2400"/>
              <a:t>= 5.11	S</a:t>
            </a:r>
            <a:r>
              <a:rPr lang="tr-TR" altLang="tr-TR" sz="2400" baseline="-25000"/>
              <a:t>2</a:t>
            </a:r>
            <a:r>
              <a:rPr lang="tr-TR" altLang="tr-TR" sz="2400" baseline="30000"/>
              <a:t>2</a:t>
            </a:r>
            <a:r>
              <a:rPr lang="tr-TR" altLang="tr-TR" sz="2400"/>
              <a:t>=12.11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400"/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H0: </a:t>
            </a:r>
            <a:r>
              <a:rPr lang="en-US" altLang="tr-TR" sz="2400"/>
              <a:t>µ</a:t>
            </a:r>
            <a:r>
              <a:rPr lang="tr-TR" altLang="tr-TR" sz="2400"/>
              <a:t>1= </a:t>
            </a:r>
            <a:r>
              <a:rPr lang="en-US" altLang="tr-TR" sz="2400"/>
              <a:t>µ</a:t>
            </a:r>
            <a:r>
              <a:rPr lang="tr-TR" altLang="tr-TR" sz="2400"/>
              <a:t>2, H1: </a:t>
            </a:r>
            <a:r>
              <a:rPr lang="en-US" altLang="tr-TR" sz="2400"/>
              <a:t>µ</a:t>
            </a:r>
            <a:r>
              <a:rPr lang="tr-TR" altLang="tr-TR" sz="2400"/>
              <a:t>1≠ </a:t>
            </a:r>
            <a:r>
              <a:rPr lang="en-US" altLang="tr-TR" sz="2400"/>
              <a:t>µ</a:t>
            </a:r>
            <a:r>
              <a:rPr lang="tr-TR" altLang="tr-TR" sz="24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tr-TR" sz="2400"/>
              <a:t>α</a:t>
            </a:r>
            <a:r>
              <a:rPr lang="tr-TR" altLang="tr-TR" sz="2400"/>
              <a:t>:0.05  df=  9+9-2=16      cv=2.12</a:t>
            </a:r>
          </a:p>
          <a:p>
            <a:pPr eaLnBrk="1" hangingPunct="1"/>
            <a:r>
              <a:rPr lang="tr-TR" altLang="tr-TR" sz="2400"/>
              <a:t>t= </a:t>
            </a:r>
            <a:r>
              <a:rPr lang="tr-TR" altLang="tr-TR" sz="2400" u="sng"/>
              <a:t>	           3.78 - 5.11                .                            </a:t>
            </a:r>
            <a:r>
              <a:rPr lang="tr-TR" altLang="tr-TR" sz="2400"/>
              <a:t>      </a:t>
            </a:r>
          </a:p>
          <a:p>
            <a:pPr eaLnBrk="1" hangingPunct="1"/>
            <a:r>
              <a:rPr lang="tr-TR" altLang="tr-TR" sz="2400"/>
              <a:t>	√[((9-1)6.94+(9-1)12.11)/9+9-2] ((9+9)/(9*9))</a:t>
            </a:r>
          </a:p>
          <a:p>
            <a:pPr eaLnBrk="1" hangingPunct="1"/>
            <a:r>
              <a:rPr lang="tr-TR" altLang="tr-TR" sz="2400"/>
              <a:t>t=-0.63</a:t>
            </a:r>
          </a:p>
          <a:p>
            <a:pPr eaLnBrk="1" hangingPunct="1"/>
            <a:r>
              <a:rPr lang="tr-TR" altLang="tr-TR" sz="2400"/>
              <a:t>H0:  KABUL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*değer 1 den küçükse tablo yardımına gerek yok. Anlamlı değil t=-0.63, df:16, anlamsız (ns)</a:t>
            </a:r>
          </a:p>
          <a:p>
            <a:pPr eaLnBrk="1" hangingPunct="1"/>
            <a:endParaRPr lang="tr-TR" altLang="tr-TR" sz="2400"/>
          </a:p>
        </p:txBody>
      </p:sp>
      <p:sp>
        <p:nvSpPr>
          <p:cNvPr id="24614" name="Text Box 35"/>
          <p:cNvSpPr txBox="1">
            <a:spLocks noChangeArrowheads="1"/>
          </p:cNvSpPr>
          <p:nvPr/>
        </p:nvSpPr>
        <p:spPr bwMode="auto">
          <a:xfrm>
            <a:off x="1666876" y="188913"/>
            <a:ext cx="3313113" cy="1739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Aşağıda 2 köye ait 50 yaş üstü kadınların yaşayan çocuk sayısı verilmiştir. İki köyde yaşayan kadınların çocuk sayıları arasındaki fark istatistiki olarak anlamlı mıdır?</a:t>
            </a:r>
          </a:p>
        </p:txBody>
      </p:sp>
    </p:spTree>
    <p:extLst>
      <p:ext uri="{BB962C8B-B14F-4D97-AF65-F5344CB8AC3E}">
        <p14:creationId xmlns:p14="http://schemas.microsoft.com/office/powerpoint/2010/main" val="27904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482" y="228600"/>
            <a:ext cx="9240693" cy="990600"/>
          </a:xfrm>
        </p:spPr>
        <p:txBody>
          <a:bodyPr/>
          <a:lstStyle/>
          <a:p>
            <a:pPr eaLnBrk="1" hangingPunct="1"/>
            <a:r>
              <a:rPr lang="tr-TR" altLang="tr-TR" sz="4000" dirty="0">
                <a:latin typeface="Constantia" panose="02030602050306030303" pitchFamily="18" charset="0"/>
              </a:rPr>
              <a:t>Eşleştirilmemiş t testin varsayımları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32609" y="1600201"/>
            <a:ext cx="9078191" cy="2405063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Rasgele seçme</a:t>
            </a:r>
          </a:p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Değişkenlerin bağımsızlığı</a:t>
            </a:r>
          </a:p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Datanın normalliği</a:t>
            </a:r>
          </a:p>
          <a:p>
            <a:pPr eaLnBrk="1" hangingPunct="1"/>
            <a:r>
              <a:rPr lang="tr-TR" altLang="tr-TR" dirty="0" err="1" smtClean="0">
                <a:latin typeface="Constantia" panose="02030602050306030303" pitchFamily="18" charset="0"/>
              </a:rPr>
              <a:t>Varyansların</a:t>
            </a:r>
            <a:r>
              <a:rPr lang="tr-TR" altLang="tr-TR" dirty="0" smtClean="0">
                <a:latin typeface="Constantia" panose="02030602050306030303" pitchFamily="18" charset="0"/>
              </a:rPr>
              <a:t> homojenliği…</a:t>
            </a:r>
          </a:p>
        </p:txBody>
      </p:sp>
    </p:spTree>
    <p:extLst>
      <p:ext uri="{BB962C8B-B14F-4D97-AF65-F5344CB8AC3E}">
        <p14:creationId xmlns:p14="http://schemas.microsoft.com/office/powerpoint/2010/main" val="25957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>
          <a:xfrm>
            <a:off x="1330036" y="1557338"/>
            <a:ext cx="8891877" cy="1143000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Constantia" panose="02030602050306030303" pitchFamily="18" charset="0"/>
              </a:rPr>
              <a:t>Toplum ortalamasına dayalı örneklem t testi </a:t>
            </a:r>
            <a:r>
              <a:rPr lang="tr-TR" altLang="tr-TR" sz="2400" dirty="0">
                <a:latin typeface="Constantia" panose="02030602050306030303" pitchFamily="18" charset="0"/>
              </a:rPr>
              <a:t>(bağımlı t testi) </a:t>
            </a:r>
          </a:p>
        </p:txBody>
      </p:sp>
      <p:pic>
        <p:nvPicPr>
          <p:cNvPr id="26627" name="Picture 5" descr="t = {\overline{X}_D \cdot  \over s_D}\sqrt{N}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1" y="2984501"/>
            <a:ext cx="1714499" cy="729211"/>
          </a:xfrm>
        </p:spPr>
      </p:pic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809625" y="3571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4400" dirty="0">
                <a:solidFill>
                  <a:schemeClr val="tx2"/>
                </a:solidFill>
              </a:rPr>
              <a:t>Eşleştirilmiş/</a:t>
            </a:r>
            <a:r>
              <a:rPr lang="tr-TR" altLang="tr-TR" sz="4400" dirty="0" err="1">
                <a:solidFill>
                  <a:schemeClr val="tx2"/>
                </a:solidFill>
              </a:rPr>
              <a:t>paired</a:t>
            </a:r>
            <a:r>
              <a:rPr lang="tr-TR" altLang="tr-TR" sz="4400" dirty="0">
                <a:solidFill>
                  <a:schemeClr val="tx2"/>
                </a:solidFill>
              </a:rPr>
              <a:t> t testi</a:t>
            </a:r>
          </a:p>
        </p:txBody>
      </p:sp>
      <p:sp>
        <p:nvSpPr>
          <p:cNvPr id="26629" name="Text Box 10"/>
          <p:cNvSpPr txBox="1">
            <a:spLocks noChangeArrowheads="1"/>
          </p:cNvSpPr>
          <p:nvPr/>
        </p:nvSpPr>
        <p:spPr bwMode="auto">
          <a:xfrm>
            <a:off x="1558636" y="4238337"/>
            <a:ext cx="836641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 sz="2000" dirty="0"/>
              <a:t>Diyet programı öncesi ve sonrasında bireylerin ağırlığı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 sz="2000" dirty="0"/>
              <a:t>Bir grup çocuğun 1er yıl arayla ölçülen boyları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 sz="2000" dirty="0"/>
              <a:t>Eğitim düzeyine göre gruplandırılan iki grup kadının çocuk sayısı</a:t>
            </a:r>
          </a:p>
        </p:txBody>
      </p:sp>
      <p:sp>
        <p:nvSpPr>
          <p:cNvPr id="26630" name="5 Dikdörtgen"/>
          <p:cNvSpPr>
            <a:spLocks noChangeArrowheads="1"/>
          </p:cNvSpPr>
          <p:nvPr/>
        </p:nvSpPr>
        <p:spPr bwMode="auto">
          <a:xfrm>
            <a:off x="7881938" y="214314"/>
            <a:ext cx="253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Pairled-Sample t testi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96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32609" y="831273"/>
            <a:ext cx="9078191" cy="48170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>
                <a:latin typeface="Constantia" panose="02030602050306030303" pitchFamily="18" charset="0"/>
              </a:rPr>
              <a:t>Bu durumlarda önceki kısımlarda kullanılan t testi kullanılmaz, her iki grup gözlemleri arasındaki farka dayanan yeni bir değer oluşturulur. 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</a:rPr>
              <a:t>	</a:t>
            </a:r>
            <a:r>
              <a:rPr lang="tr-TR" altLang="tr-TR" dirty="0" err="1">
                <a:latin typeface="Constantia" panose="02030602050306030303" pitchFamily="18" charset="0"/>
              </a:rPr>
              <a:t>D</a:t>
            </a:r>
            <a:r>
              <a:rPr lang="tr-TR" altLang="tr-TR" baseline="-25000" dirty="0" err="1">
                <a:latin typeface="Constantia" panose="02030602050306030303" pitchFamily="18" charset="0"/>
              </a:rPr>
              <a:t>ort</a:t>
            </a:r>
            <a:r>
              <a:rPr lang="tr-TR" altLang="tr-TR" dirty="0">
                <a:latin typeface="Constantia" panose="02030602050306030303" pitchFamily="18" charset="0"/>
              </a:rPr>
              <a:t>= ortalama fark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</a:rPr>
              <a:t>	H</a:t>
            </a:r>
            <a:r>
              <a:rPr lang="tr-TR" altLang="tr-TR" baseline="-25000" dirty="0">
                <a:latin typeface="Constantia" panose="02030602050306030303" pitchFamily="18" charset="0"/>
              </a:rPr>
              <a:t>0</a:t>
            </a:r>
            <a:r>
              <a:rPr lang="tr-TR" altLang="tr-TR" dirty="0">
                <a:latin typeface="Constantia" panose="02030602050306030303" pitchFamily="18" charset="0"/>
              </a:rPr>
              <a:t>: </a:t>
            </a:r>
            <a:r>
              <a:rPr lang="en-US" altLang="tr-TR" dirty="0">
                <a:latin typeface="Constantia" panose="02030602050306030303" pitchFamily="18" charset="0"/>
              </a:rPr>
              <a:t>µ</a:t>
            </a:r>
            <a:r>
              <a:rPr lang="tr-TR" altLang="tr-TR" baseline="-25000" dirty="0">
                <a:latin typeface="Constantia" panose="02030602050306030303" pitchFamily="18" charset="0"/>
              </a:rPr>
              <a:t>D</a:t>
            </a:r>
            <a:r>
              <a:rPr lang="tr-TR" altLang="tr-TR" dirty="0">
                <a:latin typeface="Constantia" panose="02030602050306030303" pitchFamily="18" charset="0"/>
              </a:rPr>
              <a:t>=0  Genellikle çift kuyrukludur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</a:rPr>
              <a:t>	s= farkların standart sapması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</a:rPr>
              <a:t>	</a:t>
            </a:r>
            <a:r>
              <a:rPr lang="tr-TR" altLang="tr-TR" dirty="0" err="1">
                <a:latin typeface="Constantia" panose="02030602050306030303" pitchFamily="18" charset="0"/>
              </a:rPr>
              <a:t>s</a:t>
            </a:r>
            <a:r>
              <a:rPr lang="tr-TR" altLang="tr-TR" baseline="-25000" dirty="0" err="1">
                <a:latin typeface="Constantia" panose="02030602050306030303" pitchFamily="18" charset="0"/>
              </a:rPr>
              <a:t>Dort</a:t>
            </a:r>
            <a:r>
              <a:rPr lang="tr-TR" altLang="tr-TR" dirty="0">
                <a:latin typeface="Constantia" panose="02030602050306030303" pitchFamily="18" charset="0"/>
              </a:rPr>
              <a:t>= s/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√n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dirty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	</a:t>
            </a:r>
            <a:r>
              <a:rPr lang="tr-TR" altLang="tr-TR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t=</a:t>
            </a:r>
            <a:r>
              <a:rPr lang="tr-TR" altLang="tr-TR" dirty="0" err="1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D</a:t>
            </a:r>
            <a:r>
              <a:rPr lang="tr-TR" altLang="tr-TR" baseline="-25000" dirty="0" err="1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ort</a:t>
            </a:r>
            <a:r>
              <a:rPr lang="tr-TR" altLang="tr-TR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</a:t>
            </a:r>
            <a:r>
              <a:rPr lang="tr-TR" altLang="tr-TR" dirty="0" err="1">
                <a:solidFill>
                  <a:srgbClr val="FF0000"/>
                </a:solidFill>
                <a:latin typeface="Constantia" panose="02030602050306030303" pitchFamily="18" charset="0"/>
              </a:rPr>
              <a:t>s</a:t>
            </a:r>
            <a:r>
              <a:rPr lang="tr-TR" altLang="tr-TR" baseline="-25000" dirty="0" err="1">
                <a:solidFill>
                  <a:srgbClr val="FF0000"/>
                </a:solidFill>
                <a:latin typeface="Constantia" panose="02030602050306030303" pitchFamily="18" charset="0"/>
              </a:rPr>
              <a:t>Dort</a:t>
            </a:r>
            <a:endParaRPr lang="tr-TR" altLang="tr-TR" baseline="-25000" dirty="0">
              <a:solidFill>
                <a:srgbClr val="FF0000"/>
              </a:solidFill>
              <a:latin typeface="Constantia" panose="0203060205030603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	</a:t>
            </a:r>
            <a:r>
              <a:rPr lang="tr-TR" altLang="tr-TR" dirty="0" err="1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df</a:t>
            </a:r>
            <a:r>
              <a:rPr lang="tr-TR" altLang="tr-TR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: n-1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>
                <a:latin typeface="Constantia" panose="02030602050306030303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36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i="1" dirty="0" smtClean="0">
                <a:latin typeface="Constantia" panose="02030602050306030303" pitchFamily="18" charset="0"/>
              </a:rPr>
              <a:t>t </a:t>
            </a:r>
            <a:r>
              <a:rPr lang="tr-TR" altLang="tr-TR" dirty="0" smtClean="0">
                <a:latin typeface="Constantia" panose="02030602050306030303" pitchFamily="18" charset="0"/>
              </a:rPr>
              <a:t>dağılımı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00213"/>
            <a:ext cx="9818689" cy="4525962"/>
          </a:xfrm>
        </p:spPr>
        <p:txBody>
          <a:bodyPr/>
          <a:lstStyle/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İngiliz istatistikçi William </a:t>
            </a:r>
            <a:r>
              <a:rPr lang="tr-TR" altLang="tr-TR" dirty="0" err="1">
                <a:latin typeface="Constantia" panose="02030602050306030303" pitchFamily="18" charset="0"/>
              </a:rPr>
              <a:t>Gosset</a:t>
            </a:r>
            <a:r>
              <a:rPr lang="tr-TR" altLang="tr-TR" dirty="0">
                <a:latin typeface="Constantia" panose="02030602050306030303" pitchFamily="18" charset="0"/>
              </a:rPr>
              <a:t> 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Hipotez testlerinde </a:t>
            </a:r>
            <a:r>
              <a:rPr lang="tr-TR" altLang="tr-TR" dirty="0" err="1">
                <a:latin typeface="Constantia" panose="02030602050306030303" pitchFamily="18" charset="0"/>
              </a:rPr>
              <a:t>populasyonun</a:t>
            </a:r>
            <a:r>
              <a:rPr lang="tr-TR" altLang="tr-TR" dirty="0">
                <a:latin typeface="Constantia" panose="02030602050306030303" pitchFamily="18" charset="0"/>
              </a:rPr>
              <a:t> </a:t>
            </a:r>
            <a:r>
              <a:rPr lang="el-G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σ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değeri bilinmiyorsa - </a:t>
            </a:r>
            <a:r>
              <a:rPr lang="tr-TR" altLang="tr-TR" i="1" dirty="0">
                <a:latin typeface="Constantia" panose="02030602050306030303" pitchFamily="18" charset="0"/>
                <a:cs typeface="Arial" panose="020B0604020202020204" pitchFamily="34" charset="0"/>
              </a:rPr>
              <a:t>z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skoru yerine </a:t>
            </a:r>
            <a:r>
              <a:rPr lang="tr-TR" altLang="tr-TR" i="1" dirty="0">
                <a:latin typeface="Constantia" panose="02030602050306030303" pitchFamily="18" charset="0"/>
                <a:cs typeface="Arial" panose="020B0604020202020204" pitchFamily="34" charset="0"/>
              </a:rPr>
              <a:t>t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skoru – normal dağılım yerine </a:t>
            </a:r>
            <a:r>
              <a:rPr lang="tr-TR" altLang="tr-TR" i="1" dirty="0">
                <a:latin typeface="Constantia" panose="02030602050306030303" pitchFamily="18" charset="0"/>
                <a:cs typeface="Arial" panose="020B0604020202020204" pitchFamily="34" charset="0"/>
              </a:rPr>
              <a:t>t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dağılımı</a:t>
            </a:r>
            <a:endParaRPr lang="el-GR" altLang="tr-TR" dirty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Dağılımlar ailesi –her bir parametre değeri için tek bir dağılım, serbestlik derecesi (</a:t>
            </a:r>
            <a:r>
              <a:rPr lang="tr-TR" altLang="tr-TR" dirty="0" err="1">
                <a:latin typeface="Constantia" panose="02030602050306030303" pitchFamily="18" charset="0"/>
              </a:rPr>
              <a:t>s.d</a:t>
            </a:r>
            <a:r>
              <a:rPr lang="tr-TR" altLang="tr-TR" dirty="0">
                <a:latin typeface="Constantia" panose="02030602050306030303" pitchFamily="18" charset="0"/>
              </a:rPr>
              <a:t>.)</a:t>
            </a:r>
          </a:p>
          <a:p>
            <a:pPr eaLnBrk="1" hangingPunct="1"/>
            <a:endParaRPr lang="tr-TR" alt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391" y="414338"/>
            <a:ext cx="906852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200" dirty="0">
                <a:latin typeface="Constantia" panose="02030602050306030303" pitchFamily="18" charset="0"/>
              </a:rPr>
              <a:t>Yeni bir öğretim metodunun 10 çocuk üzerindeki uygulaması sonucunda önceki ve sonraki test skorlarının anlamlı farklılık gösterip göstermediği araştırılmaktadır. </a:t>
            </a:r>
            <a:br>
              <a:rPr lang="tr-TR" altLang="tr-TR" sz="2200" dirty="0">
                <a:latin typeface="Constantia" panose="02030602050306030303" pitchFamily="18" charset="0"/>
              </a:rPr>
            </a:br>
            <a:endParaRPr lang="tr-TR" altLang="tr-TR" sz="2200" dirty="0">
              <a:latin typeface="Constantia" panose="02030602050306030303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782763"/>
            <a:ext cx="4038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</a:rPr>
              <a:t>H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0</a:t>
            </a:r>
            <a:r>
              <a:rPr lang="tr-TR" altLang="tr-TR" sz="2400" dirty="0">
                <a:latin typeface="Constantia" panose="02030602050306030303" pitchFamily="18" charset="0"/>
              </a:rPr>
              <a:t>: </a:t>
            </a:r>
            <a:r>
              <a:rPr lang="en-US" altLang="tr-TR" sz="2400" dirty="0">
                <a:latin typeface="Constantia" panose="02030602050306030303" pitchFamily="18" charset="0"/>
              </a:rPr>
              <a:t>µ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D</a:t>
            </a:r>
            <a:r>
              <a:rPr lang="tr-TR" altLang="tr-TR" sz="2400" dirty="0">
                <a:latin typeface="Constantia" panose="02030602050306030303" pitchFamily="18" charset="0"/>
              </a:rPr>
              <a:t>=0, H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1</a:t>
            </a:r>
            <a:r>
              <a:rPr lang="tr-TR" altLang="tr-TR" sz="2400" dirty="0">
                <a:latin typeface="Constantia" panose="02030602050306030303" pitchFamily="18" charset="0"/>
              </a:rPr>
              <a:t>: </a:t>
            </a:r>
            <a:r>
              <a:rPr lang="en-US" altLang="tr-TR" sz="2400" dirty="0">
                <a:latin typeface="Constantia" panose="02030602050306030303" pitchFamily="18" charset="0"/>
              </a:rPr>
              <a:t>µ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D</a:t>
            </a:r>
            <a:r>
              <a:rPr lang="tr-TR" altLang="tr-TR" sz="2400" dirty="0">
                <a:latin typeface="Constantia" panose="02030602050306030303" pitchFamily="18" charset="0"/>
                <a:cs typeface="Arial" panose="020B0604020202020204" pitchFamily="34" charset="0"/>
              </a:rPr>
              <a:t>≠</a:t>
            </a:r>
            <a:r>
              <a:rPr lang="tr-TR" altLang="tr-TR" sz="2400" dirty="0">
                <a:latin typeface="Constantia" panose="02030602050306030303" pitchFamily="18" charset="0"/>
              </a:rPr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tr-TR" sz="2400" dirty="0">
                <a:latin typeface="Constantia" panose="02030602050306030303" pitchFamily="18" charset="0"/>
              </a:rPr>
              <a:t>α</a:t>
            </a:r>
            <a:r>
              <a:rPr lang="tr-TR" altLang="tr-TR" sz="2400" dirty="0">
                <a:latin typeface="Constantia" panose="02030602050306030303" pitchFamily="18" charset="0"/>
              </a:rPr>
              <a:t>:0.05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>
                <a:latin typeface="Constantia" panose="02030602050306030303" pitchFamily="18" charset="0"/>
              </a:rPr>
              <a:t>D</a:t>
            </a:r>
            <a:r>
              <a:rPr lang="tr-TR" altLang="tr-TR" sz="2400" baseline="-25000" dirty="0" err="1">
                <a:latin typeface="Constantia" panose="02030602050306030303" pitchFamily="18" charset="0"/>
              </a:rPr>
              <a:t>ort</a:t>
            </a:r>
            <a:r>
              <a:rPr lang="tr-TR" altLang="tr-TR" sz="2400" dirty="0">
                <a:latin typeface="Constantia" panose="02030602050306030303" pitchFamily="18" charset="0"/>
              </a:rPr>
              <a:t>=-1.8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</a:rPr>
              <a:t>S=7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>
                <a:latin typeface="Constantia" panose="02030602050306030303" pitchFamily="18" charset="0"/>
              </a:rPr>
              <a:t>s</a:t>
            </a:r>
            <a:r>
              <a:rPr lang="tr-TR" altLang="tr-TR" sz="2400" baseline="-25000" dirty="0" err="1">
                <a:latin typeface="Constantia" panose="02030602050306030303" pitchFamily="18" charset="0"/>
              </a:rPr>
              <a:t>Dort</a:t>
            </a:r>
            <a:r>
              <a:rPr lang="tr-TR" altLang="tr-TR" sz="2400" dirty="0">
                <a:latin typeface="Constantia" panose="02030602050306030303" pitchFamily="18" charset="0"/>
              </a:rPr>
              <a:t>=7/</a:t>
            </a:r>
            <a:r>
              <a:rPr lang="tr-TR" altLang="tr-TR" sz="2400" dirty="0">
                <a:latin typeface="Constantia" panose="02030602050306030303" pitchFamily="18" charset="0"/>
                <a:cs typeface="Arial" panose="020B0604020202020204" pitchFamily="34" charset="0"/>
              </a:rPr>
              <a:t>√10=2.2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  <a:cs typeface="Arial" panose="020B0604020202020204" pitchFamily="34" charset="0"/>
              </a:rPr>
              <a:t>T=-1.8/2.2=0.818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  <a:cs typeface="Arial" panose="020B0604020202020204" pitchFamily="34" charset="0"/>
              </a:rPr>
              <a:t>Df:10-1=9 </a:t>
            </a:r>
            <a:r>
              <a:rPr lang="tr-TR" altLang="tr-TR" sz="2400" dirty="0">
                <a:latin typeface="Constantia" panose="02030602050306030303" pitchFamily="18" charset="0"/>
              </a:rPr>
              <a:t>cv:2.262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</a:rPr>
              <a:t>Kabul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latin typeface="Constantia" panose="02030602050306030303" pitchFamily="18" charset="0"/>
              </a:rPr>
              <a:t>Anlamlı değil, metot test sonuçlarını değiştirmemiştir.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400" dirty="0">
              <a:latin typeface="Constantia" panose="02030602050306030303" pitchFamily="18" charset="0"/>
            </a:endParaRPr>
          </a:p>
        </p:txBody>
      </p:sp>
      <p:graphicFrame>
        <p:nvGraphicFramePr>
          <p:cNvPr id="35912" name="Group 72"/>
          <p:cNvGraphicFramePr>
            <a:graphicFrameLocks noGrp="1"/>
          </p:cNvGraphicFramePr>
          <p:nvPr>
            <p:ph sz="half" idx="2"/>
          </p:nvPr>
        </p:nvGraphicFramePr>
        <p:xfrm>
          <a:off x="6167438" y="2133600"/>
          <a:ext cx="4038600" cy="4359278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önce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sonra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Fark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7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1" name="Rectangle 47"/>
          <p:cNvSpPr>
            <a:spLocks noGrp="1" noChangeArrowheads="1"/>
          </p:cNvSpPr>
          <p:nvPr>
            <p:ph type="title"/>
          </p:nvPr>
        </p:nvSpPr>
        <p:spPr>
          <a:xfrm>
            <a:off x="1593850" y="571500"/>
            <a:ext cx="4787900" cy="17859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000" dirty="0">
                <a:latin typeface="Constantia" panose="02030602050306030303" pitchFamily="18" charset="0"/>
              </a:rPr>
              <a:t>Bir antropolog erkeklerin ilk çocuk sahibi oldukları yaşı araştırıyor. Bireylerin verdiği cevapların güvenilirliği araştırılıyor. 3 ay arayla aynı anket tekrarlanıyor. Beklenen ilk verilen cevapların doğru oluşudur. Bir farklılık olmadığını düşünerek hipotezi test ediniz.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8" y="2636838"/>
            <a:ext cx="4038600" cy="42481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</a:rPr>
              <a:t>H</a:t>
            </a:r>
            <a:r>
              <a:rPr lang="tr-TR" altLang="tr-TR" baseline="-25000" dirty="0">
                <a:latin typeface="Constantia" panose="02030602050306030303" pitchFamily="18" charset="0"/>
              </a:rPr>
              <a:t>0</a:t>
            </a:r>
            <a:r>
              <a:rPr lang="tr-TR" altLang="tr-TR" dirty="0">
                <a:latin typeface="Constantia" panose="02030602050306030303" pitchFamily="18" charset="0"/>
              </a:rPr>
              <a:t>: </a:t>
            </a:r>
            <a:r>
              <a:rPr lang="en-US" altLang="tr-TR" dirty="0">
                <a:latin typeface="Constantia" panose="02030602050306030303" pitchFamily="18" charset="0"/>
              </a:rPr>
              <a:t>µ</a:t>
            </a:r>
            <a:r>
              <a:rPr lang="tr-TR" altLang="tr-TR" baseline="-25000" dirty="0">
                <a:latin typeface="Constantia" panose="02030602050306030303" pitchFamily="18" charset="0"/>
              </a:rPr>
              <a:t>D</a:t>
            </a:r>
            <a:r>
              <a:rPr lang="tr-TR" altLang="tr-TR" dirty="0">
                <a:latin typeface="Constantia" panose="02030602050306030303" pitchFamily="18" charset="0"/>
              </a:rPr>
              <a:t>=0, H</a:t>
            </a:r>
            <a:r>
              <a:rPr lang="tr-TR" altLang="tr-TR" baseline="-25000" dirty="0">
                <a:latin typeface="Constantia" panose="02030602050306030303" pitchFamily="18" charset="0"/>
              </a:rPr>
              <a:t>1</a:t>
            </a:r>
            <a:r>
              <a:rPr lang="tr-TR" altLang="tr-TR" dirty="0">
                <a:latin typeface="Constantia" panose="02030602050306030303" pitchFamily="18" charset="0"/>
              </a:rPr>
              <a:t>: </a:t>
            </a:r>
            <a:r>
              <a:rPr lang="en-US" altLang="tr-TR" dirty="0">
                <a:latin typeface="Constantia" panose="02030602050306030303" pitchFamily="18" charset="0"/>
              </a:rPr>
              <a:t>µ</a:t>
            </a:r>
            <a:r>
              <a:rPr lang="tr-TR" altLang="tr-TR" baseline="-25000" dirty="0">
                <a:latin typeface="Constantia" panose="02030602050306030303" pitchFamily="18" charset="0"/>
              </a:rPr>
              <a:t>D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≠</a:t>
            </a:r>
            <a:r>
              <a:rPr lang="tr-TR" altLang="tr-TR" dirty="0">
                <a:latin typeface="Constantia" panose="02030602050306030303" pitchFamily="18" charset="0"/>
              </a:rPr>
              <a:t>0</a:t>
            </a:r>
          </a:p>
          <a:p>
            <a:pPr eaLnBrk="1" hangingPunct="1">
              <a:lnSpc>
                <a:spcPct val="90000"/>
              </a:lnSpc>
            </a:pPr>
            <a:r>
              <a:rPr lang="el-GR" altLang="tr-TR" dirty="0">
                <a:latin typeface="Constantia" panose="02030602050306030303" pitchFamily="18" charset="0"/>
              </a:rPr>
              <a:t>α</a:t>
            </a:r>
            <a:r>
              <a:rPr lang="tr-TR" altLang="tr-TR" dirty="0">
                <a:latin typeface="Constantia" panose="02030602050306030303" pitchFamily="18" charset="0"/>
              </a:rPr>
              <a:t>:0.05 df:14-1=13 </a:t>
            </a:r>
            <a:r>
              <a:rPr lang="tr-TR" altLang="tr-TR" dirty="0" err="1">
                <a:latin typeface="Constantia" panose="02030602050306030303" pitchFamily="18" charset="0"/>
              </a:rPr>
              <a:t>D</a:t>
            </a:r>
            <a:r>
              <a:rPr lang="tr-TR" altLang="tr-TR" baseline="-25000" dirty="0" err="1">
                <a:latin typeface="Constantia" panose="02030602050306030303" pitchFamily="18" charset="0"/>
              </a:rPr>
              <a:t>ort</a:t>
            </a:r>
            <a:r>
              <a:rPr lang="tr-TR" altLang="tr-TR" dirty="0">
                <a:latin typeface="Constantia" panose="02030602050306030303" pitchFamily="18" charset="0"/>
              </a:rPr>
              <a:t>=2.21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</a:rPr>
              <a:t>S=3.33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>
                <a:latin typeface="Constantia" panose="02030602050306030303" pitchFamily="18" charset="0"/>
              </a:rPr>
              <a:t>s</a:t>
            </a:r>
            <a:r>
              <a:rPr lang="tr-TR" altLang="tr-TR" baseline="-25000" dirty="0" err="1">
                <a:latin typeface="Constantia" panose="02030602050306030303" pitchFamily="18" charset="0"/>
              </a:rPr>
              <a:t>Dort</a:t>
            </a:r>
            <a:r>
              <a:rPr lang="tr-TR" altLang="tr-TR" dirty="0">
                <a:latin typeface="Constantia" panose="02030602050306030303" pitchFamily="18" charset="0"/>
              </a:rPr>
              <a:t>=3.33/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√14=0.89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T=2.21/0.89=2.48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Df:14-1=13 </a:t>
            </a:r>
            <a:r>
              <a:rPr lang="tr-TR" altLang="tr-TR" dirty="0">
                <a:latin typeface="Constantia" panose="02030602050306030303" pitchFamily="18" charset="0"/>
              </a:rPr>
              <a:t>cv:2.16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</a:rPr>
              <a:t>P&lt;0.05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>
                <a:latin typeface="Constantia" panose="02030602050306030303" pitchFamily="18" charset="0"/>
              </a:rPr>
              <a:t>Red</a:t>
            </a:r>
            <a:r>
              <a:rPr lang="tr-TR" altLang="tr-TR" dirty="0">
                <a:latin typeface="Constantia" panose="02030602050306030303" pitchFamily="18" charset="0"/>
              </a:rPr>
              <a:t>, Anlamlı farklı</a:t>
            </a:r>
          </a:p>
        </p:txBody>
      </p:sp>
      <p:graphicFrame>
        <p:nvGraphicFramePr>
          <p:cNvPr id="31875" name="Group 131"/>
          <p:cNvGraphicFramePr>
            <a:graphicFrameLocks noGrp="1"/>
          </p:cNvGraphicFramePr>
          <p:nvPr>
            <p:ph sz="half" idx="2"/>
          </p:nvPr>
        </p:nvGraphicFramePr>
        <p:xfrm>
          <a:off x="6557963" y="642939"/>
          <a:ext cx="4038600" cy="599757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640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İlk görüşme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İkinci görüşme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Fark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6745" y="954666"/>
            <a:ext cx="893315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dirty="0">
                <a:latin typeface="Constantia" panose="02030602050306030303" pitchFamily="18" charset="0"/>
              </a:rPr>
              <a:t>Eşleştirilmiş/</a:t>
            </a:r>
            <a:r>
              <a:rPr lang="tr-TR" sz="4000" dirty="0" err="1">
                <a:latin typeface="Constantia" panose="02030602050306030303" pitchFamily="18" charset="0"/>
              </a:rPr>
              <a:t>paired</a:t>
            </a:r>
            <a:r>
              <a:rPr lang="tr-TR" sz="4000" dirty="0">
                <a:latin typeface="Constantia" panose="02030602050306030303" pitchFamily="18" charset="0"/>
              </a:rPr>
              <a:t> t testi için varsayımlar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5736" y="2332038"/>
            <a:ext cx="9006177" cy="1782762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Rasgele seçme</a:t>
            </a:r>
          </a:p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Değişkenlerin bağımsızlığı</a:t>
            </a:r>
          </a:p>
          <a:p>
            <a:pPr eaLnBrk="1" hangingPunct="1"/>
            <a:r>
              <a:rPr lang="tr-TR" altLang="tr-TR" dirty="0" smtClean="0">
                <a:latin typeface="Constantia" panose="02030602050306030303" pitchFamily="18" charset="0"/>
              </a:rPr>
              <a:t>Datanın normalliği</a:t>
            </a:r>
          </a:p>
        </p:txBody>
      </p:sp>
    </p:spTree>
    <p:extLst>
      <p:ext uri="{BB962C8B-B14F-4D97-AF65-F5344CB8AC3E}">
        <p14:creationId xmlns:p14="http://schemas.microsoft.com/office/powerpoint/2010/main" val="7356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i="1" dirty="0" smtClean="0">
                <a:latin typeface="Constantia" panose="02030602050306030303" pitchFamily="18" charset="0"/>
              </a:rPr>
              <a:t>t </a:t>
            </a:r>
            <a:r>
              <a:rPr lang="tr-TR" altLang="tr-TR" dirty="0" smtClean="0">
                <a:latin typeface="Constantia" panose="02030602050306030303" pitchFamily="18" charset="0"/>
              </a:rPr>
              <a:t>dağılımı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92" y="1700213"/>
            <a:ext cx="9960698" cy="4525962"/>
          </a:xfrm>
        </p:spPr>
        <p:txBody>
          <a:bodyPr/>
          <a:lstStyle/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İki ölçüm birbirinden farklı mıdır? 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Bir grubun bir niteliğe ait ölçümlerinin ortalaması önceden bilinen bir değerden farklı mıdır? (</a:t>
            </a:r>
            <a:r>
              <a:rPr lang="tr-TR" altLang="tr-TR" dirty="0" err="1">
                <a:latin typeface="Constantia" panose="02030602050306030303" pitchFamily="18" charset="0"/>
              </a:rPr>
              <a:t>One-Sample</a:t>
            </a:r>
            <a:r>
              <a:rPr lang="tr-TR" altLang="tr-TR" dirty="0">
                <a:latin typeface="Constantia" panose="02030602050306030303" pitchFamily="18" charset="0"/>
              </a:rPr>
              <a:t> t testi)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İki ayrı grubun aynı niteliğe ait ölçümlerinin ortalamaları farklı mıdır? (</a:t>
            </a:r>
            <a:r>
              <a:rPr lang="tr-TR" altLang="tr-TR" dirty="0" err="1">
                <a:latin typeface="Constantia" panose="02030602050306030303" pitchFamily="18" charset="0"/>
              </a:rPr>
              <a:t>Independent-sample</a:t>
            </a:r>
            <a:r>
              <a:rPr lang="tr-TR" altLang="tr-TR" dirty="0">
                <a:latin typeface="Constantia" panose="02030602050306030303" pitchFamily="18" charset="0"/>
              </a:rPr>
              <a:t> t testi)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Bir grubun iki ayrı niteliğe ait ölçümlerinin ortalamaları farklı mıdır? (</a:t>
            </a:r>
            <a:r>
              <a:rPr lang="tr-TR" altLang="tr-TR" dirty="0" err="1">
                <a:latin typeface="Constantia" panose="02030602050306030303" pitchFamily="18" charset="0"/>
              </a:rPr>
              <a:t>Pairled-sample</a:t>
            </a:r>
            <a:r>
              <a:rPr lang="tr-TR" altLang="tr-TR" dirty="0">
                <a:latin typeface="Constantia" panose="02030602050306030303" pitchFamily="18" charset="0"/>
              </a:rPr>
              <a:t> t testi)</a:t>
            </a:r>
          </a:p>
          <a:p>
            <a:pPr eaLnBrk="1" hangingPunct="1"/>
            <a:endParaRPr lang="tr-TR" alt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i="1" dirty="0" smtClean="0">
                <a:latin typeface="Constantia" panose="02030602050306030303" pitchFamily="18" charset="0"/>
              </a:rPr>
              <a:t>t </a:t>
            </a:r>
            <a:r>
              <a:rPr lang="tr-TR" altLang="tr-TR" dirty="0" smtClean="0">
                <a:latin typeface="Constantia" panose="02030602050306030303" pitchFamily="18" charset="0"/>
              </a:rPr>
              <a:t>dağılımı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24376" y="3357563"/>
            <a:ext cx="2449513" cy="1738312"/>
          </a:xfrm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2166939" y="2000251"/>
            <a:ext cx="25923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solidFill>
                  <a:srgbClr val="FF0000"/>
                </a:solidFill>
              </a:rPr>
              <a:t>TOPLUM ORTALAMASINA DAYALI TEK ÖRNEKLEM t TESTİ</a:t>
            </a:r>
          </a:p>
        </p:txBody>
      </p:sp>
      <p:sp>
        <p:nvSpPr>
          <p:cNvPr id="12293" name="5 Dikdörtgen"/>
          <p:cNvSpPr>
            <a:spLocks noChangeArrowheads="1"/>
          </p:cNvSpPr>
          <p:nvPr/>
        </p:nvSpPr>
        <p:spPr bwMode="auto">
          <a:xfrm>
            <a:off x="6310314" y="2357439"/>
            <a:ext cx="2257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One-Sample t Testi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28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1" y="696191"/>
            <a:ext cx="9574214" cy="6063385"/>
          </a:xfrm>
        </p:spPr>
        <p:txBody>
          <a:bodyPr/>
          <a:lstStyle/>
          <a:p>
            <a:pPr eaLnBrk="1" hangingPunct="1"/>
            <a:r>
              <a:rPr lang="tr-TR" altLang="tr-TR" sz="2400" b="1" i="1" dirty="0">
                <a:latin typeface="Constantia" panose="02030602050306030303" pitchFamily="18" charset="0"/>
              </a:rPr>
              <a:t>t</a:t>
            </a:r>
            <a:r>
              <a:rPr lang="tr-TR" altLang="tr-TR" sz="2400" b="1" dirty="0">
                <a:latin typeface="Constantia" panose="02030602050306030303" pitchFamily="18" charset="0"/>
              </a:rPr>
              <a:t> skoru </a:t>
            </a:r>
            <a:r>
              <a:rPr lang="tr-TR" altLang="tr-TR" sz="2400" b="1" dirty="0" err="1">
                <a:latin typeface="Constantia" panose="02030602050306030303" pitchFamily="18" charset="0"/>
              </a:rPr>
              <a:t>vs</a:t>
            </a:r>
            <a:r>
              <a:rPr lang="tr-TR" altLang="tr-TR" sz="2400" b="1" dirty="0">
                <a:latin typeface="Constantia" panose="02030602050306030303" pitchFamily="18" charset="0"/>
              </a:rPr>
              <a:t> </a:t>
            </a:r>
            <a:r>
              <a:rPr lang="tr-TR" altLang="tr-TR" sz="2400" b="1" i="1" dirty="0">
                <a:latin typeface="Constantia" panose="02030602050306030303" pitchFamily="18" charset="0"/>
              </a:rPr>
              <a:t>z</a:t>
            </a:r>
            <a:r>
              <a:rPr lang="tr-TR" altLang="tr-TR" sz="2400" b="1" dirty="0">
                <a:latin typeface="Constantia" panose="02030602050306030303" pitchFamily="18" charset="0"/>
              </a:rPr>
              <a:t> skoru</a:t>
            </a:r>
          </a:p>
          <a:p>
            <a:pPr lvl="1" eaLnBrk="1" hangingPunct="1"/>
            <a:r>
              <a:rPr lang="tr-TR" altLang="tr-TR" i="1" dirty="0">
                <a:latin typeface="Constantia" panose="02030602050306030303" pitchFamily="18" charset="0"/>
              </a:rPr>
              <a:t>t</a:t>
            </a:r>
            <a:r>
              <a:rPr lang="tr-TR" altLang="tr-TR" dirty="0">
                <a:latin typeface="Constantia" panose="02030602050306030303" pitchFamily="18" charset="0"/>
              </a:rPr>
              <a:t> skoru – Standard sapma hesaplanırken: </a:t>
            </a:r>
            <a:r>
              <a:rPr lang="tr-TR" altLang="tr-TR" dirty="0" err="1">
                <a:latin typeface="Constantia" panose="02030602050306030303" pitchFamily="18" charset="0"/>
              </a:rPr>
              <a:t>populasyon</a:t>
            </a:r>
            <a:r>
              <a:rPr lang="tr-TR" altLang="tr-TR" dirty="0">
                <a:latin typeface="Constantia" panose="02030602050306030303" pitchFamily="18" charset="0"/>
              </a:rPr>
              <a:t> yerine örnek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kareler toplamı N yerine n-1 olan serbestlik derecesine (</a:t>
            </a:r>
            <a:r>
              <a:rPr lang="tr-TR" altLang="tr-TR" dirty="0" err="1">
                <a:latin typeface="Constantia" panose="02030602050306030303" pitchFamily="18" charset="0"/>
              </a:rPr>
              <a:t>sd</a:t>
            </a:r>
            <a:r>
              <a:rPr lang="tr-TR" altLang="tr-TR" dirty="0">
                <a:latin typeface="Constantia" panose="02030602050306030303" pitchFamily="18" charset="0"/>
              </a:rPr>
              <a:t>) bölünür</a:t>
            </a:r>
          </a:p>
          <a:p>
            <a:pPr lvl="1" eaLnBrk="1" hangingPunct="1"/>
            <a:r>
              <a:rPr lang="tr-TR" altLang="tr-TR" i="1" dirty="0">
                <a:latin typeface="Constantia" panose="02030602050306030303" pitchFamily="18" charset="0"/>
              </a:rPr>
              <a:t>t</a:t>
            </a:r>
            <a:r>
              <a:rPr lang="tr-TR" altLang="tr-TR" dirty="0">
                <a:latin typeface="Constantia" panose="02030602050306030303" pitchFamily="18" charset="0"/>
              </a:rPr>
              <a:t> dağılımının şekli spesifik örnekleme ait spesifik </a:t>
            </a:r>
            <a:r>
              <a:rPr lang="tr-TR" altLang="tr-TR" dirty="0" err="1">
                <a:latin typeface="Constantia" panose="02030602050306030303" pitchFamily="18" charset="0"/>
              </a:rPr>
              <a:t>sd</a:t>
            </a:r>
            <a:r>
              <a:rPr lang="tr-TR" altLang="tr-TR" dirty="0">
                <a:latin typeface="Constantia" panose="02030602050306030303" pitchFamily="18" charset="0"/>
              </a:rPr>
              <a:t> ye bağlıdır 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Tek bir </a:t>
            </a:r>
            <a:r>
              <a:rPr lang="tr-TR" altLang="tr-TR" i="1" dirty="0">
                <a:latin typeface="Constantia" panose="02030602050306030303" pitchFamily="18" charset="0"/>
              </a:rPr>
              <a:t>t </a:t>
            </a:r>
            <a:r>
              <a:rPr lang="tr-TR" altLang="tr-TR" dirty="0">
                <a:latin typeface="Constantia" panose="02030602050306030303" pitchFamily="18" charset="0"/>
              </a:rPr>
              <a:t>dağılımı yoktur</a:t>
            </a:r>
          </a:p>
          <a:p>
            <a:pPr lvl="1" eaLnBrk="1" hangingPunct="1"/>
            <a:r>
              <a:rPr lang="tr-TR" altLang="tr-TR" dirty="0" err="1">
                <a:latin typeface="Constantia" panose="02030602050306030303" pitchFamily="18" charset="0"/>
              </a:rPr>
              <a:t>sd</a:t>
            </a:r>
            <a:r>
              <a:rPr lang="tr-TR" altLang="tr-TR" dirty="0">
                <a:latin typeface="Constantia" panose="02030602050306030303" pitchFamily="18" charset="0"/>
              </a:rPr>
              <a:t>=1 den </a:t>
            </a:r>
            <a:r>
              <a:rPr lang="tr-TR" altLang="tr-TR" dirty="0" err="1">
                <a:latin typeface="Constantia" panose="02030602050306030303" pitchFamily="18" charset="0"/>
              </a:rPr>
              <a:t>sd</a:t>
            </a:r>
            <a:r>
              <a:rPr lang="tr-TR" altLang="tr-TR" dirty="0">
                <a:latin typeface="Constantia" panose="02030602050306030303" pitchFamily="18" charset="0"/>
              </a:rPr>
              <a:t>=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∞ a kadar ∞ dağılım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n=30 ise </a:t>
            </a:r>
            <a:r>
              <a:rPr lang="tr-TR" altLang="tr-TR" i="1" dirty="0">
                <a:latin typeface="Constantia" panose="02030602050306030303" pitchFamily="18" charset="0"/>
              </a:rPr>
              <a:t>t </a:t>
            </a:r>
            <a:r>
              <a:rPr lang="tr-TR" altLang="tr-TR" dirty="0">
                <a:latin typeface="Constantia" panose="02030602050306030303" pitchFamily="18" charset="0"/>
              </a:rPr>
              <a:t>dağılımı normal bir dağılım kabul edilir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n=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∞ ise </a:t>
            </a:r>
            <a:r>
              <a:rPr lang="tr-TR" altLang="tr-TR" i="1" dirty="0">
                <a:latin typeface="Constantia" panose="02030602050306030303" pitchFamily="18" charset="0"/>
              </a:rPr>
              <a:t>t </a:t>
            </a:r>
            <a:r>
              <a:rPr lang="tr-TR" altLang="tr-TR" dirty="0">
                <a:latin typeface="Constantia" panose="02030602050306030303" pitchFamily="18" charset="0"/>
              </a:rPr>
              <a:t>dağılımı normal dağılım gösterir</a:t>
            </a:r>
          </a:p>
          <a:p>
            <a:pPr lvl="1" eaLnBrk="1" hangingPunct="1"/>
            <a:r>
              <a:rPr lang="tr-TR" altLang="tr-TR" dirty="0">
                <a:latin typeface="Constantia" panose="02030602050306030303" pitchFamily="18" charset="0"/>
              </a:rPr>
              <a:t>Küçük örneklerde dağılım merkezde düz, kuyrukta çeşitlilik gösterir</a:t>
            </a:r>
          </a:p>
          <a:p>
            <a:pPr lvl="1" eaLnBrk="1" hangingPunct="1"/>
            <a:endParaRPr lang="tr-TR" altLang="tr-TR" dirty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lvl="1" eaLnBrk="1" hangingPunct="1"/>
            <a:endParaRPr lang="tr-TR" altLang="tr-TR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2673" y="228600"/>
            <a:ext cx="9687502" cy="990600"/>
          </a:xfrm>
        </p:spPr>
        <p:txBody>
          <a:bodyPr/>
          <a:lstStyle/>
          <a:p>
            <a:pPr eaLnBrk="1" hangingPunct="1"/>
            <a:r>
              <a:rPr lang="tr-TR" altLang="tr-TR" i="1" dirty="0" smtClean="0">
                <a:latin typeface="Constantia" panose="02030602050306030303" pitchFamily="18" charset="0"/>
              </a:rPr>
              <a:t>t </a:t>
            </a:r>
            <a:r>
              <a:rPr lang="tr-TR" altLang="tr-TR" dirty="0" smtClean="0">
                <a:latin typeface="Constantia" panose="02030602050306030303" pitchFamily="18" charset="0"/>
              </a:rPr>
              <a:t>dağılımı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6191" y="1600200"/>
            <a:ext cx="9593984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</a:rPr>
              <a:t>hipotez testi normal dağılımdaki gibidir</a:t>
            </a:r>
          </a:p>
          <a:p>
            <a:pPr eaLnBrk="1" hangingPunct="1">
              <a:lnSpc>
                <a:spcPct val="90000"/>
              </a:lnSpc>
            </a:pPr>
            <a:r>
              <a:rPr lang="el-G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α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düzeyi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simetriktir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pozitif ya da negatif değer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1 den ∞ a kadar her bir </a:t>
            </a:r>
            <a:r>
              <a:rPr lang="tr-TR" altLang="tr-TR" dirty="0" err="1">
                <a:latin typeface="Constantia" panose="02030602050306030303" pitchFamily="18" charset="0"/>
                <a:cs typeface="Arial" panose="020B0604020202020204" pitchFamily="34" charset="0"/>
              </a:rPr>
              <a:t>sd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ye göre t dağılımı olduğundan, dağılımın kabul ve ret alanlarını belirleyen kesme noktası (</a:t>
            </a:r>
            <a:r>
              <a:rPr lang="tr-TR" altLang="tr-TR" dirty="0" err="1">
                <a:latin typeface="Constantia" panose="02030602050306030303" pitchFamily="18" charset="0"/>
                <a:cs typeface="Arial" panose="020B0604020202020204" pitchFamily="34" charset="0"/>
              </a:rPr>
              <a:t>cut-off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Constantia" panose="02030602050306030303" pitchFamily="18" charset="0"/>
                <a:cs typeface="Arial" panose="020B0604020202020204" pitchFamily="34" charset="0"/>
              </a:rPr>
              <a:t>point</a:t>
            </a: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) ya da kritik değer (cv) mevcut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latin typeface="Constantia" panose="02030602050306030303" pitchFamily="18" charset="0"/>
                <a:cs typeface="Arial" panose="020B0604020202020204" pitchFamily="34" charset="0"/>
              </a:rPr>
              <a:t>tek kuyruk / çift kuyruk</a:t>
            </a:r>
          </a:p>
          <a:p>
            <a:pPr eaLnBrk="1" hangingPunct="1">
              <a:lnSpc>
                <a:spcPct val="90000"/>
              </a:lnSpc>
            </a:pPr>
            <a:endParaRPr lang="el-GR" altLang="tr-TR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8625"/>
            <a:ext cx="9307513" cy="1143000"/>
          </a:xfrm>
        </p:spPr>
        <p:txBody>
          <a:bodyPr/>
          <a:lstStyle/>
          <a:p>
            <a:pPr eaLnBrk="1" hangingPunct="1"/>
            <a:r>
              <a:rPr lang="tr-TR" altLang="tr-TR" sz="2800" i="1" dirty="0">
                <a:latin typeface="Constantia" panose="02030602050306030303" pitchFamily="18" charset="0"/>
              </a:rPr>
              <a:t>t</a:t>
            </a:r>
            <a:r>
              <a:rPr lang="tr-TR" altLang="tr-TR" sz="2800" dirty="0">
                <a:latin typeface="Constantia" panose="02030602050306030303" pitchFamily="18" charset="0"/>
              </a:rPr>
              <a:t> dağılımındaki hipotez test basamakları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5740" y="1832265"/>
            <a:ext cx="9556173" cy="3992563"/>
          </a:xfrm>
        </p:spPr>
        <p:txBody>
          <a:bodyPr/>
          <a:lstStyle/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H</a:t>
            </a:r>
            <a:r>
              <a:rPr lang="tr-TR" altLang="tr-TR" baseline="-25000" dirty="0">
                <a:latin typeface="Constantia" panose="02030602050306030303" pitchFamily="18" charset="0"/>
              </a:rPr>
              <a:t>0 </a:t>
            </a:r>
            <a:r>
              <a:rPr lang="tr-TR" altLang="tr-TR" dirty="0">
                <a:latin typeface="Constantia" panose="02030602050306030303" pitchFamily="18" charset="0"/>
              </a:rPr>
              <a:t>ve H</a:t>
            </a:r>
            <a:r>
              <a:rPr lang="tr-TR" altLang="tr-TR" baseline="-25000" dirty="0">
                <a:latin typeface="Constantia" panose="02030602050306030303" pitchFamily="18" charset="0"/>
              </a:rPr>
              <a:t>1 </a:t>
            </a:r>
            <a:r>
              <a:rPr lang="tr-TR" altLang="tr-TR" dirty="0">
                <a:latin typeface="Constantia" panose="02030602050306030303" pitchFamily="18" charset="0"/>
              </a:rPr>
              <a:t>kurulur H</a:t>
            </a:r>
            <a:r>
              <a:rPr lang="tr-TR" altLang="tr-TR" baseline="-25000" dirty="0">
                <a:latin typeface="Constantia" panose="02030602050306030303" pitchFamily="18" charset="0"/>
              </a:rPr>
              <a:t>0: </a:t>
            </a:r>
            <a:r>
              <a:rPr lang="en-US" altLang="tr-TR" dirty="0">
                <a:latin typeface="Constantia" panose="02030602050306030303" pitchFamily="18" charset="0"/>
                <a:cs typeface="Arial" panose="020B0604020202020204" pitchFamily="34" charset="0"/>
              </a:rPr>
              <a:t>µ </a:t>
            </a:r>
            <a:r>
              <a:rPr lang="tr-TR" altLang="tr-TR" dirty="0">
                <a:latin typeface="Constantia" panose="02030602050306030303" pitchFamily="18" charset="0"/>
              </a:rPr>
              <a:t>= hipotetik bir rakam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Anlamlılık derecesi belirlenir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Örneklem</a:t>
            </a:r>
          </a:p>
          <a:p>
            <a:pPr eaLnBrk="1" hangingPunct="1"/>
            <a:r>
              <a:rPr lang="tr-TR" altLang="tr-TR" dirty="0">
                <a:latin typeface="Constantia" panose="02030602050306030303" pitchFamily="18" charset="0"/>
              </a:rPr>
              <a:t>H</a:t>
            </a:r>
            <a:r>
              <a:rPr lang="tr-TR" altLang="tr-TR" baseline="-25000" dirty="0">
                <a:latin typeface="Constantia" panose="02030602050306030303" pitchFamily="18" charset="0"/>
              </a:rPr>
              <a:t>0 </a:t>
            </a:r>
            <a:r>
              <a:rPr lang="tr-TR" altLang="tr-TR" dirty="0">
                <a:latin typeface="Constantia" panose="02030602050306030303" pitchFamily="18" charset="0"/>
              </a:rPr>
              <a:t>hipotezinin </a:t>
            </a:r>
            <a:r>
              <a:rPr lang="tr-TR" altLang="tr-TR" dirty="0" err="1">
                <a:latin typeface="Constantia" panose="02030602050306030303" pitchFamily="18" charset="0"/>
              </a:rPr>
              <a:t>kabulu</a:t>
            </a:r>
            <a:r>
              <a:rPr lang="tr-TR" altLang="tr-TR" dirty="0">
                <a:latin typeface="Constantia" panose="02030602050306030303" pitchFamily="18" charset="0"/>
              </a:rPr>
              <a:t>/reddi konusunda karar verilir</a:t>
            </a:r>
            <a:endParaRPr lang="en-US" alt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t_d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4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52625" y="285751"/>
            <a:ext cx="8229600" cy="233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2400" dirty="0">
                <a:latin typeface="Constantia" panose="02030602050306030303" pitchFamily="18" charset="0"/>
              </a:rPr>
              <a:t>Bir araştırmacı izole bir toplulukta aile başına düşen çocuk sayısını ülke geneli ile karşılaştırmak istiyor. Araştırmada 10 aile ele alınmış ve Y</a:t>
            </a:r>
            <a:r>
              <a:rPr lang="tr-TR" altLang="tr-TR" sz="2400" baseline="-25000" dirty="0">
                <a:latin typeface="Constantia" panose="02030602050306030303" pitchFamily="18" charset="0"/>
              </a:rPr>
              <a:t>ort</a:t>
            </a:r>
            <a:r>
              <a:rPr lang="tr-TR" altLang="tr-TR" sz="2400" dirty="0">
                <a:latin typeface="Constantia" panose="02030602050306030303" pitchFamily="18" charset="0"/>
              </a:rPr>
              <a:t>=6 ve s=2dir. Ülke genelinde yapılan sayımlara göre aile başına düşen ortalama çocuk sayısı 4 dür. Bu verilere göre hipotez nasıl kurulmalıdır ve karar ne olmalıdır?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20875" y="3068639"/>
            <a:ext cx="84963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H</a:t>
            </a:r>
            <a:r>
              <a:rPr lang="tr-TR" altLang="tr-TR" sz="2400" baseline="-25000"/>
              <a:t>0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=4, H</a:t>
            </a:r>
            <a:r>
              <a:rPr lang="tr-TR" altLang="tr-TR" sz="2400" baseline="-25000"/>
              <a:t>1</a:t>
            </a:r>
            <a:r>
              <a:rPr lang="tr-TR" altLang="tr-TR" sz="2400"/>
              <a:t>:</a:t>
            </a:r>
            <a:r>
              <a:rPr lang="en-US" altLang="tr-TR" sz="2400"/>
              <a:t>µ</a:t>
            </a:r>
            <a:r>
              <a:rPr lang="tr-TR" altLang="tr-TR" sz="2400"/>
              <a:t>≠4, test 2 kuyrukludur, </a:t>
            </a:r>
            <a:r>
              <a:rPr lang="el-GR" altLang="tr-TR" sz="2400"/>
              <a:t>α</a:t>
            </a:r>
            <a:r>
              <a:rPr lang="tr-TR" altLang="tr-TR" sz="2400"/>
              <a:t>: 0.05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 </a:t>
            </a:r>
            <a:r>
              <a:rPr lang="tr-TR" altLang="tr-TR" sz="2400" baseline="-25000"/>
              <a:t>syort</a:t>
            </a:r>
            <a:r>
              <a:rPr lang="tr-TR" altLang="tr-TR" sz="2400"/>
              <a:t>=2/√10 =0.63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t=6-4/0.63 =3.17  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tr-TR" sz="2400"/>
              <a:t>α</a:t>
            </a:r>
            <a:r>
              <a:rPr lang="tr-TR" altLang="tr-TR" sz="2400"/>
              <a:t>: 0.05  df: 10-1=9 cv= 2.262, H</a:t>
            </a:r>
            <a:r>
              <a:rPr lang="tr-TR" altLang="tr-TR" sz="2400" baseline="-25000"/>
              <a:t>0</a:t>
            </a:r>
            <a:r>
              <a:rPr lang="tr-TR" altLang="tr-TR" sz="2400"/>
              <a:t> RED t&gt;cv</a:t>
            </a:r>
          </a:p>
          <a:p>
            <a:pPr eaLnBrk="1" hangingPunct="1">
              <a:spcBef>
                <a:spcPct val="50000"/>
              </a:spcBef>
            </a:pPr>
            <a:endParaRPr lang="en-US" altLang="tr-TR" sz="2400" baseline="-25000"/>
          </a:p>
        </p:txBody>
      </p:sp>
    </p:spTree>
    <p:extLst>
      <p:ext uri="{BB962C8B-B14F-4D97-AF65-F5344CB8AC3E}">
        <p14:creationId xmlns:p14="http://schemas.microsoft.com/office/powerpoint/2010/main" val="35530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1098</Words>
  <Application>Microsoft Office PowerPoint</Application>
  <PresentationFormat>Geniş ekran</PresentationFormat>
  <Paragraphs>257</Paragraphs>
  <Slides>22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Arial</vt:lpstr>
      <vt:lpstr>Bell MT</vt:lpstr>
      <vt:lpstr>Calibri</vt:lpstr>
      <vt:lpstr>Calibri Light</vt:lpstr>
      <vt:lpstr>Constantia</vt:lpstr>
      <vt:lpstr>Times New Roman</vt:lpstr>
      <vt:lpstr>Office Teması</vt:lpstr>
      <vt:lpstr>ANT 339 İSTATİSTİĞE GİRİŞ   XIII. HAFTA</vt:lpstr>
      <vt:lpstr>t dağılımı</vt:lpstr>
      <vt:lpstr>t dağılımı</vt:lpstr>
      <vt:lpstr>t dağılımı</vt:lpstr>
      <vt:lpstr>PowerPoint Sunusu</vt:lpstr>
      <vt:lpstr>t dağılımı</vt:lpstr>
      <vt:lpstr>t dağılımındaki hipotez test basamakları</vt:lpstr>
      <vt:lpstr>PowerPoint Sunusu</vt:lpstr>
      <vt:lpstr>PowerPoint Sunusu</vt:lpstr>
      <vt:lpstr>PowerPoint Sunusu</vt:lpstr>
      <vt:lpstr>PowerPoint Sunusu</vt:lpstr>
      <vt:lpstr>İki ortalama arasındaki fark</vt:lpstr>
      <vt:lpstr>Eşleştirilmemiş/un-paired t testi</vt:lpstr>
      <vt:lpstr>Toplum ortalamasına dayalı iki örneklem t testi (bağımsız t testi) </vt:lpstr>
      <vt:lpstr>PowerPoint Sunusu</vt:lpstr>
      <vt:lpstr>PowerPoint Sunusu</vt:lpstr>
      <vt:lpstr>Eşleştirilmemiş t testin varsayımları</vt:lpstr>
      <vt:lpstr>Toplum ortalamasına dayalı örneklem t testi (bağımlı t testi) </vt:lpstr>
      <vt:lpstr>PowerPoint Sunusu</vt:lpstr>
      <vt:lpstr>Yeni bir öğretim metodunun 10 çocuk üzerindeki uygulaması sonucunda önceki ve sonraki test skorlarının anlamlı farklılık gösterip göstermediği araştırılmaktadır.  </vt:lpstr>
      <vt:lpstr>Bir antropolog erkeklerin ilk çocuk sahibi oldukları yaşı araştırıyor. Bireylerin verdiği cevapların güvenilirliği araştırılıyor. 3 ay arayla aynı anket tekrarlanıyor. Beklenen ilk verilen cevapların doğru oluşudur. Bir farklılık olmadığını düşünerek hipotezi test ediniz. </vt:lpstr>
      <vt:lpstr>Eşleştirilmiş/paired t testi için varsayımlar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XI. HAFTA</dc:title>
  <dc:creator>Başak</dc:creator>
  <cp:lastModifiedBy>Başak</cp:lastModifiedBy>
  <cp:revision>3</cp:revision>
  <dcterms:created xsi:type="dcterms:W3CDTF">2020-02-11T08:14:01Z</dcterms:created>
  <dcterms:modified xsi:type="dcterms:W3CDTF">2020-02-11T08:37:42Z</dcterms:modified>
</cp:coreProperties>
</file>