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43" autoAdjust="0"/>
  </p:normalViewPr>
  <p:slideViewPr>
    <p:cSldViewPr snapToGrid="0">
      <p:cViewPr varScale="1">
        <p:scale>
          <a:sx n="92" d="100"/>
          <a:sy n="92" d="100"/>
        </p:scale>
        <p:origin x="468" y="90"/>
      </p:cViewPr>
      <p:guideLst/>
    </p:cSldViewPr>
  </p:slideViewPr>
  <p:outlineViewPr>
    <p:cViewPr>
      <p:scale>
        <a:sx n="33" d="100"/>
        <a:sy n="33" d="100"/>
      </p:scale>
      <p:origin x="0" y="-1111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E5D44D-7CA1-44A1-B6E5-CD7BED4765CE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2CFCF8-0C74-49E8-AC45-9171B77695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90156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B79DE-EDEB-42F5-8111-C60D0BCD6E89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35723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41988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BBFAEFC-1817-44E6-AA8B-604C44B93FFC}" type="slidenum">
              <a:rPr lang="tr-TR" altLang="tr-TR"/>
              <a:pPr eaLnBrk="1" hangingPunct="1"/>
              <a:t>10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2929031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4301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9000274-807F-4F80-8F59-407770EDD485}" type="slidenum">
              <a:rPr lang="tr-TR" altLang="tr-TR"/>
              <a:pPr eaLnBrk="1" hangingPunct="1"/>
              <a:t>11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6253746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44036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A2097FD-0E31-4D25-8733-B92C7919B83F}" type="slidenum">
              <a:rPr lang="tr-TR" altLang="tr-TR"/>
              <a:pPr eaLnBrk="1" hangingPunct="1"/>
              <a:t>12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7657907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45060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3ED500A-C933-4115-A6C7-F354F19FB6CE}" type="slidenum">
              <a:rPr lang="tr-TR" altLang="tr-TR"/>
              <a:pPr eaLnBrk="1" hangingPunct="1"/>
              <a:t>13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1773476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4608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F929FF0-D51B-40C7-A412-8DE4C2A70319}" type="slidenum">
              <a:rPr lang="tr-TR" altLang="tr-TR"/>
              <a:pPr eaLnBrk="1" hangingPunct="1"/>
              <a:t>14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7055736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47108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0F17C14-6879-458E-BBB9-752636060C44}" type="slidenum">
              <a:rPr lang="tr-TR" altLang="tr-TR"/>
              <a:pPr eaLnBrk="1" hangingPunct="1"/>
              <a:t>15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63484712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4813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4837ED5-93AC-4E5F-A0E3-83324428ECBE}" type="slidenum">
              <a:rPr lang="tr-TR" altLang="tr-TR"/>
              <a:pPr eaLnBrk="1" hangingPunct="1"/>
              <a:t>16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79014907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49156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D2D77D5-5998-4E58-BE5C-29A19045E503}" type="slidenum">
              <a:rPr lang="tr-TR" altLang="tr-TR"/>
              <a:pPr eaLnBrk="1" hangingPunct="1"/>
              <a:t>17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3309565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50180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B932C19-0765-4DF6-A1DF-632B043CC697}" type="slidenum">
              <a:rPr lang="tr-TR" altLang="tr-TR"/>
              <a:pPr eaLnBrk="1" hangingPunct="1"/>
              <a:t>18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9554073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5120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4D0E637-00BD-42D9-AF7C-681DCFA97138}" type="slidenum">
              <a:rPr lang="tr-TR" altLang="tr-TR"/>
              <a:pPr eaLnBrk="1" hangingPunct="1"/>
              <a:t>19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184180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33796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6CB0B04-40BF-4463-AE2A-F8881681EF7D}" type="slidenum">
              <a:rPr lang="tr-TR" altLang="tr-TR"/>
              <a:pPr eaLnBrk="1" hangingPunct="1"/>
              <a:t>2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6648851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52228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8F06F47-207A-4BA3-83C8-4DC6D9597240}" type="slidenum">
              <a:rPr lang="tr-TR" altLang="tr-TR"/>
              <a:pPr eaLnBrk="1" hangingPunct="1"/>
              <a:t>20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23432763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5325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C4F8BB2-09D2-4177-9746-1F8AB5F00606}" type="slidenum">
              <a:rPr lang="tr-TR" altLang="tr-TR"/>
              <a:pPr eaLnBrk="1" hangingPunct="1"/>
              <a:t>21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8063012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54276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D865991-4085-41F5-9E9D-BF0B509B9185}" type="slidenum">
              <a:rPr lang="tr-TR" altLang="tr-TR"/>
              <a:pPr eaLnBrk="1" hangingPunct="1"/>
              <a:t>22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8050792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34820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D81F3B1-D1CC-4384-B14F-EE6AC65B6E28}" type="slidenum">
              <a:rPr lang="tr-TR" altLang="tr-TR"/>
              <a:pPr eaLnBrk="1" hangingPunct="1"/>
              <a:t>3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9486469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3584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FAE0ECF-6ADA-4FD3-AE37-F67AC506C9AA}" type="slidenum">
              <a:rPr lang="tr-TR" altLang="tr-TR"/>
              <a:pPr eaLnBrk="1" hangingPunct="1"/>
              <a:t>4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7619183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36868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1CB619B-0859-4DB9-9282-1B21CE6F78EC}" type="slidenum">
              <a:rPr lang="tr-TR" altLang="tr-TR"/>
              <a:pPr eaLnBrk="1" hangingPunct="1"/>
              <a:t>5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650420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3789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B226EEC-C6AC-4E62-AF5A-CF8EA70D5F88}" type="slidenum">
              <a:rPr lang="tr-TR" altLang="tr-TR"/>
              <a:pPr eaLnBrk="1" hangingPunct="1"/>
              <a:t>6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202893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38916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02D7C7E-FB94-4BEB-B681-E43A8230CFB5}" type="slidenum">
              <a:rPr lang="tr-TR" altLang="tr-TR"/>
              <a:pPr eaLnBrk="1" hangingPunct="1"/>
              <a:t>7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646816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39940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9C6D971-450B-40BA-8EA2-8AE95AFE6468}" type="slidenum">
              <a:rPr lang="tr-TR" altLang="tr-TR"/>
              <a:pPr eaLnBrk="1" hangingPunct="1"/>
              <a:t>8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7413302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4096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CF4C0FC-A750-4680-B6E4-A72A9E6D2EA1}" type="slidenum">
              <a:rPr lang="tr-TR" altLang="tr-TR"/>
              <a:pPr eaLnBrk="1" hangingPunct="1"/>
              <a:t>9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920620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2424F-935A-43B2-90E1-47B872294118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8AA24-7511-4CEB-ADA0-169B8EA27F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4224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2424F-935A-43B2-90E1-47B872294118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8AA24-7511-4CEB-ADA0-169B8EA27F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532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2424F-935A-43B2-90E1-47B872294118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8AA24-7511-4CEB-ADA0-169B8EA27F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81252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 algn="ctr">
              <a:defRPr/>
            </a:lvl1pPr>
          </a:lstStyle>
          <a:p>
            <a:fld id="{BCB440F9-59A7-46F7-80B7-054C309EF10B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9088491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>
            <a:normAutofit/>
          </a:bodyPr>
          <a:lstStyle/>
          <a:p>
            <a:pPr lvl="0"/>
            <a:endParaRPr lang="tr-TR" noProof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 algn="ctr">
              <a:defRPr/>
            </a:lvl1pPr>
          </a:lstStyle>
          <a:p>
            <a:fld id="{3F8B640C-737F-4789-B729-612E1CC37DF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448519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2424F-935A-43B2-90E1-47B872294118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8AA24-7511-4CEB-ADA0-169B8EA27F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6927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2424F-935A-43B2-90E1-47B872294118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8AA24-7511-4CEB-ADA0-169B8EA27F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76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2424F-935A-43B2-90E1-47B872294118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8AA24-7511-4CEB-ADA0-169B8EA27F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4755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2424F-935A-43B2-90E1-47B872294118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8AA24-7511-4CEB-ADA0-169B8EA27F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642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2424F-935A-43B2-90E1-47B872294118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8AA24-7511-4CEB-ADA0-169B8EA27F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4764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2424F-935A-43B2-90E1-47B872294118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8AA24-7511-4CEB-ADA0-169B8EA27F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5722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2424F-935A-43B2-90E1-47B872294118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8AA24-7511-4CEB-ADA0-169B8EA27F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6273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2424F-935A-43B2-90E1-47B872294118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8AA24-7511-4CEB-ADA0-169B8EA27F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309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F2424F-935A-43B2-90E1-47B872294118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28AA24-7511-4CEB-ADA0-169B8EA27F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9547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524000" y="1781930"/>
            <a:ext cx="9144000" cy="23876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tr-TR" sz="4800" dirty="0">
                <a:latin typeface="Constantia" panose="02030602050306030303" pitchFamily="18" charset="0"/>
                <a:cs typeface="Times New Roman" panose="02020603050405020304" pitchFamily="18" charset="0"/>
              </a:rPr>
              <a:t>ANT 339</a:t>
            </a:r>
            <a:br>
              <a:rPr lang="tr-TR" sz="4800" dirty="0">
                <a:latin typeface="Constantia" panose="02030602050306030303" pitchFamily="18" charset="0"/>
                <a:cs typeface="Times New Roman" panose="02020603050405020304" pitchFamily="18" charset="0"/>
              </a:rPr>
            </a:br>
            <a:r>
              <a:rPr lang="tr-TR" sz="4800" dirty="0">
                <a:latin typeface="Constantia" panose="02030602050306030303" pitchFamily="18" charset="0"/>
                <a:cs typeface="Times New Roman" panose="02020603050405020304" pitchFamily="18" charset="0"/>
              </a:rPr>
              <a:t>İSTATİSTİĞE GİRİŞ </a:t>
            </a:r>
            <a:r>
              <a:rPr lang="tr-TR" sz="4800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/>
            </a:r>
            <a:br>
              <a:rPr lang="tr-TR" sz="4800" dirty="0" smtClean="0">
                <a:latin typeface="Constantia" panose="02030602050306030303" pitchFamily="18" charset="0"/>
                <a:cs typeface="Times New Roman" panose="02020603050405020304" pitchFamily="18" charset="0"/>
              </a:rPr>
            </a:br>
            <a:r>
              <a:rPr lang="tr-TR" sz="4800" dirty="0">
                <a:latin typeface="Constantia" panose="02030602050306030303" pitchFamily="18" charset="0"/>
                <a:cs typeface="Times New Roman" panose="02020603050405020304" pitchFamily="18" charset="0"/>
              </a:rPr>
              <a:t/>
            </a:r>
            <a:br>
              <a:rPr lang="tr-TR" sz="4800" dirty="0">
                <a:latin typeface="Constantia" panose="02030602050306030303" pitchFamily="18" charset="0"/>
                <a:cs typeface="Times New Roman" panose="02020603050405020304" pitchFamily="18" charset="0"/>
              </a:rPr>
            </a:br>
            <a:r>
              <a:rPr lang="tr-TR" sz="4800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XIII. </a:t>
            </a:r>
            <a:r>
              <a:rPr lang="tr-TR" sz="4800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HAFTA</a:t>
            </a:r>
            <a:endParaRPr lang="tr-TR" sz="4800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3 Dikdörtgen"/>
          <p:cNvSpPr/>
          <p:nvPr/>
        </p:nvSpPr>
        <p:spPr>
          <a:xfrm>
            <a:off x="3496025" y="4772782"/>
            <a:ext cx="51999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tr-TR" sz="2800" dirty="0">
                <a:latin typeface="Bell MT" pitchFamily="18" charset="0"/>
              </a:rPr>
              <a:t>PROF. DR. BAŞAK KOCA ÖZER</a:t>
            </a:r>
          </a:p>
        </p:txBody>
      </p:sp>
    </p:spTree>
    <p:extLst>
      <p:ext uri="{BB962C8B-B14F-4D97-AF65-F5344CB8AC3E}">
        <p14:creationId xmlns:p14="http://schemas.microsoft.com/office/powerpoint/2010/main" val="2841091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981200" y="692150"/>
            <a:ext cx="8229600" cy="2305050"/>
          </a:xfrm>
          <a:solidFill>
            <a:schemeClr val="accent1"/>
          </a:solidFill>
        </p:spPr>
        <p:txBody>
          <a:bodyPr/>
          <a:lstStyle/>
          <a:p>
            <a:pPr eaLnBrk="1" hangingPunct="1"/>
            <a:r>
              <a:rPr lang="tr-TR" altLang="tr-TR" sz="2400" dirty="0">
                <a:latin typeface="Constantia" panose="02030602050306030303" pitchFamily="18" charset="0"/>
              </a:rPr>
              <a:t>Bir yerli grubunda mevsime göre diyet araştırılıyor. Yağışlı mevsimlerde tüketilen hayvan türünün sayısı 10’dur.  Araştırmacı bilgede yaşayan 20 aile üzerinde çalışıyor ve kurak mevsimde Y</a:t>
            </a:r>
            <a:r>
              <a:rPr lang="tr-TR" altLang="tr-TR" sz="2400" baseline="-25000" dirty="0">
                <a:latin typeface="Constantia" panose="02030602050306030303" pitchFamily="18" charset="0"/>
              </a:rPr>
              <a:t>ort</a:t>
            </a:r>
            <a:r>
              <a:rPr lang="tr-TR" altLang="tr-TR" sz="2400" dirty="0">
                <a:latin typeface="Constantia" panose="02030602050306030303" pitchFamily="18" charset="0"/>
              </a:rPr>
              <a:t>=9 ve s=3.5dir. Bu verilere göre hipotez nasıl kurulmalıdır ve t değeri ile karar ne olmalıdır?</a:t>
            </a:r>
          </a:p>
          <a:p>
            <a:pPr eaLnBrk="1" hangingPunct="1"/>
            <a:endParaRPr lang="tr-TR" altLang="tr-TR" sz="2400" dirty="0">
              <a:latin typeface="Constantia" panose="02030602050306030303" pitchFamily="18" charset="0"/>
            </a:endParaRP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2352676" y="3141663"/>
            <a:ext cx="7775575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2400"/>
              <a:t>H</a:t>
            </a:r>
            <a:r>
              <a:rPr lang="tr-TR" altLang="tr-TR" sz="2400" baseline="-25000"/>
              <a:t>0</a:t>
            </a:r>
            <a:r>
              <a:rPr lang="tr-TR" altLang="tr-TR" sz="2400"/>
              <a:t>:</a:t>
            </a:r>
            <a:r>
              <a:rPr lang="en-US" altLang="tr-TR" sz="2400"/>
              <a:t>µ</a:t>
            </a:r>
            <a:r>
              <a:rPr lang="tr-TR" altLang="tr-TR" sz="2400"/>
              <a:t>=10, H</a:t>
            </a:r>
            <a:r>
              <a:rPr lang="tr-TR" altLang="tr-TR" sz="2400" baseline="-25000"/>
              <a:t>1</a:t>
            </a:r>
            <a:r>
              <a:rPr lang="tr-TR" altLang="tr-TR" sz="2400"/>
              <a:t>:</a:t>
            </a:r>
            <a:r>
              <a:rPr lang="en-US" altLang="tr-TR" sz="2400"/>
              <a:t>µ</a:t>
            </a:r>
            <a:r>
              <a:rPr lang="tr-TR" altLang="tr-TR" sz="2400"/>
              <a:t>≠10, test 2 kuyrukludur, </a:t>
            </a:r>
            <a:r>
              <a:rPr lang="el-GR" altLang="tr-TR" sz="2400"/>
              <a:t>α</a:t>
            </a:r>
            <a:r>
              <a:rPr lang="tr-TR" altLang="tr-TR" sz="2400"/>
              <a:t>: 0.05</a:t>
            </a:r>
          </a:p>
          <a:p>
            <a:pPr eaLnBrk="1" hangingPunct="1">
              <a:spcBef>
                <a:spcPct val="50000"/>
              </a:spcBef>
            </a:pPr>
            <a:r>
              <a:rPr lang="tr-TR" altLang="tr-TR" sz="2400"/>
              <a:t>t= </a:t>
            </a:r>
            <a:r>
              <a:rPr lang="tr-TR" altLang="tr-TR" sz="2400" baseline="-25000"/>
              <a:t>syort</a:t>
            </a:r>
            <a:r>
              <a:rPr lang="tr-TR" altLang="tr-TR" sz="2400"/>
              <a:t>=3.5/√20 =0.78</a:t>
            </a:r>
          </a:p>
          <a:p>
            <a:pPr eaLnBrk="1" hangingPunct="1">
              <a:spcBef>
                <a:spcPct val="50000"/>
              </a:spcBef>
            </a:pPr>
            <a:r>
              <a:rPr lang="tr-TR" altLang="tr-TR" sz="2400"/>
              <a:t>t=10-9/0.78 =1.28</a:t>
            </a:r>
          </a:p>
          <a:p>
            <a:pPr eaLnBrk="1" hangingPunct="1">
              <a:spcBef>
                <a:spcPct val="50000"/>
              </a:spcBef>
            </a:pPr>
            <a:r>
              <a:rPr lang="el-GR" altLang="tr-TR" sz="2400"/>
              <a:t>α</a:t>
            </a:r>
            <a:r>
              <a:rPr lang="tr-TR" altLang="tr-TR" sz="2400"/>
              <a:t>: 0.05  df: 20-1=19 cv= 2.093, H</a:t>
            </a:r>
            <a:r>
              <a:rPr lang="tr-TR" altLang="tr-TR" sz="2400" baseline="-25000"/>
              <a:t>0</a:t>
            </a:r>
            <a:r>
              <a:rPr lang="tr-TR" altLang="tr-TR" sz="2400"/>
              <a:t> KAbul </a:t>
            </a:r>
          </a:p>
          <a:p>
            <a:pPr eaLnBrk="1" hangingPunct="1">
              <a:spcBef>
                <a:spcPct val="50000"/>
              </a:spcBef>
            </a:pPr>
            <a:r>
              <a:rPr lang="tr-TR" altLang="tr-TR" sz="2400"/>
              <a:t>Grup kurak ve yağışlı mevsimlerde farklı beslenme örüntüsüne sahip değildir.  </a:t>
            </a:r>
            <a:endParaRPr lang="en-US" altLang="tr-TR" sz="2400" baseline="-25000"/>
          </a:p>
          <a:p>
            <a:pPr eaLnBrk="1" hangingPunct="1">
              <a:spcBef>
                <a:spcPct val="50000"/>
              </a:spcBef>
            </a:pPr>
            <a:endParaRPr lang="en-US" altLang="tr-TR" sz="2400" baseline="-25000"/>
          </a:p>
        </p:txBody>
      </p:sp>
    </p:spTree>
    <p:extLst>
      <p:ext uri="{BB962C8B-B14F-4D97-AF65-F5344CB8AC3E}">
        <p14:creationId xmlns:p14="http://schemas.microsoft.com/office/powerpoint/2010/main" val="3774127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992314" y="404814"/>
            <a:ext cx="8372475" cy="2808287"/>
          </a:xfrm>
          <a:solidFill>
            <a:schemeClr val="accent1"/>
          </a:solidFill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sz="2400" dirty="0">
                <a:latin typeface="Constantia" panose="02030602050306030303" pitchFamily="18" charset="0"/>
              </a:rPr>
              <a:t>Bir toplulukta kadın ve erkeklerin toprak kalitesini tanımlarken kullandıkları sözcük sayısı karşılaştırılmaktadır. H</a:t>
            </a:r>
            <a:r>
              <a:rPr lang="tr-TR" altLang="tr-TR" sz="2400" baseline="-25000" dirty="0">
                <a:latin typeface="Constantia" panose="02030602050306030303" pitchFamily="18" charset="0"/>
              </a:rPr>
              <a:t>0</a:t>
            </a:r>
            <a:r>
              <a:rPr lang="tr-TR" altLang="tr-TR" sz="2400" dirty="0">
                <a:latin typeface="Constantia" panose="02030602050306030303" pitchFamily="18" charset="0"/>
              </a:rPr>
              <a:t> hipotezi erkeklerin kullandıkları kelimeler üzerine (4 kelime) kurulmaktadır. Araştırmada 30 kadın örnek olarak çalışılmış ve kullandıkları kelime sayısının 7 olduğu, standart sapmanın da 1.8 olduğu elde edilmiştir. T değeri, hipoteze dayalı karar ve yorumunuz nedir?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2352676" y="3141663"/>
            <a:ext cx="7775575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2400"/>
              <a:t>H</a:t>
            </a:r>
            <a:r>
              <a:rPr lang="tr-TR" altLang="tr-TR" sz="2400" baseline="-25000"/>
              <a:t>0</a:t>
            </a:r>
            <a:r>
              <a:rPr lang="tr-TR" altLang="tr-TR" sz="2400"/>
              <a:t>:</a:t>
            </a:r>
            <a:r>
              <a:rPr lang="en-US" altLang="tr-TR" sz="2400"/>
              <a:t>µ</a:t>
            </a:r>
            <a:r>
              <a:rPr lang="tr-TR" altLang="tr-TR" sz="2400"/>
              <a:t>=4, H</a:t>
            </a:r>
            <a:r>
              <a:rPr lang="tr-TR" altLang="tr-TR" sz="2400" baseline="-25000"/>
              <a:t>1</a:t>
            </a:r>
            <a:r>
              <a:rPr lang="tr-TR" altLang="tr-TR" sz="2400"/>
              <a:t>:</a:t>
            </a:r>
            <a:r>
              <a:rPr lang="en-US" altLang="tr-TR" sz="2400"/>
              <a:t>µ</a:t>
            </a:r>
            <a:r>
              <a:rPr lang="tr-TR" altLang="tr-TR" sz="2400"/>
              <a:t>≠4, test çift kuyrukludur, </a:t>
            </a:r>
            <a:r>
              <a:rPr lang="el-GR" altLang="tr-TR" sz="2400"/>
              <a:t>α</a:t>
            </a:r>
            <a:r>
              <a:rPr lang="tr-TR" altLang="tr-TR" sz="2400"/>
              <a:t>: 0.05</a:t>
            </a:r>
          </a:p>
          <a:p>
            <a:pPr eaLnBrk="1" hangingPunct="1">
              <a:spcBef>
                <a:spcPct val="50000"/>
              </a:spcBef>
            </a:pPr>
            <a:r>
              <a:rPr lang="tr-TR" altLang="tr-TR" sz="2400"/>
              <a:t>t= </a:t>
            </a:r>
            <a:r>
              <a:rPr lang="tr-TR" altLang="tr-TR" sz="2400" baseline="-25000"/>
              <a:t>syort</a:t>
            </a:r>
            <a:r>
              <a:rPr lang="tr-TR" altLang="tr-TR" sz="2400"/>
              <a:t>=1.8/√30 =0.33</a:t>
            </a:r>
          </a:p>
          <a:p>
            <a:pPr eaLnBrk="1" hangingPunct="1">
              <a:spcBef>
                <a:spcPct val="50000"/>
              </a:spcBef>
            </a:pPr>
            <a:r>
              <a:rPr lang="tr-TR" altLang="tr-TR" sz="2400"/>
              <a:t>t=7-4/0.33 =9.1</a:t>
            </a:r>
          </a:p>
          <a:p>
            <a:pPr eaLnBrk="1" hangingPunct="1">
              <a:spcBef>
                <a:spcPct val="50000"/>
              </a:spcBef>
            </a:pPr>
            <a:r>
              <a:rPr lang="el-GR" altLang="tr-TR" sz="2400"/>
              <a:t>α</a:t>
            </a:r>
            <a:r>
              <a:rPr lang="tr-TR" altLang="tr-TR" sz="2400"/>
              <a:t>: 0.05  df: 30-1=29 cv= 2.045, H</a:t>
            </a:r>
            <a:r>
              <a:rPr lang="tr-TR" altLang="tr-TR" sz="2400" baseline="-25000"/>
              <a:t>0</a:t>
            </a:r>
            <a:r>
              <a:rPr lang="tr-TR" altLang="tr-TR" sz="2400"/>
              <a:t> RED </a:t>
            </a:r>
          </a:p>
          <a:p>
            <a:pPr eaLnBrk="1" hangingPunct="1">
              <a:spcBef>
                <a:spcPct val="50000"/>
              </a:spcBef>
            </a:pPr>
            <a:r>
              <a:rPr lang="tr-TR" altLang="tr-TR" sz="2400"/>
              <a:t>Gruptaki kadın ve erkeklerin toprak kalitesine ilişkin kullandıkları kelimeler farklıdır.  </a:t>
            </a:r>
            <a:endParaRPr lang="en-US" altLang="tr-TR" sz="2400" baseline="-25000"/>
          </a:p>
          <a:p>
            <a:pPr eaLnBrk="1" hangingPunct="1">
              <a:spcBef>
                <a:spcPct val="50000"/>
              </a:spcBef>
            </a:pPr>
            <a:endParaRPr lang="en-US" altLang="tr-TR" sz="2400" baseline="-25000"/>
          </a:p>
        </p:txBody>
      </p:sp>
    </p:spTree>
    <p:extLst>
      <p:ext uri="{BB962C8B-B14F-4D97-AF65-F5344CB8AC3E}">
        <p14:creationId xmlns:p14="http://schemas.microsoft.com/office/powerpoint/2010/main" val="3956004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841664" y="500063"/>
            <a:ext cx="9335799" cy="990600"/>
          </a:xfrm>
        </p:spPr>
        <p:txBody>
          <a:bodyPr/>
          <a:lstStyle/>
          <a:p>
            <a:pPr eaLnBrk="1" hangingPunct="1"/>
            <a:r>
              <a:rPr lang="tr-TR" altLang="tr-TR" dirty="0" smtClean="0">
                <a:latin typeface="Constantia" panose="02030602050306030303" pitchFamily="18" charset="0"/>
              </a:rPr>
              <a:t>İki ortalama arasındaki fark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768927" y="1600200"/>
            <a:ext cx="9521248" cy="4495800"/>
          </a:xfrm>
        </p:spPr>
        <p:txBody>
          <a:bodyPr/>
          <a:lstStyle/>
          <a:p>
            <a:pPr eaLnBrk="1" hangingPunct="1"/>
            <a:r>
              <a:rPr lang="tr-TR" altLang="tr-TR" dirty="0">
                <a:latin typeface="Constantia" panose="02030602050306030303" pitchFamily="18" charset="0"/>
              </a:rPr>
              <a:t>Genellikle araştırmalarda 2 örneklem birbiri ile karşılaştırılmakta (aynı </a:t>
            </a:r>
            <a:r>
              <a:rPr lang="tr-TR" altLang="tr-TR" dirty="0" err="1">
                <a:latin typeface="Constantia" panose="02030602050306030303" pitchFamily="18" charset="0"/>
              </a:rPr>
              <a:t>populasyondan</a:t>
            </a:r>
            <a:r>
              <a:rPr lang="tr-TR" altLang="tr-TR" dirty="0">
                <a:latin typeface="Constantia" panose="02030602050306030303" pitchFamily="18" charset="0"/>
              </a:rPr>
              <a:t>) ve hipotez testi uygulanmaktadır. </a:t>
            </a:r>
          </a:p>
          <a:p>
            <a:pPr lvl="1" eaLnBrk="1" hangingPunct="1"/>
            <a:r>
              <a:rPr lang="tr-TR" altLang="tr-TR" dirty="0">
                <a:latin typeface="Constantia" panose="02030602050306030303" pitchFamily="18" charset="0"/>
              </a:rPr>
              <a:t>İki bağımsız örnek arasındaki fark </a:t>
            </a:r>
          </a:p>
          <a:p>
            <a:pPr lvl="2" eaLnBrk="1" hangingPunct="1"/>
            <a:r>
              <a:rPr lang="tr-TR" altLang="tr-TR" dirty="0">
                <a:latin typeface="Constantia" panose="02030602050306030303" pitchFamily="18" charset="0"/>
              </a:rPr>
              <a:t>Bir şehirdeki iki farklı bölgeden bağımsız olarak toplanan çocuk ağırlıkları</a:t>
            </a:r>
          </a:p>
          <a:p>
            <a:pPr lvl="1" eaLnBrk="1" hangingPunct="1"/>
            <a:r>
              <a:rPr lang="tr-TR" altLang="tr-TR" dirty="0">
                <a:latin typeface="Constantia" panose="02030602050306030303" pitchFamily="18" charset="0"/>
              </a:rPr>
              <a:t>Bir örneklem içindeki gözlemlerin karşılaştırılması</a:t>
            </a:r>
          </a:p>
          <a:p>
            <a:pPr lvl="2" eaLnBrk="1" hangingPunct="1"/>
            <a:r>
              <a:rPr lang="tr-TR" altLang="tr-TR" dirty="0">
                <a:latin typeface="Constantia" panose="02030602050306030303" pitchFamily="18" charset="0"/>
              </a:rPr>
              <a:t>Ok uçlarının içindeki bir ok ucu</a:t>
            </a:r>
          </a:p>
          <a:p>
            <a:pPr lvl="1" eaLnBrk="1" hangingPunct="1"/>
            <a:r>
              <a:rPr lang="tr-TR" altLang="tr-TR" dirty="0">
                <a:latin typeface="Constantia" panose="02030602050306030303" pitchFamily="18" charset="0"/>
              </a:rPr>
              <a:t>İki eşleştirilmiş grubun karşılaştırılması</a:t>
            </a:r>
          </a:p>
          <a:p>
            <a:pPr lvl="2" eaLnBrk="1" hangingPunct="1"/>
            <a:r>
              <a:rPr lang="tr-TR" altLang="tr-TR" dirty="0">
                <a:latin typeface="Constantia" panose="02030602050306030303" pitchFamily="18" charset="0"/>
              </a:rPr>
              <a:t>Sigara bırakma programı öncesi ve sonrası bir grup erişkinin ağırlığı</a:t>
            </a:r>
          </a:p>
        </p:txBody>
      </p:sp>
      <p:sp>
        <p:nvSpPr>
          <p:cNvPr id="20484" name="Text Box 5"/>
          <p:cNvSpPr txBox="1">
            <a:spLocks noChangeArrowheads="1"/>
          </p:cNvSpPr>
          <p:nvPr/>
        </p:nvSpPr>
        <p:spPr bwMode="auto">
          <a:xfrm>
            <a:off x="768927" y="5423031"/>
            <a:ext cx="1007052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tr-TR" sz="2400" dirty="0">
                <a:solidFill>
                  <a:srgbClr val="FF0000"/>
                </a:solidFill>
              </a:rPr>
              <a:t>§</a:t>
            </a:r>
            <a:r>
              <a:rPr lang="tr-TR" altLang="tr-TR" sz="2400" dirty="0" err="1">
                <a:solidFill>
                  <a:srgbClr val="FF0000"/>
                </a:solidFill>
              </a:rPr>
              <a:t>Populasyonun</a:t>
            </a:r>
            <a:r>
              <a:rPr lang="tr-TR" altLang="tr-TR" sz="2400" dirty="0">
                <a:solidFill>
                  <a:srgbClr val="FF0000"/>
                </a:solidFill>
              </a:rPr>
              <a:t> tüm parametreleri bilinseydi z dağılımı yardımıyla test edilebilirdi.</a:t>
            </a:r>
          </a:p>
        </p:txBody>
      </p:sp>
      <p:sp>
        <p:nvSpPr>
          <p:cNvPr id="20485" name="4 Dikdörtgen"/>
          <p:cNvSpPr>
            <a:spLocks noChangeArrowheads="1"/>
          </p:cNvSpPr>
          <p:nvPr/>
        </p:nvSpPr>
        <p:spPr bwMode="auto">
          <a:xfrm>
            <a:off x="6953250" y="214314"/>
            <a:ext cx="31813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b="1"/>
              <a:t>Independent-Sample t Testi</a:t>
            </a:r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36044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862445" y="228600"/>
            <a:ext cx="9427730" cy="990600"/>
          </a:xfrm>
        </p:spPr>
        <p:txBody>
          <a:bodyPr/>
          <a:lstStyle/>
          <a:p>
            <a:pPr eaLnBrk="1" hangingPunct="1"/>
            <a:r>
              <a:rPr lang="tr-TR" altLang="tr-TR" dirty="0" smtClean="0">
                <a:latin typeface="Constantia" panose="02030602050306030303" pitchFamily="18" charset="0"/>
              </a:rPr>
              <a:t>Eşleştirilmemiş/un-</a:t>
            </a:r>
            <a:r>
              <a:rPr lang="tr-TR" altLang="tr-TR" dirty="0" err="1" smtClean="0">
                <a:latin typeface="Constantia" panose="02030602050306030303" pitchFamily="18" charset="0"/>
              </a:rPr>
              <a:t>paired</a:t>
            </a:r>
            <a:r>
              <a:rPr lang="tr-TR" altLang="tr-TR" dirty="0" smtClean="0">
                <a:latin typeface="Constantia" panose="02030602050306030303" pitchFamily="18" charset="0"/>
              </a:rPr>
              <a:t> t testi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727363" y="1563471"/>
            <a:ext cx="9202882" cy="1252537"/>
          </a:xfrm>
        </p:spPr>
        <p:txBody>
          <a:bodyPr/>
          <a:lstStyle/>
          <a:p>
            <a:pPr eaLnBrk="1" hangingPunct="1"/>
            <a:r>
              <a:rPr lang="tr-TR" altLang="tr-TR" sz="2400" dirty="0">
                <a:latin typeface="Constantia" panose="02030602050306030303" pitchFamily="18" charset="0"/>
              </a:rPr>
              <a:t>İki etnik gruptaki kadınların evlenme yaşı</a:t>
            </a:r>
          </a:p>
          <a:p>
            <a:pPr eaLnBrk="1" hangingPunct="1"/>
            <a:r>
              <a:rPr lang="tr-TR" altLang="tr-TR" sz="2400" dirty="0">
                <a:latin typeface="Constantia" panose="02030602050306030303" pitchFamily="18" charset="0"/>
              </a:rPr>
              <a:t>İki çocuk grubunun boyu</a:t>
            </a: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2003425" y="5906078"/>
            <a:ext cx="25923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tr-TR" sz="2400">
                <a:solidFill>
                  <a:srgbClr val="FF0000"/>
                </a:solidFill>
              </a:rPr>
              <a:t>§</a:t>
            </a:r>
            <a:r>
              <a:rPr lang="tr-TR" altLang="tr-TR" sz="2400">
                <a:solidFill>
                  <a:srgbClr val="FF0000"/>
                </a:solidFill>
              </a:rPr>
              <a:t>  ANOVA</a:t>
            </a: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1391444" y="3084802"/>
            <a:ext cx="3816350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400" dirty="0"/>
              <a:t>Çift kuyruk test</a:t>
            </a:r>
          </a:p>
          <a:p>
            <a:pPr eaLnBrk="1" hangingPunct="1"/>
            <a:endParaRPr lang="tr-TR" altLang="tr-TR" sz="2400" dirty="0"/>
          </a:p>
          <a:p>
            <a:pPr eaLnBrk="1" hangingPunct="1"/>
            <a:r>
              <a:rPr lang="tr-TR" altLang="tr-TR" sz="2400" dirty="0"/>
              <a:t>H</a:t>
            </a:r>
            <a:r>
              <a:rPr lang="tr-TR" altLang="tr-TR" sz="2400" baseline="-25000" dirty="0"/>
              <a:t>0</a:t>
            </a:r>
            <a:r>
              <a:rPr lang="tr-TR" altLang="tr-TR" sz="2400" dirty="0"/>
              <a:t>: </a:t>
            </a:r>
            <a:r>
              <a:rPr lang="en-US" altLang="tr-TR" sz="2400" dirty="0"/>
              <a:t>µ</a:t>
            </a:r>
            <a:r>
              <a:rPr lang="tr-TR" altLang="tr-TR" sz="2400" baseline="-25000" dirty="0"/>
              <a:t>1</a:t>
            </a:r>
            <a:r>
              <a:rPr lang="tr-TR" altLang="tr-TR" sz="2400" dirty="0"/>
              <a:t>= </a:t>
            </a:r>
            <a:r>
              <a:rPr lang="en-US" altLang="tr-TR" sz="2400" dirty="0"/>
              <a:t>µ</a:t>
            </a:r>
            <a:r>
              <a:rPr lang="tr-TR" altLang="tr-TR" sz="2400" baseline="-25000" dirty="0"/>
              <a:t>2</a:t>
            </a:r>
          </a:p>
          <a:p>
            <a:pPr eaLnBrk="1" hangingPunct="1"/>
            <a:r>
              <a:rPr lang="tr-TR" altLang="tr-TR" sz="2400" dirty="0"/>
              <a:t>H</a:t>
            </a:r>
            <a:r>
              <a:rPr lang="tr-TR" altLang="tr-TR" sz="2400" baseline="-25000" dirty="0"/>
              <a:t>1</a:t>
            </a:r>
            <a:r>
              <a:rPr lang="tr-TR" altLang="tr-TR" sz="2400" dirty="0"/>
              <a:t>: </a:t>
            </a:r>
            <a:r>
              <a:rPr lang="en-US" altLang="tr-TR" sz="2400" dirty="0"/>
              <a:t>µ</a:t>
            </a:r>
            <a:r>
              <a:rPr lang="tr-TR" altLang="tr-TR" sz="2400" baseline="-25000" dirty="0"/>
              <a:t>1</a:t>
            </a:r>
            <a:r>
              <a:rPr lang="tr-TR" altLang="tr-TR" sz="2400" dirty="0"/>
              <a:t>≠ </a:t>
            </a:r>
            <a:r>
              <a:rPr lang="en-US" altLang="tr-TR" sz="2400" dirty="0"/>
              <a:t>µ</a:t>
            </a:r>
            <a:r>
              <a:rPr lang="tr-TR" altLang="tr-TR" sz="2400" baseline="-25000" dirty="0"/>
              <a:t>2</a:t>
            </a:r>
            <a:endParaRPr lang="en-US" altLang="tr-TR" sz="2400" baseline="-25000" dirty="0"/>
          </a:p>
          <a:p>
            <a:pPr eaLnBrk="1" hangingPunct="1"/>
            <a:endParaRPr lang="en-US" altLang="tr-TR" sz="2400" baseline="-25000" dirty="0"/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5328804" y="2816008"/>
            <a:ext cx="4608513" cy="250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400" dirty="0"/>
              <a:t>Tek kuyruk test</a:t>
            </a:r>
          </a:p>
          <a:p>
            <a:pPr eaLnBrk="1" hangingPunct="1"/>
            <a:r>
              <a:rPr lang="tr-TR" altLang="tr-TR" dirty="0"/>
              <a:t>(bir grubun az ya da çok ortalama değer gösterdiği araştırıldığı zaman kullanılır)</a:t>
            </a:r>
          </a:p>
          <a:p>
            <a:pPr eaLnBrk="1" hangingPunct="1"/>
            <a:endParaRPr lang="tr-TR" altLang="tr-TR" dirty="0"/>
          </a:p>
          <a:p>
            <a:pPr eaLnBrk="1" hangingPunct="1"/>
            <a:r>
              <a:rPr lang="tr-TR" altLang="tr-TR" sz="2400" dirty="0"/>
              <a:t>H</a:t>
            </a:r>
            <a:r>
              <a:rPr lang="tr-TR" altLang="tr-TR" sz="2400" baseline="-25000" dirty="0"/>
              <a:t>0</a:t>
            </a:r>
            <a:r>
              <a:rPr lang="tr-TR" altLang="tr-TR" sz="2400" dirty="0"/>
              <a:t>: </a:t>
            </a:r>
            <a:r>
              <a:rPr lang="en-US" altLang="tr-TR" sz="2400" dirty="0"/>
              <a:t>µ</a:t>
            </a:r>
            <a:r>
              <a:rPr lang="tr-TR" altLang="tr-TR" sz="2400" baseline="-25000" dirty="0"/>
              <a:t>1</a:t>
            </a:r>
            <a:r>
              <a:rPr lang="tr-TR" altLang="tr-TR" sz="2400" dirty="0"/>
              <a:t>≥ </a:t>
            </a:r>
            <a:r>
              <a:rPr lang="en-US" altLang="tr-TR" sz="2400" dirty="0"/>
              <a:t>µ</a:t>
            </a:r>
            <a:r>
              <a:rPr lang="tr-TR" altLang="tr-TR" sz="2400" baseline="-25000" dirty="0"/>
              <a:t>2</a:t>
            </a:r>
            <a:r>
              <a:rPr lang="tr-TR" altLang="tr-TR" sz="2400" dirty="0"/>
              <a:t>  ,  H</a:t>
            </a:r>
            <a:r>
              <a:rPr lang="tr-TR" altLang="tr-TR" sz="2400" baseline="-25000" dirty="0"/>
              <a:t>1</a:t>
            </a:r>
            <a:r>
              <a:rPr lang="tr-TR" altLang="tr-TR" sz="2400" dirty="0"/>
              <a:t>: </a:t>
            </a:r>
            <a:r>
              <a:rPr lang="en-US" altLang="tr-TR" sz="2400" dirty="0"/>
              <a:t>µ</a:t>
            </a:r>
            <a:r>
              <a:rPr lang="tr-TR" altLang="tr-TR" sz="2400" baseline="-25000" dirty="0"/>
              <a:t>1</a:t>
            </a:r>
            <a:r>
              <a:rPr lang="tr-TR" altLang="tr-TR" sz="2400" dirty="0"/>
              <a:t>&lt; </a:t>
            </a:r>
            <a:r>
              <a:rPr lang="en-US" altLang="tr-TR" sz="2400" dirty="0"/>
              <a:t>µ</a:t>
            </a:r>
            <a:r>
              <a:rPr lang="tr-TR" altLang="tr-TR" sz="2400" baseline="-25000" dirty="0"/>
              <a:t>2</a:t>
            </a:r>
            <a:endParaRPr lang="en-US" altLang="tr-TR" sz="2400" baseline="-25000" dirty="0"/>
          </a:p>
          <a:p>
            <a:pPr eaLnBrk="1" hangingPunct="1"/>
            <a:endParaRPr lang="tr-TR" altLang="tr-TR" sz="2400" baseline="-25000" dirty="0"/>
          </a:p>
          <a:p>
            <a:pPr eaLnBrk="1" hangingPunct="1"/>
            <a:r>
              <a:rPr lang="tr-TR" altLang="tr-TR" sz="2400" dirty="0"/>
              <a:t>H</a:t>
            </a:r>
            <a:r>
              <a:rPr lang="tr-TR" altLang="tr-TR" sz="2400" baseline="-25000" dirty="0"/>
              <a:t>0</a:t>
            </a:r>
            <a:r>
              <a:rPr lang="tr-TR" altLang="tr-TR" sz="2400" dirty="0"/>
              <a:t>: </a:t>
            </a:r>
            <a:r>
              <a:rPr lang="en-US" altLang="tr-TR" sz="2400" dirty="0"/>
              <a:t>µ</a:t>
            </a:r>
            <a:r>
              <a:rPr lang="tr-TR" altLang="tr-TR" sz="2400" baseline="-25000" dirty="0"/>
              <a:t>1</a:t>
            </a:r>
            <a:r>
              <a:rPr lang="tr-TR" altLang="tr-TR" sz="2400" dirty="0"/>
              <a:t>≤ </a:t>
            </a:r>
            <a:r>
              <a:rPr lang="en-US" altLang="tr-TR" sz="2400" dirty="0"/>
              <a:t>µ</a:t>
            </a:r>
            <a:r>
              <a:rPr lang="tr-TR" altLang="tr-TR" sz="2400" baseline="-25000" dirty="0"/>
              <a:t>2</a:t>
            </a:r>
            <a:r>
              <a:rPr lang="tr-TR" altLang="tr-TR" sz="2400" dirty="0"/>
              <a:t>  ,  H</a:t>
            </a:r>
            <a:r>
              <a:rPr lang="tr-TR" altLang="tr-TR" sz="2400" baseline="-25000" dirty="0"/>
              <a:t>1</a:t>
            </a:r>
            <a:r>
              <a:rPr lang="tr-TR" altLang="tr-TR" sz="2400" dirty="0"/>
              <a:t>: </a:t>
            </a:r>
            <a:r>
              <a:rPr lang="en-US" altLang="tr-TR" sz="2400" dirty="0"/>
              <a:t>µ</a:t>
            </a:r>
            <a:r>
              <a:rPr lang="tr-TR" altLang="tr-TR" sz="2400" baseline="-25000" dirty="0"/>
              <a:t>1</a:t>
            </a:r>
            <a:r>
              <a:rPr lang="tr-TR" altLang="tr-TR" sz="2400" dirty="0"/>
              <a:t>&gt; </a:t>
            </a:r>
            <a:r>
              <a:rPr lang="en-US" altLang="tr-TR" sz="2400" dirty="0"/>
              <a:t>µ</a:t>
            </a:r>
            <a:r>
              <a:rPr lang="tr-TR" altLang="tr-TR" sz="2400" baseline="-25000" dirty="0"/>
              <a:t>2</a:t>
            </a:r>
            <a:endParaRPr lang="en-US" altLang="tr-TR" sz="2400" baseline="-25000" dirty="0"/>
          </a:p>
          <a:p>
            <a:pPr eaLnBrk="1" hangingPunct="1"/>
            <a:endParaRPr lang="en-US" altLang="tr-TR" sz="2400" baseline="-25000" dirty="0"/>
          </a:p>
        </p:txBody>
      </p:sp>
    </p:spTree>
    <p:extLst>
      <p:ext uri="{BB962C8B-B14F-4D97-AF65-F5344CB8AC3E}">
        <p14:creationId xmlns:p14="http://schemas.microsoft.com/office/powerpoint/2010/main" val="1945905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028700" y="929986"/>
            <a:ext cx="9171709" cy="1143000"/>
          </a:xfrm>
        </p:spPr>
        <p:txBody>
          <a:bodyPr/>
          <a:lstStyle/>
          <a:p>
            <a:pPr eaLnBrk="1" hangingPunct="1"/>
            <a:r>
              <a:rPr lang="tr-TR" altLang="tr-TR" sz="2800" dirty="0">
                <a:latin typeface="Constantia" panose="02030602050306030303" pitchFamily="18" charset="0"/>
              </a:rPr>
              <a:t>Toplum ortalamasına dayalı iki örneklem t testi (bağımsız t testi) </a:t>
            </a:r>
          </a:p>
        </p:txBody>
      </p:sp>
      <p:pic>
        <p:nvPicPr>
          <p:cNvPr id="22531" name="Picture 5" descr="t = {\overline{X}_1 - \overline{X}_2 \over s_{\overline{X}_1 - \overline{X}_2}}&#10;\ \mathrm{where}\ s_{\overline{X}_1 - \overline{X}_2} = \sqrt{{({n}_1 - 1) s_1^2 + ({n}_2 - 1) s_2^2  \over {n}_1 + {n}_2 - 2}\left({1 \over n_1} + {1 \over n_2}\right)}&#10;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15736" y="2745654"/>
            <a:ext cx="9292649" cy="938212"/>
          </a:xfrm>
        </p:spPr>
      </p:pic>
      <p:sp>
        <p:nvSpPr>
          <p:cNvPr id="22532" name="Text Box 7"/>
          <p:cNvSpPr txBox="1">
            <a:spLocks noChangeArrowheads="1"/>
          </p:cNvSpPr>
          <p:nvPr/>
        </p:nvSpPr>
        <p:spPr bwMode="auto">
          <a:xfrm>
            <a:off x="2566988" y="4868863"/>
            <a:ext cx="2089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2400"/>
              <a:t>df=n</a:t>
            </a:r>
            <a:r>
              <a:rPr lang="tr-TR" altLang="tr-TR" sz="2400" baseline="-25000"/>
              <a:t>1</a:t>
            </a:r>
            <a:r>
              <a:rPr lang="tr-TR" altLang="tr-TR" sz="2400"/>
              <a:t>+n</a:t>
            </a:r>
            <a:r>
              <a:rPr lang="tr-TR" altLang="tr-TR" sz="2400" baseline="-25000"/>
              <a:t>2</a:t>
            </a:r>
            <a:r>
              <a:rPr lang="tr-TR" altLang="tr-TR" sz="2400"/>
              <a:t>-2</a:t>
            </a:r>
          </a:p>
        </p:txBody>
      </p:sp>
    </p:spTree>
    <p:extLst>
      <p:ext uri="{BB962C8B-B14F-4D97-AF65-F5344CB8AC3E}">
        <p14:creationId xmlns:p14="http://schemas.microsoft.com/office/powerpoint/2010/main" val="1337941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605" name="Group 77"/>
          <p:cNvGraphicFramePr>
            <a:graphicFrameLocks noGrp="1"/>
          </p:cNvGraphicFramePr>
          <p:nvPr>
            <p:ph type="tbl" idx="1"/>
          </p:nvPr>
        </p:nvGraphicFramePr>
        <p:xfrm>
          <a:off x="1919289" y="1600200"/>
          <a:ext cx="2890837" cy="4114800"/>
        </p:xfrm>
        <a:graphic>
          <a:graphicData uri="http://schemas.openxmlformats.org/drawingml/2006/table">
            <a:tbl>
              <a:tblPr/>
              <a:tblGrid>
                <a:gridCol w="1446212"/>
                <a:gridCol w="1444625"/>
              </a:tblGrid>
              <a:tr h="427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I. GRUP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II. GRUP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4.5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5.2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4.3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4.7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4.0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3.9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5.8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3586" name="Text Box 78"/>
          <p:cNvSpPr txBox="1">
            <a:spLocks noChangeArrowheads="1"/>
          </p:cNvSpPr>
          <p:nvPr/>
        </p:nvSpPr>
        <p:spPr bwMode="auto">
          <a:xfrm>
            <a:off x="5016500" y="214314"/>
            <a:ext cx="5651500" cy="581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2400"/>
              <a:t>n</a:t>
            </a:r>
            <a:r>
              <a:rPr lang="tr-TR" altLang="tr-TR" sz="2400" baseline="-25000"/>
              <a:t>1</a:t>
            </a:r>
            <a:r>
              <a:rPr lang="tr-TR" altLang="tr-TR" sz="2400"/>
              <a:t>= 8		Y</a:t>
            </a:r>
            <a:r>
              <a:rPr lang="tr-TR" altLang="tr-TR" sz="2400" baseline="-25000"/>
              <a:t>1ort</a:t>
            </a:r>
            <a:r>
              <a:rPr lang="tr-TR" altLang="tr-TR" sz="2400"/>
              <a:t>= 4.4	S</a:t>
            </a:r>
            <a:r>
              <a:rPr lang="tr-TR" altLang="tr-TR" sz="2400" baseline="-25000"/>
              <a:t>1</a:t>
            </a:r>
            <a:r>
              <a:rPr lang="tr-TR" altLang="tr-TR" sz="2400" baseline="30000"/>
              <a:t>2</a:t>
            </a:r>
            <a:r>
              <a:rPr lang="tr-TR" altLang="tr-TR" sz="2400"/>
              <a:t>= 0.81</a:t>
            </a:r>
            <a:endParaRPr lang="tr-TR" altLang="tr-TR" sz="2400" baseline="30000"/>
          </a:p>
          <a:p>
            <a:pPr eaLnBrk="1" hangingPunct="1">
              <a:spcBef>
                <a:spcPct val="50000"/>
              </a:spcBef>
            </a:pPr>
            <a:r>
              <a:rPr lang="tr-TR" altLang="tr-TR" sz="2400"/>
              <a:t>n</a:t>
            </a:r>
            <a:r>
              <a:rPr lang="tr-TR" altLang="tr-TR" sz="2400" baseline="-25000"/>
              <a:t>2</a:t>
            </a:r>
            <a:r>
              <a:rPr lang="tr-TR" altLang="tr-TR" sz="2400"/>
              <a:t>= 7		Y</a:t>
            </a:r>
            <a:r>
              <a:rPr lang="tr-TR" altLang="tr-TR" sz="2400" baseline="-25000"/>
              <a:t>2ort</a:t>
            </a:r>
            <a:r>
              <a:rPr lang="tr-TR" altLang="tr-TR" sz="2400"/>
              <a:t>= 5.9	S</a:t>
            </a:r>
            <a:r>
              <a:rPr lang="tr-TR" altLang="tr-TR" sz="2400" baseline="-25000"/>
              <a:t>2</a:t>
            </a:r>
            <a:r>
              <a:rPr lang="tr-TR" altLang="tr-TR" sz="2400" baseline="30000"/>
              <a:t>2</a:t>
            </a:r>
            <a:r>
              <a:rPr lang="tr-TR" altLang="tr-TR" sz="2400"/>
              <a:t>= 0.4</a:t>
            </a:r>
          </a:p>
          <a:p>
            <a:pPr eaLnBrk="1" hangingPunct="1">
              <a:spcBef>
                <a:spcPct val="50000"/>
              </a:spcBef>
            </a:pPr>
            <a:endParaRPr lang="tr-TR" altLang="tr-TR" sz="2400"/>
          </a:p>
          <a:p>
            <a:pPr eaLnBrk="1" hangingPunct="1">
              <a:spcBef>
                <a:spcPct val="50000"/>
              </a:spcBef>
            </a:pPr>
            <a:r>
              <a:rPr lang="tr-TR" altLang="tr-TR" sz="2400"/>
              <a:t>H</a:t>
            </a:r>
            <a:r>
              <a:rPr lang="tr-TR" altLang="tr-TR" sz="2400" baseline="-25000"/>
              <a:t>0</a:t>
            </a:r>
            <a:r>
              <a:rPr lang="tr-TR" altLang="tr-TR" sz="2400"/>
              <a:t>: </a:t>
            </a:r>
            <a:r>
              <a:rPr lang="en-US" altLang="tr-TR" sz="2400"/>
              <a:t>µ</a:t>
            </a:r>
            <a:r>
              <a:rPr lang="tr-TR" altLang="tr-TR" sz="2400"/>
              <a:t>1= </a:t>
            </a:r>
            <a:r>
              <a:rPr lang="en-US" altLang="tr-TR" sz="2400"/>
              <a:t>µ</a:t>
            </a:r>
            <a:r>
              <a:rPr lang="tr-TR" altLang="tr-TR" sz="2400"/>
              <a:t>2, H1: </a:t>
            </a:r>
            <a:r>
              <a:rPr lang="en-US" altLang="tr-TR" sz="2400"/>
              <a:t>µ</a:t>
            </a:r>
            <a:r>
              <a:rPr lang="tr-TR" altLang="tr-TR" sz="2400"/>
              <a:t>1≠ </a:t>
            </a:r>
            <a:r>
              <a:rPr lang="en-US" altLang="tr-TR" sz="2400"/>
              <a:t>µ</a:t>
            </a:r>
            <a:r>
              <a:rPr lang="tr-TR" altLang="tr-TR" sz="2400"/>
              <a:t>2</a:t>
            </a:r>
          </a:p>
          <a:p>
            <a:pPr eaLnBrk="1" hangingPunct="1">
              <a:spcBef>
                <a:spcPct val="50000"/>
              </a:spcBef>
            </a:pPr>
            <a:r>
              <a:rPr lang="el-GR" altLang="tr-TR" sz="2400"/>
              <a:t>α</a:t>
            </a:r>
            <a:r>
              <a:rPr lang="tr-TR" altLang="tr-TR" sz="2400"/>
              <a:t>:0.05  df=  7+8-2=13      cv=2.16</a:t>
            </a:r>
          </a:p>
          <a:p>
            <a:pPr eaLnBrk="1" hangingPunct="1">
              <a:spcBef>
                <a:spcPct val="50000"/>
              </a:spcBef>
            </a:pPr>
            <a:r>
              <a:rPr lang="tr-TR" altLang="tr-TR" sz="2400"/>
              <a:t>      t= </a:t>
            </a:r>
            <a:r>
              <a:rPr lang="tr-TR" altLang="tr-TR" sz="2400" u="sng"/>
              <a:t>	           4.4 - 5.9                .                            </a:t>
            </a:r>
            <a:r>
              <a:rPr lang="tr-TR" altLang="tr-TR" sz="2400"/>
              <a:t>      </a:t>
            </a:r>
          </a:p>
          <a:p>
            <a:pPr eaLnBrk="1" hangingPunct="1">
              <a:spcBef>
                <a:spcPct val="50000"/>
              </a:spcBef>
            </a:pPr>
            <a:r>
              <a:rPr lang="tr-TR" altLang="tr-TR" sz="2400"/>
              <a:t>	√[((8-1)0.81+(7-1)0.4)/8+7-2] ((8+7)/(8*7))</a:t>
            </a:r>
          </a:p>
          <a:p>
            <a:pPr eaLnBrk="1" hangingPunct="1">
              <a:spcBef>
                <a:spcPct val="50000"/>
              </a:spcBef>
            </a:pPr>
            <a:r>
              <a:rPr lang="tr-TR" altLang="tr-TR" sz="2400"/>
              <a:t>t=-3.66</a:t>
            </a:r>
          </a:p>
          <a:p>
            <a:pPr eaLnBrk="1" hangingPunct="1">
              <a:spcBef>
                <a:spcPct val="50000"/>
              </a:spcBef>
            </a:pPr>
            <a:r>
              <a:rPr lang="tr-TR" altLang="tr-TR" sz="2400"/>
              <a:t>H</a:t>
            </a:r>
            <a:r>
              <a:rPr lang="tr-TR" altLang="tr-TR" sz="2400" baseline="-25000"/>
              <a:t>0</a:t>
            </a:r>
            <a:r>
              <a:rPr lang="tr-TR" altLang="tr-TR" sz="2400"/>
              <a:t>:  Kabul</a:t>
            </a:r>
          </a:p>
          <a:p>
            <a:pPr eaLnBrk="1" hangingPunct="1">
              <a:spcBef>
                <a:spcPct val="50000"/>
              </a:spcBef>
            </a:pPr>
            <a:r>
              <a:rPr lang="tr-TR" altLang="tr-TR" sz="2400"/>
              <a:t>t=-3.67, df:13 0.001&lt;p&lt;0.01</a:t>
            </a:r>
            <a:endParaRPr lang="el-GR" altLang="tr-TR" sz="2400"/>
          </a:p>
        </p:txBody>
      </p:sp>
    </p:spTree>
    <p:extLst>
      <p:ext uri="{BB962C8B-B14F-4D97-AF65-F5344CB8AC3E}">
        <p14:creationId xmlns:p14="http://schemas.microsoft.com/office/powerpoint/2010/main" val="3242619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664" name="Group 40"/>
          <p:cNvGraphicFramePr>
            <a:graphicFrameLocks noGrp="1"/>
          </p:cNvGraphicFramePr>
          <p:nvPr>
            <p:ph type="tbl" idx="1"/>
          </p:nvPr>
        </p:nvGraphicFramePr>
        <p:xfrm>
          <a:off x="1919289" y="2065338"/>
          <a:ext cx="2890837" cy="4572000"/>
        </p:xfrm>
        <a:graphic>
          <a:graphicData uri="http://schemas.openxmlformats.org/drawingml/2006/table">
            <a:tbl>
              <a:tblPr/>
              <a:tblGrid>
                <a:gridCol w="1446212"/>
                <a:gridCol w="1444625"/>
              </a:tblGrid>
              <a:tr h="427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I. GRUP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II. GRUP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6658" name="Text Box 34"/>
          <p:cNvSpPr txBox="1">
            <a:spLocks noChangeArrowheads="1"/>
          </p:cNvSpPr>
          <p:nvPr/>
        </p:nvSpPr>
        <p:spPr bwMode="auto">
          <a:xfrm>
            <a:off x="5016500" y="549276"/>
            <a:ext cx="5651500" cy="637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2400"/>
              <a:t>n</a:t>
            </a:r>
            <a:r>
              <a:rPr lang="tr-TR" altLang="tr-TR" sz="2400" baseline="-25000"/>
              <a:t>1</a:t>
            </a:r>
            <a:r>
              <a:rPr lang="tr-TR" altLang="tr-TR" sz="2400"/>
              <a:t>= 9		Y</a:t>
            </a:r>
            <a:r>
              <a:rPr lang="tr-TR" altLang="tr-TR" sz="2400" baseline="-25000"/>
              <a:t>1ort</a:t>
            </a:r>
            <a:r>
              <a:rPr lang="tr-TR" altLang="tr-TR" sz="2400"/>
              <a:t>= 3.78	S</a:t>
            </a:r>
            <a:r>
              <a:rPr lang="tr-TR" altLang="tr-TR" sz="2400" baseline="-25000"/>
              <a:t>1</a:t>
            </a:r>
            <a:r>
              <a:rPr lang="tr-TR" altLang="tr-TR" sz="2400" baseline="30000"/>
              <a:t>2</a:t>
            </a:r>
            <a:r>
              <a:rPr lang="tr-TR" altLang="tr-TR" sz="2400"/>
              <a:t>= 6.94</a:t>
            </a:r>
          </a:p>
          <a:p>
            <a:pPr eaLnBrk="1" hangingPunct="1">
              <a:spcBef>
                <a:spcPct val="50000"/>
              </a:spcBef>
            </a:pPr>
            <a:r>
              <a:rPr lang="tr-TR" altLang="tr-TR" sz="2400"/>
              <a:t>n</a:t>
            </a:r>
            <a:r>
              <a:rPr lang="tr-TR" altLang="tr-TR" sz="2400" baseline="-25000"/>
              <a:t>2</a:t>
            </a:r>
            <a:r>
              <a:rPr lang="tr-TR" altLang="tr-TR" sz="2400"/>
              <a:t>= 9		Y</a:t>
            </a:r>
            <a:r>
              <a:rPr lang="tr-TR" altLang="tr-TR" sz="2400" baseline="-25000"/>
              <a:t>2ort</a:t>
            </a:r>
            <a:r>
              <a:rPr lang="tr-TR" altLang="tr-TR" sz="2400"/>
              <a:t>= 5.11	S</a:t>
            </a:r>
            <a:r>
              <a:rPr lang="tr-TR" altLang="tr-TR" sz="2400" baseline="-25000"/>
              <a:t>2</a:t>
            </a:r>
            <a:r>
              <a:rPr lang="tr-TR" altLang="tr-TR" sz="2400" baseline="30000"/>
              <a:t>2</a:t>
            </a:r>
            <a:r>
              <a:rPr lang="tr-TR" altLang="tr-TR" sz="2400"/>
              <a:t>=12.11</a:t>
            </a:r>
          </a:p>
          <a:p>
            <a:pPr eaLnBrk="1" hangingPunct="1">
              <a:spcBef>
                <a:spcPct val="50000"/>
              </a:spcBef>
            </a:pPr>
            <a:endParaRPr lang="tr-TR" altLang="tr-TR" sz="2400"/>
          </a:p>
          <a:p>
            <a:pPr eaLnBrk="1" hangingPunct="1">
              <a:spcBef>
                <a:spcPct val="50000"/>
              </a:spcBef>
            </a:pPr>
            <a:r>
              <a:rPr lang="tr-TR" altLang="tr-TR" sz="2400"/>
              <a:t>H0: </a:t>
            </a:r>
            <a:r>
              <a:rPr lang="en-US" altLang="tr-TR" sz="2400"/>
              <a:t>µ</a:t>
            </a:r>
            <a:r>
              <a:rPr lang="tr-TR" altLang="tr-TR" sz="2400"/>
              <a:t>1= </a:t>
            </a:r>
            <a:r>
              <a:rPr lang="en-US" altLang="tr-TR" sz="2400"/>
              <a:t>µ</a:t>
            </a:r>
            <a:r>
              <a:rPr lang="tr-TR" altLang="tr-TR" sz="2400"/>
              <a:t>2, H1: </a:t>
            </a:r>
            <a:r>
              <a:rPr lang="en-US" altLang="tr-TR" sz="2400"/>
              <a:t>µ</a:t>
            </a:r>
            <a:r>
              <a:rPr lang="tr-TR" altLang="tr-TR" sz="2400"/>
              <a:t>1≠ </a:t>
            </a:r>
            <a:r>
              <a:rPr lang="en-US" altLang="tr-TR" sz="2400"/>
              <a:t>µ</a:t>
            </a:r>
            <a:r>
              <a:rPr lang="tr-TR" altLang="tr-TR" sz="2400"/>
              <a:t>2</a:t>
            </a:r>
          </a:p>
          <a:p>
            <a:pPr eaLnBrk="1" hangingPunct="1">
              <a:spcBef>
                <a:spcPct val="50000"/>
              </a:spcBef>
            </a:pPr>
            <a:r>
              <a:rPr lang="el-GR" altLang="tr-TR" sz="2400"/>
              <a:t>α</a:t>
            </a:r>
            <a:r>
              <a:rPr lang="tr-TR" altLang="tr-TR" sz="2400"/>
              <a:t>:0.05  df=  9+9-2=16      cv=2.12</a:t>
            </a:r>
          </a:p>
          <a:p>
            <a:pPr eaLnBrk="1" hangingPunct="1"/>
            <a:r>
              <a:rPr lang="tr-TR" altLang="tr-TR" sz="2400"/>
              <a:t>t= </a:t>
            </a:r>
            <a:r>
              <a:rPr lang="tr-TR" altLang="tr-TR" sz="2400" u="sng"/>
              <a:t>	           3.78 - 5.11                .                            </a:t>
            </a:r>
            <a:r>
              <a:rPr lang="tr-TR" altLang="tr-TR" sz="2400"/>
              <a:t>      </a:t>
            </a:r>
          </a:p>
          <a:p>
            <a:pPr eaLnBrk="1" hangingPunct="1"/>
            <a:r>
              <a:rPr lang="tr-TR" altLang="tr-TR" sz="2400"/>
              <a:t>	√[((9-1)6.94+(9-1)12.11)/9+9-2] ((9+9)/(9*9))</a:t>
            </a:r>
          </a:p>
          <a:p>
            <a:pPr eaLnBrk="1" hangingPunct="1"/>
            <a:r>
              <a:rPr lang="tr-TR" altLang="tr-TR" sz="2400"/>
              <a:t>t=-0.63</a:t>
            </a:r>
          </a:p>
          <a:p>
            <a:pPr eaLnBrk="1" hangingPunct="1"/>
            <a:r>
              <a:rPr lang="tr-TR" altLang="tr-TR" sz="2400"/>
              <a:t>H0:  KABUL</a:t>
            </a:r>
          </a:p>
          <a:p>
            <a:pPr eaLnBrk="1" hangingPunct="1"/>
            <a:endParaRPr lang="tr-TR" altLang="tr-TR" sz="2400"/>
          </a:p>
          <a:p>
            <a:pPr eaLnBrk="1" hangingPunct="1"/>
            <a:r>
              <a:rPr lang="tr-TR" altLang="tr-TR" sz="2400"/>
              <a:t>*değer 1 den küçükse tablo yardımına gerek yok. Anlamlı değil t=-0.63, df:16, anlamsız (ns)</a:t>
            </a:r>
          </a:p>
          <a:p>
            <a:pPr eaLnBrk="1" hangingPunct="1"/>
            <a:endParaRPr lang="tr-TR" altLang="tr-TR" sz="2400"/>
          </a:p>
        </p:txBody>
      </p:sp>
      <p:sp>
        <p:nvSpPr>
          <p:cNvPr id="24614" name="Text Box 35"/>
          <p:cNvSpPr txBox="1">
            <a:spLocks noChangeArrowheads="1"/>
          </p:cNvSpPr>
          <p:nvPr/>
        </p:nvSpPr>
        <p:spPr bwMode="auto">
          <a:xfrm>
            <a:off x="1666876" y="188913"/>
            <a:ext cx="3313113" cy="17399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/>
              <a:t>Aşağıda 2 köye ait 50 yaş üstü kadınların yaşayan çocuk sayısı verilmiştir. İki köyde yaşayan kadınların çocuk sayıları arasındaki fark istatistiki olarak anlamlı mıdır?</a:t>
            </a:r>
          </a:p>
        </p:txBody>
      </p:sp>
    </p:spTree>
    <p:extLst>
      <p:ext uri="{BB962C8B-B14F-4D97-AF65-F5344CB8AC3E}">
        <p14:creationId xmlns:p14="http://schemas.microsoft.com/office/powerpoint/2010/main" val="2790405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6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5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049482" y="228600"/>
            <a:ext cx="9240693" cy="990600"/>
          </a:xfrm>
        </p:spPr>
        <p:txBody>
          <a:bodyPr/>
          <a:lstStyle/>
          <a:p>
            <a:pPr eaLnBrk="1" hangingPunct="1"/>
            <a:r>
              <a:rPr lang="tr-TR" altLang="tr-TR" sz="4000" dirty="0">
                <a:latin typeface="Constantia" panose="02030602050306030303" pitchFamily="18" charset="0"/>
              </a:rPr>
              <a:t>Eşleştirilmemiş t testin varsayımları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132609" y="1600201"/>
            <a:ext cx="9078191" cy="2405063"/>
          </a:xfrm>
        </p:spPr>
        <p:txBody>
          <a:bodyPr/>
          <a:lstStyle/>
          <a:p>
            <a:pPr eaLnBrk="1" hangingPunct="1"/>
            <a:r>
              <a:rPr lang="tr-TR" altLang="tr-TR" dirty="0" smtClean="0">
                <a:latin typeface="Constantia" panose="02030602050306030303" pitchFamily="18" charset="0"/>
              </a:rPr>
              <a:t>Rasgele seçme</a:t>
            </a:r>
          </a:p>
          <a:p>
            <a:pPr eaLnBrk="1" hangingPunct="1"/>
            <a:r>
              <a:rPr lang="tr-TR" altLang="tr-TR" dirty="0" smtClean="0">
                <a:latin typeface="Constantia" panose="02030602050306030303" pitchFamily="18" charset="0"/>
              </a:rPr>
              <a:t>Değişkenlerin bağımsızlığı</a:t>
            </a:r>
          </a:p>
          <a:p>
            <a:pPr eaLnBrk="1" hangingPunct="1"/>
            <a:r>
              <a:rPr lang="tr-TR" altLang="tr-TR" dirty="0" smtClean="0">
                <a:latin typeface="Constantia" panose="02030602050306030303" pitchFamily="18" charset="0"/>
              </a:rPr>
              <a:t>Datanın normalliği</a:t>
            </a:r>
          </a:p>
          <a:p>
            <a:pPr eaLnBrk="1" hangingPunct="1"/>
            <a:r>
              <a:rPr lang="tr-TR" altLang="tr-TR" dirty="0" err="1" smtClean="0">
                <a:latin typeface="Constantia" panose="02030602050306030303" pitchFamily="18" charset="0"/>
              </a:rPr>
              <a:t>Varyansların</a:t>
            </a:r>
            <a:r>
              <a:rPr lang="tr-TR" altLang="tr-TR" dirty="0" smtClean="0">
                <a:latin typeface="Constantia" panose="02030602050306030303" pitchFamily="18" charset="0"/>
              </a:rPr>
              <a:t> homojenliği…</a:t>
            </a:r>
          </a:p>
        </p:txBody>
      </p:sp>
    </p:spTree>
    <p:extLst>
      <p:ext uri="{BB962C8B-B14F-4D97-AF65-F5344CB8AC3E}">
        <p14:creationId xmlns:p14="http://schemas.microsoft.com/office/powerpoint/2010/main" val="2595771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8"/>
          <p:cNvSpPr>
            <a:spLocks noGrp="1" noChangeArrowheads="1"/>
          </p:cNvSpPr>
          <p:nvPr>
            <p:ph type="title"/>
          </p:nvPr>
        </p:nvSpPr>
        <p:spPr>
          <a:xfrm>
            <a:off x="1330036" y="1557338"/>
            <a:ext cx="8891877" cy="1143000"/>
          </a:xfrm>
        </p:spPr>
        <p:txBody>
          <a:bodyPr/>
          <a:lstStyle/>
          <a:p>
            <a:pPr eaLnBrk="1" hangingPunct="1"/>
            <a:r>
              <a:rPr lang="tr-TR" altLang="tr-TR" sz="2800" dirty="0">
                <a:latin typeface="Constantia" panose="02030602050306030303" pitchFamily="18" charset="0"/>
              </a:rPr>
              <a:t>Toplum ortalamasına dayalı örneklem t testi </a:t>
            </a:r>
            <a:r>
              <a:rPr lang="tr-TR" altLang="tr-TR" sz="2400" dirty="0">
                <a:latin typeface="Constantia" panose="02030602050306030303" pitchFamily="18" charset="0"/>
              </a:rPr>
              <a:t>(bağımlı t testi) </a:t>
            </a:r>
          </a:p>
        </p:txBody>
      </p:sp>
      <p:pic>
        <p:nvPicPr>
          <p:cNvPr id="26627" name="Picture 5" descr="t = {\overline{X}_D \cdot  \over s_D}\sqrt{N}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00601" y="2984501"/>
            <a:ext cx="1714499" cy="729211"/>
          </a:xfrm>
        </p:spPr>
      </p:pic>
      <p:sp>
        <p:nvSpPr>
          <p:cNvPr id="26628" name="Rectangle 9"/>
          <p:cNvSpPr>
            <a:spLocks noChangeArrowheads="1"/>
          </p:cNvSpPr>
          <p:nvPr/>
        </p:nvSpPr>
        <p:spPr bwMode="auto">
          <a:xfrm>
            <a:off x="809625" y="35718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tr-TR" altLang="tr-TR" sz="4400" dirty="0">
                <a:solidFill>
                  <a:schemeClr val="tx2"/>
                </a:solidFill>
              </a:rPr>
              <a:t>Eşleştirilmiş/</a:t>
            </a:r>
            <a:r>
              <a:rPr lang="tr-TR" altLang="tr-TR" sz="4400" dirty="0" err="1">
                <a:solidFill>
                  <a:schemeClr val="tx2"/>
                </a:solidFill>
              </a:rPr>
              <a:t>paired</a:t>
            </a:r>
            <a:r>
              <a:rPr lang="tr-TR" altLang="tr-TR" sz="4400" dirty="0">
                <a:solidFill>
                  <a:schemeClr val="tx2"/>
                </a:solidFill>
              </a:rPr>
              <a:t> t testi</a:t>
            </a:r>
          </a:p>
        </p:txBody>
      </p:sp>
      <p:sp>
        <p:nvSpPr>
          <p:cNvPr id="26629" name="Text Box 10"/>
          <p:cNvSpPr txBox="1">
            <a:spLocks noChangeArrowheads="1"/>
          </p:cNvSpPr>
          <p:nvPr/>
        </p:nvSpPr>
        <p:spPr bwMode="auto">
          <a:xfrm>
            <a:off x="1558636" y="4238337"/>
            <a:ext cx="8366415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tr-TR" altLang="tr-TR" sz="2000" dirty="0"/>
              <a:t>Diyet programı öncesi ve sonrasında bireylerin ağırlığı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tr-TR" altLang="tr-TR" sz="2000" dirty="0"/>
              <a:t>Bir grup çocuğun 1er yıl arayla ölçülen boyları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tr-TR" altLang="tr-TR" sz="2000" dirty="0"/>
              <a:t>Eğitim düzeyine göre gruplandırılan iki grup kadının çocuk sayısı</a:t>
            </a:r>
          </a:p>
        </p:txBody>
      </p:sp>
      <p:sp>
        <p:nvSpPr>
          <p:cNvPr id="26630" name="5 Dikdörtgen"/>
          <p:cNvSpPr>
            <a:spLocks noChangeArrowheads="1"/>
          </p:cNvSpPr>
          <p:nvPr/>
        </p:nvSpPr>
        <p:spPr bwMode="auto">
          <a:xfrm>
            <a:off x="7881938" y="214314"/>
            <a:ext cx="25320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b="1"/>
              <a:t>Pairled-Sample t testi</a:t>
            </a:r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169677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132609" y="831273"/>
            <a:ext cx="9078191" cy="4817052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tr-TR" altLang="tr-TR" dirty="0">
                <a:latin typeface="Constantia" panose="02030602050306030303" pitchFamily="18" charset="0"/>
              </a:rPr>
              <a:t>Bu durumlarda önceki kısımlarda kullanılan t testi kullanılmaz, her iki grup gözlemleri arasındaki farka dayanan yeni bir değer oluşturulur. </a:t>
            </a:r>
          </a:p>
          <a:p>
            <a:pPr eaLnBrk="1" hangingPunct="1">
              <a:lnSpc>
                <a:spcPct val="80000"/>
              </a:lnSpc>
            </a:pPr>
            <a:endParaRPr lang="tr-TR" altLang="tr-TR" dirty="0">
              <a:latin typeface="Constantia" panose="02030602050306030303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dirty="0">
                <a:latin typeface="Constantia" panose="02030602050306030303" pitchFamily="18" charset="0"/>
              </a:rPr>
              <a:t>	</a:t>
            </a:r>
            <a:r>
              <a:rPr lang="tr-TR" altLang="tr-TR" dirty="0" err="1">
                <a:latin typeface="Constantia" panose="02030602050306030303" pitchFamily="18" charset="0"/>
              </a:rPr>
              <a:t>D</a:t>
            </a:r>
            <a:r>
              <a:rPr lang="tr-TR" altLang="tr-TR" baseline="-25000" dirty="0" err="1">
                <a:latin typeface="Constantia" panose="02030602050306030303" pitchFamily="18" charset="0"/>
              </a:rPr>
              <a:t>ort</a:t>
            </a:r>
            <a:r>
              <a:rPr lang="tr-TR" altLang="tr-TR" dirty="0">
                <a:latin typeface="Constantia" panose="02030602050306030303" pitchFamily="18" charset="0"/>
              </a:rPr>
              <a:t>= ortalama fark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dirty="0">
                <a:latin typeface="Constantia" panose="02030602050306030303" pitchFamily="18" charset="0"/>
              </a:rPr>
              <a:t>	H</a:t>
            </a:r>
            <a:r>
              <a:rPr lang="tr-TR" altLang="tr-TR" baseline="-25000" dirty="0">
                <a:latin typeface="Constantia" panose="02030602050306030303" pitchFamily="18" charset="0"/>
              </a:rPr>
              <a:t>0</a:t>
            </a:r>
            <a:r>
              <a:rPr lang="tr-TR" altLang="tr-TR" dirty="0">
                <a:latin typeface="Constantia" panose="02030602050306030303" pitchFamily="18" charset="0"/>
              </a:rPr>
              <a:t>: </a:t>
            </a:r>
            <a:r>
              <a:rPr lang="en-US" altLang="tr-TR" dirty="0">
                <a:latin typeface="Constantia" panose="02030602050306030303" pitchFamily="18" charset="0"/>
              </a:rPr>
              <a:t>µ</a:t>
            </a:r>
            <a:r>
              <a:rPr lang="tr-TR" altLang="tr-TR" baseline="-25000" dirty="0">
                <a:latin typeface="Constantia" panose="02030602050306030303" pitchFamily="18" charset="0"/>
              </a:rPr>
              <a:t>D</a:t>
            </a:r>
            <a:r>
              <a:rPr lang="tr-TR" altLang="tr-TR" dirty="0">
                <a:latin typeface="Constantia" panose="02030602050306030303" pitchFamily="18" charset="0"/>
              </a:rPr>
              <a:t>=0  Genellikle çift kuyrukludur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dirty="0">
                <a:latin typeface="Constantia" panose="02030602050306030303" pitchFamily="18" charset="0"/>
              </a:rPr>
              <a:t>	s= farkların standart sapması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dirty="0">
                <a:latin typeface="Constantia" panose="02030602050306030303" pitchFamily="18" charset="0"/>
              </a:rPr>
              <a:t>	</a:t>
            </a:r>
            <a:r>
              <a:rPr lang="tr-TR" altLang="tr-TR" dirty="0" err="1">
                <a:latin typeface="Constantia" panose="02030602050306030303" pitchFamily="18" charset="0"/>
              </a:rPr>
              <a:t>s</a:t>
            </a:r>
            <a:r>
              <a:rPr lang="tr-TR" altLang="tr-TR" baseline="-25000" dirty="0" err="1">
                <a:latin typeface="Constantia" panose="02030602050306030303" pitchFamily="18" charset="0"/>
              </a:rPr>
              <a:t>Dort</a:t>
            </a:r>
            <a:r>
              <a:rPr lang="tr-TR" altLang="tr-TR" dirty="0">
                <a:latin typeface="Constantia" panose="02030602050306030303" pitchFamily="18" charset="0"/>
              </a:rPr>
              <a:t>= s/</a:t>
            </a:r>
            <a:r>
              <a:rPr lang="tr-TR" altLang="tr-TR" dirty="0">
                <a:latin typeface="Constantia" panose="02030602050306030303" pitchFamily="18" charset="0"/>
                <a:cs typeface="Arial" panose="020B0604020202020204" pitchFamily="34" charset="0"/>
              </a:rPr>
              <a:t>√n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altLang="tr-TR" dirty="0">
              <a:latin typeface="Constantia" panose="02030602050306030303" pitchFamily="18" charset="0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dirty="0">
                <a:latin typeface="Constantia" panose="02030602050306030303" pitchFamily="18" charset="0"/>
                <a:cs typeface="Arial" panose="020B0604020202020204" pitchFamily="34" charset="0"/>
              </a:rPr>
              <a:t>	</a:t>
            </a:r>
            <a:r>
              <a:rPr lang="tr-TR" altLang="tr-TR" dirty="0">
                <a:solidFill>
                  <a:srgbClr val="FF0000"/>
                </a:solidFill>
                <a:latin typeface="Constantia" panose="02030602050306030303" pitchFamily="18" charset="0"/>
                <a:cs typeface="Arial" panose="020B0604020202020204" pitchFamily="34" charset="0"/>
              </a:rPr>
              <a:t>t=</a:t>
            </a:r>
            <a:r>
              <a:rPr lang="tr-TR" altLang="tr-TR" dirty="0" err="1">
                <a:solidFill>
                  <a:srgbClr val="FF0000"/>
                </a:solidFill>
                <a:latin typeface="Constantia" panose="02030602050306030303" pitchFamily="18" charset="0"/>
                <a:cs typeface="Arial" panose="020B0604020202020204" pitchFamily="34" charset="0"/>
              </a:rPr>
              <a:t>D</a:t>
            </a:r>
            <a:r>
              <a:rPr lang="tr-TR" altLang="tr-TR" baseline="-25000" dirty="0" err="1">
                <a:solidFill>
                  <a:srgbClr val="FF0000"/>
                </a:solidFill>
                <a:latin typeface="Constantia" panose="02030602050306030303" pitchFamily="18" charset="0"/>
                <a:cs typeface="Arial" panose="020B0604020202020204" pitchFamily="34" charset="0"/>
              </a:rPr>
              <a:t>ort</a:t>
            </a:r>
            <a:r>
              <a:rPr lang="tr-TR" altLang="tr-TR" dirty="0">
                <a:solidFill>
                  <a:srgbClr val="FF0000"/>
                </a:solidFill>
                <a:latin typeface="Constantia" panose="02030602050306030303" pitchFamily="18" charset="0"/>
                <a:cs typeface="Arial" panose="020B0604020202020204" pitchFamily="34" charset="0"/>
              </a:rPr>
              <a:t>/ </a:t>
            </a:r>
            <a:r>
              <a:rPr lang="tr-TR" altLang="tr-TR" dirty="0" err="1">
                <a:solidFill>
                  <a:srgbClr val="FF0000"/>
                </a:solidFill>
                <a:latin typeface="Constantia" panose="02030602050306030303" pitchFamily="18" charset="0"/>
              </a:rPr>
              <a:t>s</a:t>
            </a:r>
            <a:r>
              <a:rPr lang="tr-TR" altLang="tr-TR" baseline="-25000" dirty="0" err="1">
                <a:solidFill>
                  <a:srgbClr val="FF0000"/>
                </a:solidFill>
                <a:latin typeface="Constantia" panose="02030602050306030303" pitchFamily="18" charset="0"/>
              </a:rPr>
              <a:t>Dort</a:t>
            </a:r>
            <a:endParaRPr lang="tr-TR" altLang="tr-TR" baseline="-25000" dirty="0">
              <a:solidFill>
                <a:srgbClr val="FF0000"/>
              </a:solidFill>
              <a:latin typeface="Constantia" panose="02030602050306030303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dirty="0">
                <a:solidFill>
                  <a:srgbClr val="FF0000"/>
                </a:solidFill>
                <a:latin typeface="Constantia" panose="02030602050306030303" pitchFamily="18" charset="0"/>
                <a:cs typeface="Arial" panose="020B0604020202020204" pitchFamily="34" charset="0"/>
              </a:rPr>
              <a:t>	</a:t>
            </a:r>
            <a:r>
              <a:rPr lang="tr-TR" altLang="tr-TR" dirty="0" err="1">
                <a:solidFill>
                  <a:srgbClr val="FF0000"/>
                </a:solidFill>
                <a:latin typeface="Constantia" panose="02030602050306030303" pitchFamily="18" charset="0"/>
                <a:cs typeface="Arial" panose="020B0604020202020204" pitchFamily="34" charset="0"/>
              </a:rPr>
              <a:t>df</a:t>
            </a:r>
            <a:r>
              <a:rPr lang="tr-TR" altLang="tr-TR" dirty="0">
                <a:solidFill>
                  <a:srgbClr val="FF0000"/>
                </a:solidFill>
                <a:latin typeface="Constantia" panose="02030602050306030303" pitchFamily="18" charset="0"/>
                <a:cs typeface="Arial" panose="020B0604020202020204" pitchFamily="34" charset="0"/>
              </a:rPr>
              <a:t>: n-1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dirty="0">
                <a:latin typeface="Constantia" panose="02030602050306030303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873667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i="1" dirty="0" smtClean="0">
                <a:latin typeface="Constantia" panose="02030602050306030303" pitchFamily="18" charset="0"/>
              </a:rPr>
              <a:t>t </a:t>
            </a:r>
            <a:r>
              <a:rPr lang="tr-TR" altLang="tr-TR" dirty="0" smtClean="0">
                <a:latin typeface="Constantia" panose="02030602050306030303" pitchFamily="18" charset="0"/>
              </a:rPr>
              <a:t>dağılımı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700213"/>
            <a:ext cx="9818689" cy="4525962"/>
          </a:xfrm>
        </p:spPr>
        <p:txBody>
          <a:bodyPr/>
          <a:lstStyle/>
          <a:p>
            <a:pPr eaLnBrk="1" hangingPunct="1"/>
            <a:r>
              <a:rPr lang="tr-TR" altLang="tr-TR" dirty="0">
                <a:latin typeface="Constantia" panose="02030602050306030303" pitchFamily="18" charset="0"/>
              </a:rPr>
              <a:t>İngiliz istatistikçi William </a:t>
            </a:r>
            <a:r>
              <a:rPr lang="tr-TR" altLang="tr-TR" dirty="0" err="1">
                <a:latin typeface="Constantia" panose="02030602050306030303" pitchFamily="18" charset="0"/>
              </a:rPr>
              <a:t>Gosset</a:t>
            </a:r>
            <a:r>
              <a:rPr lang="tr-TR" altLang="tr-TR" dirty="0">
                <a:latin typeface="Constantia" panose="02030602050306030303" pitchFamily="18" charset="0"/>
              </a:rPr>
              <a:t> </a:t>
            </a:r>
          </a:p>
          <a:p>
            <a:pPr eaLnBrk="1" hangingPunct="1"/>
            <a:r>
              <a:rPr lang="tr-TR" altLang="tr-TR" dirty="0">
                <a:latin typeface="Constantia" panose="02030602050306030303" pitchFamily="18" charset="0"/>
              </a:rPr>
              <a:t>Hipotez testlerinde </a:t>
            </a:r>
            <a:r>
              <a:rPr lang="tr-TR" altLang="tr-TR" dirty="0" err="1">
                <a:latin typeface="Constantia" panose="02030602050306030303" pitchFamily="18" charset="0"/>
              </a:rPr>
              <a:t>populasyonun</a:t>
            </a:r>
            <a:r>
              <a:rPr lang="tr-TR" altLang="tr-TR" dirty="0">
                <a:latin typeface="Constantia" panose="02030602050306030303" pitchFamily="18" charset="0"/>
              </a:rPr>
              <a:t> </a:t>
            </a:r>
            <a:r>
              <a:rPr lang="el-GR" altLang="tr-TR" dirty="0">
                <a:latin typeface="Constantia" panose="02030602050306030303" pitchFamily="18" charset="0"/>
                <a:cs typeface="Arial" panose="020B0604020202020204" pitchFamily="34" charset="0"/>
              </a:rPr>
              <a:t>σ</a:t>
            </a:r>
            <a:r>
              <a:rPr lang="tr-TR" altLang="tr-TR" dirty="0">
                <a:latin typeface="Constantia" panose="02030602050306030303" pitchFamily="18" charset="0"/>
                <a:cs typeface="Arial" panose="020B0604020202020204" pitchFamily="34" charset="0"/>
              </a:rPr>
              <a:t> değeri bilinmiyorsa - </a:t>
            </a:r>
            <a:r>
              <a:rPr lang="tr-TR" altLang="tr-TR" i="1" dirty="0">
                <a:latin typeface="Constantia" panose="02030602050306030303" pitchFamily="18" charset="0"/>
                <a:cs typeface="Arial" panose="020B0604020202020204" pitchFamily="34" charset="0"/>
              </a:rPr>
              <a:t>z</a:t>
            </a:r>
            <a:r>
              <a:rPr lang="tr-TR" altLang="tr-TR" dirty="0">
                <a:latin typeface="Constantia" panose="02030602050306030303" pitchFamily="18" charset="0"/>
                <a:cs typeface="Arial" panose="020B0604020202020204" pitchFamily="34" charset="0"/>
              </a:rPr>
              <a:t> skoru yerine </a:t>
            </a:r>
            <a:r>
              <a:rPr lang="tr-TR" altLang="tr-TR" i="1" dirty="0">
                <a:latin typeface="Constantia" panose="02030602050306030303" pitchFamily="18" charset="0"/>
                <a:cs typeface="Arial" panose="020B0604020202020204" pitchFamily="34" charset="0"/>
              </a:rPr>
              <a:t>t</a:t>
            </a:r>
            <a:r>
              <a:rPr lang="tr-TR" altLang="tr-TR" dirty="0">
                <a:latin typeface="Constantia" panose="02030602050306030303" pitchFamily="18" charset="0"/>
                <a:cs typeface="Arial" panose="020B0604020202020204" pitchFamily="34" charset="0"/>
              </a:rPr>
              <a:t> skoru – normal dağılım yerine </a:t>
            </a:r>
            <a:r>
              <a:rPr lang="tr-TR" altLang="tr-TR" i="1" dirty="0">
                <a:latin typeface="Constantia" panose="02030602050306030303" pitchFamily="18" charset="0"/>
                <a:cs typeface="Arial" panose="020B0604020202020204" pitchFamily="34" charset="0"/>
              </a:rPr>
              <a:t>t</a:t>
            </a:r>
            <a:r>
              <a:rPr lang="tr-TR" altLang="tr-TR" dirty="0">
                <a:latin typeface="Constantia" panose="02030602050306030303" pitchFamily="18" charset="0"/>
                <a:cs typeface="Arial" panose="020B0604020202020204" pitchFamily="34" charset="0"/>
              </a:rPr>
              <a:t> dağılımı</a:t>
            </a:r>
            <a:endParaRPr lang="el-GR" altLang="tr-TR" dirty="0">
              <a:latin typeface="Constantia" panose="02030602050306030303" pitchFamily="18" charset="0"/>
              <a:cs typeface="Arial" panose="020B0604020202020204" pitchFamily="34" charset="0"/>
            </a:endParaRPr>
          </a:p>
          <a:p>
            <a:pPr eaLnBrk="1" hangingPunct="1"/>
            <a:r>
              <a:rPr lang="tr-TR" altLang="tr-TR" dirty="0">
                <a:latin typeface="Constantia" panose="02030602050306030303" pitchFamily="18" charset="0"/>
              </a:rPr>
              <a:t>Dağılımlar ailesi –her bir parametre değeri için tek bir dağılım, serbestlik derecesi (</a:t>
            </a:r>
            <a:r>
              <a:rPr lang="tr-TR" altLang="tr-TR" dirty="0" err="1">
                <a:latin typeface="Constantia" panose="02030602050306030303" pitchFamily="18" charset="0"/>
              </a:rPr>
              <a:t>s.d</a:t>
            </a:r>
            <a:r>
              <a:rPr lang="tr-TR" altLang="tr-TR" dirty="0">
                <a:latin typeface="Constantia" panose="02030602050306030303" pitchFamily="18" charset="0"/>
              </a:rPr>
              <a:t>.)</a:t>
            </a:r>
          </a:p>
          <a:p>
            <a:pPr eaLnBrk="1" hangingPunct="1"/>
            <a:endParaRPr lang="tr-TR" altLang="tr-TR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677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153391" y="414338"/>
            <a:ext cx="9068522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sz="2200" dirty="0">
                <a:latin typeface="Constantia" panose="02030602050306030303" pitchFamily="18" charset="0"/>
              </a:rPr>
              <a:t>Yeni bir öğretim metodunun 10 çocuk üzerindeki uygulaması sonucunda önceki ve sonraki test skorlarının anlamlı farklılık gösterip göstermediği araştırılmaktadır. </a:t>
            </a:r>
            <a:br>
              <a:rPr lang="tr-TR" altLang="tr-TR" sz="2200" dirty="0">
                <a:latin typeface="Constantia" panose="02030602050306030303" pitchFamily="18" charset="0"/>
              </a:rPr>
            </a:br>
            <a:endParaRPr lang="tr-TR" altLang="tr-TR" sz="2200" dirty="0">
              <a:latin typeface="Constantia" panose="02030602050306030303" pitchFamily="18" charset="0"/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847850" y="1782763"/>
            <a:ext cx="4038600" cy="4525962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400" dirty="0">
                <a:latin typeface="Constantia" panose="02030602050306030303" pitchFamily="18" charset="0"/>
              </a:rPr>
              <a:t>H</a:t>
            </a:r>
            <a:r>
              <a:rPr lang="tr-TR" altLang="tr-TR" sz="2400" baseline="-25000" dirty="0">
                <a:latin typeface="Constantia" panose="02030602050306030303" pitchFamily="18" charset="0"/>
              </a:rPr>
              <a:t>0</a:t>
            </a:r>
            <a:r>
              <a:rPr lang="tr-TR" altLang="tr-TR" sz="2400" dirty="0">
                <a:latin typeface="Constantia" panose="02030602050306030303" pitchFamily="18" charset="0"/>
              </a:rPr>
              <a:t>: </a:t>
            </a:r>
            <a:r>
              <a:rPr lang="en-US" altLang="tr-TR" sz="2400" dirty="0">
                <a:latin typeface="Constantia" panose="02030602050306030303" pitchFamily="18" charset="0"/>
              </a:rPr>
              <a:t>µ</a:t>
            </a:r>
            <a:r>
              <a:rPr lang="tr-TR" altLang="tr-TR" sz="2400" baseline="-25000" dirty="0">
                <a:latin typeface="Constantia" panose="02030602050306030303" pitchFamily="18" charset="0"/>
              </a:rPr>
              <a:t>D</a:t>
            </a:r>
            <a:r>
              <a:rPr lang="tr-TR" altLang="tr-TR" sz="2400" dirty="0">
                <a:latin typeface="Constantia" panose="02030602050306030303" pitchFamily="18" charset="0"/>
              </a:rPr>
              <a:t>=0, H</a:t>
            </a:r>
            <a:r>
              <a:rPr lang="tr-TR" altLang="tr-TR" sz="2400" baseline="-25000" dirty="0">
                <a:latin typeface="Constantia" panose="02030602050306030303" pitchFamily="18" charset="0"/>
              </a:rPr>
              <a:t>1</a:t>
            </a:r>
            <a:r>
              <a:rPr lang="tr-TR" altLang="tr-TR" sz="2400" dirty="0">
                <a:latin typeface="Constantia" panose="02030602050306030303" pitchFamily="18" charset="0"/>
              </a:rPr>
              <a:t>: </a:t>
            </a:r>
            <a:r>
              <a:rPr lang="en-US" altLang="tr-TR" sz="2400" dirty="0">
                <a:latin typeface="Constantia" panose="02030602050306030303" pitchFamily="18" charset="0"/>
              </a:rPr>
              <a:t>µ</a:t>
            </a:r>
            <a:r>
              <a:rPr lang="tr-TR" altLang="tr-TR" sz="2400" baseline="-25000" dirty="0">
                <a:latin typeface="Constantia" panose="02030602050306030303" pitchFamily="18" charset="0"/>
              </a:rPr>
              <a:t>D</a:t>
            </a:r>
            <a:r>
              <a:rPr lang="tr-TR" altLang="tr-TR" sz="2400" dirty="0">
                <a:latin typeface="Constantia" panose="02030602050306030303" pitchFamily="18" charset="0"/>
                <a:cs typeface="Arial" panose="020B0604020202020204" pitchFamily="34" charset="0"/>
              </a:rPr>
              <a:t>≠</a:t>
            </a:r>
            <a:r>
              <a:rPr lang="tr-TR" altLang="tr-TR" sz="2400" dirty="0">
                <a:latin typeface="Constantia" panose="02030602050306030303" pitchFamily="18" charset="0"/>
              </a:rPr>
              <a:t>0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altLang="tr-TR" sz="2400" dirty="0">
                <a:latin typeface="Constantia" panose="02030602050306030303" pitchFamily="18" charset="0"/>
              </a:rPr>
              <a:t>α</a:t>
            </a:r>
            <a:r>
              <a:rPr lang="tr-TR" altLang="tr-TR" sz="2400" dirty="0">
                <a:latin typeface="Constantia" panose="02030602050306030303" pitchFamily="18" charset="0"/>
              </a:rPr>
              <a:t>:0.05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400" dirty="0" err="1">
                <a:latin typeface="Constantia" panose="02030602050306030303" pitchFamily="18" charset="0"/>
              </a:rPr>
              <a:t>D</a:t>
            </a:r>
            <a:r>
              <a:rPr lang="tr-TR" altLang="tr-TR" sz="2400" baseline="-25000" dirty="0" err="1">
                <a:latin typeface="Constantia" panose="02030602050306030303" pitchFamily="18" charset="0"/>
              </a:rPr>
              <a:t>ort</a:t>
            </a:r>
            <a:r>
              <a:rPr lang="tr-TR" altLang="tr-TR" sz="2400" dirty="0">
                <a:latin typeface="Constantia" panose="02030602050306030303" pitchFamily="18" charset="0"/>
              </a:rPr>
              <a:t>=-1.8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400" dirty="0">
                <a:latin typeface="Constantia" panose="02030602050306030303" pitchFamily="18" charset="0"/>
              </a:rPr>
              <a:t>S=7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400" dirty="0" err="1">
                <a:latin typeface="Constantia" panose="02030602050306030303" pitchFamily="18" charset="0"/>
              </a:rPr>
              <a:t>s</a:t>
            </a:r>
            <a:r>
              <a:rPr lang="tr-TR" altLang="tr-TR" sz="2400" baseline="-25000" dirty="0" err="1">
                <a:latin typeface="Constantia" panose="02030602050306030303" pitchFamily="18" charset="0"/>
              </a:rPr>
              <a:t>Dort</a:t>
            </a:r>
            <a:r>
              <a:rPr lang="tr-TR" altLang="tr-TR" sz="2400" dirty="0">
                <a:latin typeface="Constantia" panose="02030602050306030303" pitchFamily="18" charset="0"/>
              </a:rPr>
              <a:t>=7/</a:t>
            </a:r>
            <a:r>
              <a:rPr lang="tr-TR" altLang="tr-TR" sz="2400" dirty="0">
                <a:latin typeface="Constantia" panose="02030602050306030303" pitchFamily="18" charset="0"/>
                <a:cs typeface="Arial" panose="020B0604020202020204" pitchFamily="34" charset="0"/>
              </a:rPr>
              <a:t>√10=2.2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400" dirty="0">
                <a:latin typeface="Constantia" panose="02030602050306030303" pitchFamily="18" charset="0"/>
                <a:cs typeface="Arial" panose="020B0604020202020204" pitchFamily="34" charset="0"/>
              </a:rPr>
              <a:t>T=-1.8/2.2=0.818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400" dirty="0">
                <a:latin typeface="Constantia" panose="02030602050306030303" pitchFamily="18" charset="0"/>
                <a:cs typeface="Arial" panose="020B0604020202020204" pitchFamily="34" charset="0"/>
              </a:rPr>
              <a:t>Df:10-1=9 </a:t>
            </a:r>
            <a:r>
              <a:rPr lang="tr-TR" altLang="tr-TR" sz="2400" dirty="0">
                <a:latin typeface="Constantia" panose="02030602050306030303" pitchFamily="18" charset="0"/>
              </a:rPr>
              <a:t>cv:2.262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400" dirty="0">
                <a:latin typeface="Constantia" panose="02030602050306030303" pitchFamily="18" charset="0"/>
              </a:rPr>
              <a:t>Kabul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400" dirty="0">
                <a:latin typeface="Constantia" panose="02030602050306030303" pitchFamily="18" charset="0"/>
              </a:rPr>
              <a:t>Anlamlı değil, metot test sonuçlarını değiştirmemiştir.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altLang="tr-TR" sz="2400" dirty="0">
              <a:latin typeface="Constantia" panose="02030602050306030303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altLang="tr-TR" sz="2400" dirty="0">
              <a:latin typeface="Constantia" panose="02030602050306030303" pitchFamily="18" charset="0"/>
            </a:endParaRPr>
          </a:p>
        </p:txBody>
      </p:sp>
      <p:graphicFrame>
        <p:nvGraphicFramePr>
          <p:cNvPr id="35912" name="Group 72"/>
          <p:cNvGraphicFramePr>
            <a:graphicFrameLocks noGrp="1"/>
          </p:cNvGraphicFramePr>
          <p:nvPr>
            <p:ph sz="half" idx="2"/>
          </p:nvPr>
        </p:nvGraphicFramePr>
        <p:xfrm>
          <a:off x="6167438" y="2133600"/>
          <a:ext cx="4038600" cy="4359278"/>
        </p:xfrm>
        <a:graphic>
          <a:graphicData uri="http://schemas.openxmlformats.org/drawingml/2006/table">
            <a:tbl>
              <a:tblPr/>
              <a:tblGrid>
                <a:gridCol w="1346200"/>
                <a:gridCol w="1346200"/>
                <a:gridCol w="1346200"/>
              </a:tblGrid>
              <a:tr h="3962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önce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sonra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Fark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80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70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73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70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90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87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65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70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55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80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95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2175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5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5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91" name="Rectangle 47"/>
          <p:cNvSpPr>
            <a:spLocks noGrp="1" noChangeArrowheads="1"/>
          </p:cNvSpPr>
          <p:nvPr>
            <p:ph type="title"/>
          </p:nvPr>
        </p:nvSpPr>
        <p:spPr>
          <a:xfrm>
            <a:off x="1593850" y="571500"/>
            <a:ext cx="4787900" cy="1785938"/>
          </a:xfrm>
          <a:solidFill>
            <a:schemeClr val="accent1"/>
          </a:solidFill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tr-TR" sz="2000" dirty="0">
                <a:latin typeface="Constantia" panose="02030602050306030303" pitchFamily="18" charset="0"/>
              </a:rPr>
              <a:t>Bir antropolog erkeklerin ilk çocuk sahibi oldukları yaşı araştırıyor. Bireylerin verdiği cevapların güvenilirliği araştırılıyor. 3 ay arayla aynı anket tekrarlanıyor. Beklenen ilk verilen cevapların doğru oluşudur. Bir farklılık olmadığını düşünerek hipotezi test ediniz. 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03388" y="2636838"/>
            <a:ext cx="4038600" cy="424815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tr-TR" altLang="tr-TR" dirty="0">
                <a:latin typeface="Constantia" panose="02030602050306030303" pitchFamily="18" charset="0"/>
              </a:rPr>
              <a:t>H</a:t>
            </a:r>
            <a:r>
              <a:rPr lang="tr-TR" altLang="tr-TR" baseline="-25000" dirty="0">
                <a:latin typeface="Constantia" panose="02030602050306030303" pitchFamily="18" charset="0"/>
              </a:rPr>
              <a:t>0</a:t>
            </a:r>
            <a:r>
              <a:rPr lang="tr-TR" altLang="tr-TR" dirty="0">
                <a:latin typeface="Constantia" panose="02030602050306030303" pitchFamily="18" charset="0"/>
              </a:rPr>
              <a:t>: </a:t>
            </a:r>
            <a:r>
              <a:rPr lang="en-US" altLang="tr-TR" dirty="0">
                <a:latin typeface="Constantia" panose="02030602050306030303" pitchFamily="18" charset="0"/>
              </a:rPr>
              <a:t>µ</a:t>
            </a:r>
            <a:r>
              <a:rPr lang="tr-TR" altLang="tr-TR" baseline="-25000" dirty="0">
                <a:latin typeface="Constantia" panose="02030602050306030303" pitchFamily="18" charset="0"/>
              </a:rPr>
              <a:t>D</a:t>
            </a:r>
            <a:r>
              <a:rPr lang="tr-TR" altLang="tr-TR" dirty="0">
                <a:latin typeface="Constantia" panose="02030602050306030303" pitchFamily="18" charset="0"/>
              </a:rPr>
              <a:t>=0, H</a:t>
            </a:r>
            <a:r>
              <a:rPr lang="tr-TR" altLang="tr-TR" baseline="-25000" dirty="0">
                <a:latin typeface="Constantia" panose="02030602050306030303" pitchFamily="18" charset="0"/>
              </a:rPr>
              <a:t>1</a:t>
            </a:r>
            <a:r>
              <a:rPr lang="tr-TR" altLang="tr-TR" dirty="0">
                <a:latin typeface="Constantia" panose="02030602050306030303" pitchFamily="18" charset="0"/>
              </a:rPr>
              <a:t>: </a:t>
            </a:r>
            <a:r>
              <a:rPr lang="en-US" altLang="tr-TR" dirty="0">
                <a:latin typeface="Constantia" panose="02030602050306030303" pitchFamily="18" charset="0"/>
              </a:rPr>
              <a:t>µ</a:t>
            </a:r>
            <a:r>
              <a:rPr lang="tr-TR" altLang="tr-TR" baseline="-25000" dirty="0">
                <a:latin typeface="Constantia" panose="02030602050306030303" pitchFamily="18" charset="0"/>
              </a:rPr>
              <a:t>D</a:t>
            </a:r>
            <a:r>
              <a:rPr lang="tr-TR" altLang="tr-TR" dirty="0">
                <a:latin typeface="Constantia" panose="02030602050306030303" pitchFamily="18" charset="0"/>
                <a:cs typeface="Arial" panose="020B0604020202020204" pitchFamily="34" charset="0"/>
              </a:rPr>
              <a:t>≠</a:t>
            </a:r>
            <a:r>
              <a:rPr lang="tr-TR" altLang="tr-TR" dirty="0">
                <a:latin typeface="Constantia" panose="02030602050306030303" pitchFamily="18" charset="0"/>
              </a:rPr>
              <a:t>0</a:t>
            </a:r>
          </a:p>
          <a:p>
            <a:pPr eaLnBrk="1" hangingPunct="1">
              <a:lnSpc>
                <a:spcPct val="90000"/>
              </a:lnSpc>
            </a:pPr>
            <a:r>
              <a:rPr lang="el-GR" altLang="tr-TR" dirty="0">
                <a:latin typeface="Constantia" panose="02030602050306030303" pitchFamily="18" charset="0"/>
              </a:rPr>
              <a:t>α</a:t>
            </a:r>
            <a:r>
              <a:rPr lang="tr-TR" altLang="tr-TR" dirty="0">
                <a:latin typeface="Constantia" panose="02030602050306030303" pitchFamily="18" charset="0"/>
              </a:rPr>
              <a:t>:0.05 df:14-1=13 </a:t>
            </a:r>
            <a:r>
              <a:rPr lang="tr-TR" altLang="tr-TR" dirty="0" err="1">
                <a:latin typeface="Constantia" panose="02030602050306030303" pitchFamily="18" charset="0"/>
              </a:rPr>
              <a:t>D</a:t>
            </a:r>
            <a:r>
              <a:rPr lang="tr-TR" altLang="tr-TR" baseline="-25000" dirty="0" err="1">
                <a:latin typeface="Constantia" panose="02030602050306030303" pitchFamily="18" charset="0"/>
              </a:rPr>
              <a:t>ort</a:t>
            </a:r>
            <a:r>
              <a:rPr lang="tr-TR" altLang="tr-TR" dirty="0">
                <a:latin typeface="Constantia" panose="02030602050306030303" pitchFamily="18" charset="0"/>
              </a:rPr>
              <a:t>=2.21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>
                <a:latin typeface="Constantia" panose="02030602050306030303" pitchFamily="18" charset="0"/>
              </a:rPr>
              <a:t>S=3.33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 err="1">
                <a:latin typeface="Constantia" panose="02030602050306030303" pitchFamily="18" charset="0"/>
              </a:rPr>
              <a:t>s</a:t>
            </a:r>
            <a:r>
              <a:rPr lang="tr-TR" altLang="tr-TR" baseline="-25000" dirty="0" err="1">
                <a:latin typeface="Constantia" panose="02030602050306030303" pitchFamily="18" charset="0"/>
              </a:rPr>
              <a:t>Dort</a:t>
            </a:r>
            <a:r>
              <a:rPr lang="tr-TR" altLang="tr-TR" dirty="0">
                <a:latin typeface="Constantia" panose="02030602050306030303" pitchFamily="18" charset="0"/>
              </a:rPr>
              <a:t>=3.33/</a:t>
            </a:r>
            <a:r>
              <a:rPr lang="tr-TR" altLang="tr-TR" dirty="0">
                <a:latin typeface="Constantia" panose="02030602050306030303" pitchFamily="18" charset="0"/>
                <a:cs typeface="Arial" panose="020B0604020202020204" pitchFamily="34" charset="0"/>
              </a:rPr>
              <a:t>√14=0.89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>
                <a:latin typeface="Constantia" panose="02030602050306030303" pitchFamily="18" charset="0"/>
                <a:cs typeface="Arial" panose="020B0604020202020204" pitchFamily="34" charset="0"/>
              </a:rPr>
              <a:t>T=2.21/0.89=2.48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>
                <a:latin typeface="Constantia" panose="02030602050306030303" pitchFamily="18" charset="0"/>
                <a:cs typeface="Arial" panose="020B0604020202020204" pitchFamily="34" charset="0"/>
              </a:rPr>
              <a:t>Df:14-1=13 </a:t>
            </a:r>
            <a:r>
              <a:rPr lang="tr-TR" altLang="tr-TR" dirty="0">
                <a:latin typeface="Constantia" panose="02030602050306030303" pitchFamily="18" charset="0"/>
              </a:rPr>
              <a:t>cv:2.16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>
                <a:latin typeface="Constantia" panose="02030602050306030303" pitchFamily="18" charset="0"/>
              </a:rPr>
              <a:t>P&lt;0.05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 err="1">
                <a:latin typeface="Constantia" panose="02030602050306030303" pitchFamily="18" charset="0"/>
              </a:rPr>
              <a:t>Red</a:t>
            </a:r>
            <a:r>
              <a:rPr lang="tr-TR" altLang="tr-TR" dirty="0">
                <a:latin typeface="Constantia" panose="02030602050306030303" pitchFamily="18" charset="0"/>
              </a:rPr>
              <a:t>, Anlamlı farklı</a:t>
            </a:r>
          </a:p>
        </p:txBody>
      </p:sp>
      <p:graphicFrame>
        <p:nvGraphicFramePr>
          <p:cNvPr id="31875" name="Group 131"/>
          <p:cNvGraphicFramePr>
            <a:graphicFrameLocks noGrp="1"/>
          </p:cNvGraphicFramePr>
          <p:nvPr>
            <p:ph sz="half" idx="2"/>
          </p:nvPr>
        </p:nvGraphicFramePr>
        <p:xfrm>
          <a:off x="6557963" y="642939"/>
          <a:ext cx="4038600" cy="5997575"/>
        </p:xfrm>
        <a:graphic>
          <a:graphicData uri="http://schemas.openxmlformats.org/drawingml/2006/table">
            <a:tbl>
              <a:tblPr/>
              <a:tblGrid>
                <a:gridCol w="1346200"/>
                <a:gridCol w="1346200"/>
                <a:gridCol w="1346200"/>
              </a:tblGrid>
              <a:tr h="6401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İlk görüşme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İkinci görüşme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Fark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3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3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3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3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3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3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3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3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8907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976745" y="954666"/>
            <a:ext cx="8933152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tr-TR" sz="4000" dirty="0">
                <a:latin typeface="Constantia" panose="02030602050306030303" pitchFamily="18" charset="0"/>
              </a:rPr>
              <a:t>Eşleştirilmiş/</a:t>
            </a:r>
            <a:r>
              <a:rPr lang="tr-TR" sz="4000" dirty="0" err="1">
                <a:latin typeface="Constantia" panose="02030602050306030303" pitchFamily="18" charset="0"/>
              </a:rPr>
              <a:t>paired</a:t>
            </a:r>
            <a:r>
              <a:rPr lang="tr-TR" sz="4000" dirty="0">
                <a:latin typeface="Constantia" panose="02030602050306030303" pitchFamily="18" charset="0"/>
              </a:rPr>
              <a:t> t testi için varsayımlar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215736" y="2332038"/>
            <a:ext cx="9006177" cy="1782762"/>
          </a:xfrm>
        </p:spPr>
        <p:txBody>
          <a:bodyPr/>
          <a:lstStyle/>
          <a:p>
            <a:pPr eaLnBrk="1" hangingPunct="1"/>
            <a:r>
              <a:rPr lang="tr-TR" altLang="tr-TR" dirty="0" smtClean="0">
                <a:latin typeface="Constantia" panose="02030602050306030303" pitchFamily="18" charset="0"/>
              </a:rPr>
              <a:t>Rasgele seçme</a:t>
            </a:r>
          </a:p>
          <a:p>
            <a:pPr eaLnBrk="1" hangingPunct="1"/>
            <a:r>
              <a:rPr lang="tr-TR" altLang="tr-TR" dirty="0" smtClean="0">
                <a:latin typeface="Constantia" panose="02030602050306030303" pitchFamily="18" charset="0"/>
              </a:rPr>
              <a:t>Değişkenlerin bağımsızlığı</a:t>
            </a:r>
          </a:p>
          <a:p>
            <a:pPr eaLnBrk="1" hangingPunct="1"/>
            <a:r>
              <a:rPr lang="tr-TR" altLang="tr-TR" dirty="0" smtClean="0">
                <a:latin typeface="Constantia" panose="02030602050306030303" pitchFamily="18" charset="0"/>
              </a:rPr>
              <a:t>Datanın normalliği</a:t>
            </a:r>
          </a:p>
        </p:txBody>
      </p:sp>
    </p:spTree>
    <p:extLst>
      <p:ext uri="{BB962C8B-B14F-4D97-AF65-F5344CB8AC3E}">
        <p14:creationId xmlns:p14="http://schemas.microsoft.com/office/powerpoint/2010/main" val="735681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i="1" dirty="0" smtClean="0">
                <a:latin typeface="Constantia" panose="02030602050306030303" pitchFamily="18" charset="0"/>
              </a:rPr>
              <a:t>t </a:t>
            </a:r>
            <a:r>
              <a:rPr lang="tr-TR" altLang="tr-TR" dirty="0" smtClean="0">
                <a:latin typeface="Constantia" panose="02030602050306030303" pitchFamily="18" charset="0"/>
              </a:rPr>
              <a:t>dağılımı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7592" y="1700213"/>
            <a:ext cx="9960698" cy="4525962"/>
          </a:xfrm>
        </p:spPr>
        <p:txBody>
          <a:bodyPr/>
          <a:lstStyle/>
          <a:p>
            <a:pPr eaLnBrk="1" hangingPunct="1"/>
            <a:r>
              <a:rPr lang="tr-TR" altLang="tr-TR" dirty="0">
                <a:latin typeface="Constantia" panose="02030602050306030303" pitchFamily="18" charset="0"/>
              </a:rPr>
              <a:t>İki ölçüm birbirinden farklı mıdır? </a:t>
            </a:r>
          </a:p>
          <a:p>
            <a:pPr eaLnBrk="1" hangingPunct="1"/>
            <a:r>
              <a:rPr lang="tr-TR" altLang="tr-TR" dirty="0">
                <a:latin typeface="Constantia" panose="02030602050306030303" pitchFamily="18" charset="0"/>
              </a:rPr>
              <a:t>Bir grubun bir niteliğe ait ölçümlerinin ortalaması önceden bilinen bir değerden farklı mıdır? (</a:t>
            </a:r>
            <a:r>
              <a:rPr lang="tr-TR" altLang="tr-TR" dirty="0" err="1">
                <a:latin typeface="Constantia" panose="02030602050306030303" pitchFamily="18" charset="0"/>
              </a:rPr>
              <a:t>One-Sample</a:t>
            </a:r>
            <a:r>
              <a:rPr lang="tr-TR" altLang="tr-TR" dirty="0">
                <a:latin typeface="Constantia" panose="02030602050306030303" pitchFamily="18" charset="0"/>
              </a:rPr>
              <a:t> t testi)</a:t>
            </a:r>
          </a:p>
          <a:p>
            <a:pPr eaLnBrk="1" hangingPunct="1"/>
            <a:r>
              <a:rPr lang="tr-TR" altLang="tr-TR" dirty="0">
                <a:latin typeface="Constantia" panose="02030602050306030303" pitchFamily="18" charset="0"/>
              </a:rPr>
              <a:t>İki ayrı grubun aynı niteliğe ait ölçümlerinin ortalamaları farklı mıdır? (</a:t>
            </a:r>
            <a:r>
              <a:rPr lang="tr-TR" altLang="tr-TR" dirty="0" err="1">
                <a:latin typeface="Constantia" panose="02030602050306030303" pitchFamily="18" charset="0"/>
              </a:rPr>
              <a:t>Independent-sample</a:t>
            </a:r>
            <a:r>
              <a:rPr lang="tr-TR" altLang="tr-TR" dirty="0">
                <a:latin typeface="Constantia" panose="02030602050306030303" pitchFamily="18" charset="0"/>
              </a:rPr>
              <a:t> t testi)</a:t>
            </a:r>
          </a:p>
          <a:p>
            <a:pPr eaLnBrk="1" hangingPunct="1"/>
            <a:r>
              <a:rPr lang="tr-TR" altLang="tr-TR" dirty="0">
                <a:latin typeface="Constantia" panose="02030602050306030303" pitchFamily="18" charset="0"/>
              </a:rPr>
              <a:t>Bir grubun iki ayrı niteliğe ait ölçümlerinin ortalamaları farklı mıdır? (</a:t>
            </a:r>
            <a:r>
              <a:rPr lang="tr-TR" altLang="tr-TR" dirty="0" err="1">
                <a:latin typeface="Constantia" panose="02030602050306030303" pitchFamily="18" charset="0"/>
              </a:rPr>
              <a:t>Pairled-sample</a:t>
            </a:r>
            <a:r>
              <a:rPr lang="tr-TR" altLang="tr-TR" dirty="0">
                <a:latin typeface="Constantia" panose="02030602050306030303" pitchFamily="18" charset="0"/>
              </a:rPr>
              <a:t> t testi)</a:t>
            </a:r>
          </a:p>
          <a:p>
            <a:pPr eaLnBrk="1" hangingPunct="1"/>
            <a:endParaRPr lang="tr-TR" altLang="tr-TR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349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i="1" dirty="0" smtClean="0">
                <a:latin typeface="Constantia" panose="02030602050306030303" pitchFamily="18" charset="0"/>
              </a:rPr>
              <a:t>t </a:t>
            </a:r>
            <a:r>
              <a:rPr lang="tr-TR" altLang="tr-TR" dirty="0" smtClean="0">
                <a:latin typeface="Constantia" panose="02030602050306030303" pitchFamily="18" charset="0"/>
              </a:rPr>
              <a:t>dağılımı</a:t>
            </a:r>
          </a:p>
        </p:txBody>
      </p:sp>
      <p:pic>
        <p:nvPicPr>
          <p:cNvPr id="12291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24376" y="3357563"/>
            <a:ext cx="2449513" cy="1738312"/>
          </a:xfrm>
        </p:spPr>
      </p:pic>
      <p:sp>
        <p:nvSpPr>
          <p:cNvPr id="12292" name="Text Box 7"/>
          <p:cNvSpPr txBox="1">
            <a:spLocks noChangeArrowheads="1"/>
          </p:cNvSpPr>
          <p:nvPr/>
        </p:nvSpPr>
        <p:spPr bwMode="auto">
          <a:xfrm>
            <a:off x="2166939" y="2000251"/>
            <a:ext cx="2592387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>
                <a:solidFill>
                  <a:srgbClr val="FF0000"/>
                </a:solidFill>
              </a:rPr>
              <a:t>TOPLUM ORTALAMASINA DAYALI TEK ÖRNEKLEM t TESTİ</a:t>
            </a:r>
          </a:p>
        </p:txBody>
      </p:sp>
      <p:sp>
        <p:nvSpPr>
          <p:cNvPr id="12293" name="5 Dikdörtgen"/>
          <p:cNvSpPr>
            <a:spLocks noChangeArrowheads="1"/>
          </p:cNvSpPr>
          <p:nvPr/>
        </p:nvSpPr>
        <p:spPr bwMode="auto">
          <a:xfrm>
            <a:off x="6310314" y="2357439"/>
            <a:ext cx="22574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b="1"/>
              <a:t>One-Sample t Testi</a:t>
            </a:r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22804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914401" y="696191"/>
            <a:ext cx="9574214" cy="6063385"/>
          </a:xfrm>
        </p:spPr>
        <p:txBody>
          <a:bodyPr/>
          <a:lstStyle/>
          <a:p>
            <a:pPr eaLnBrk="1" hangingPunct="1"/>
            <a:r>
              <a:rPr lang="tr-TR" altLang="tr-TR" sz="2400" b="1" i="1" dirty="0">
                <a:latin typeface="Constantia" panose="02030602050306030303" pitchFamily="18" charset="0"/>
              </a:rPr>
              <a:t>t</a:t>
            </a:r>
            <a:r>
              <a:rPr lang="tr-TR" altLang="tr-TR" sz="2400" b="1" dirty="0">
                <a:latin typeface="Constantia" panose="02030602050306030303" pitchFamily="18" charset="0"/>
              </a:rPr>
              <a:t> skoru </a:t>
            </a:r>
            <a:r>
              <a:rPr lang="tr-TR" altLang="tr-TR" sz="2400" b="1" dirty="0" err="1">
                <a:latin typeface="Constantia" panose="02030602050306030303" pitchFamily="18" charset="0"/>
              </a:rPr>
              <a:t>vs</a:t>
            </a:r>
            <a:r>
              <a:rPr lang="tr-TR" altLang="tr-TR" sz="2400" b="1" dirty="0">
                <a:latin typeface="Constantia" panose="02030602050306030303" pitchFamily="18" charset="0"/>
              </a:rPr>
              <a:t> </a:t>
            </a:r>
            <a:r>
              <a:rPr lang="tr-TR" altLang="tr-TR" sz="2400" b="1" i="1" dirty="0">
                <a:latin typeface="Constantia" panose="02030602050306030303" pitchFamily="18" charset="0"/>
              </a:rPr>
              <a:t>z</a:t>
            </a:r>
            <a:r>
              <a:rPr lang="tr-TR" altLang="tr-TR" sz="2400" b="1" dirty="0">
                <a:latin typeface="Constantia" panose="02030602050306030303" pitchFamily="18" charset="0"/>
              </a:rPr>
              <a:t> skoru</a:t>
            </a:r>
          </a:p>
          <a:p>
            <a:pPr lvl="1" eaLnBrk="1" hangingPunct="1"/>
            <a:r>
              <a:rPr lang="tr-TR" altLang="tr-TR" i="1" dirty="0">
                <a:latin typeface="Constantia" panose="02030602050306030303" pitchFamily="18" charset="0"/>
              </a:rPr>
              <a:t>t</a:t>
            </a:r>
            <a:r>
              <a:rPr lang="tr-TR" altLang="tr-TR" dirty="0">
                <a:latin typeface="Constantia" panose="02030602050306030303" pitchFamily="18" charset="0"/>
              </a:rPr>
              <a:t> skoru – Standard sapma hesaplanırken: </a:t>
            </a:r>
            <a:r>
              <a:rPr lang="tr-TR" altLang="tr-TR" dirty="0" err="1">
                <a:latin typeface="Constantia" panose="02030602050306030303" pitchFamily="18" charset="0"/>
              </a:rPr>
              <a:t>populasyon</a:t>
            </a:r>
            <a:r>
              <a:rPr lang="tr-TR" altLang="tr-TR" dirty="0">
                <a:latin typeface="Constantia" panose="02030602050306030303" pitchFamily="18" charset="0"/>
              </a:rPr>
              <a:t> yerine örnek</a:t>
            </a:r>
          </a:p>
          <a:p>
            <a:pPr lvl="1" eaLnBrk="1" hangingPunct="1"/>
            <a:r>
              <a:rPr lang="tr-TR" altLang="tr-TR" dirty="0">
                <a:latin typeface="Constantia" panose="02030602050306030303" pitchFamily="18" charset="0"/>
              </a:rPr>
              <a:t>kareler toplamı N yerine n-1 olan serbestlik derecesine (</a:t>
            </a:r>
            <a:r>
              <a:rPr lang="tr-TR" altLang="tr-TR" dirty="0" err="1">
                <a:latin typeface="Constantia" panose="02030602050306030303" pitchFamily="18" charset="0"/>
              </a:rPr>
              <a:t>sd</a:t>
            </a:r>
            <a:r>
              <a:rPr lang="tr-TR" altLang="tr-TR" dirty="0">
                <a:latin typeface="Constantia" panose="02030602050306030303" pitchFamily="18" charset="0"/>
              </a:rPr>
              <a:t>) bölünür</a:t>
            </a:r>
          </a:p>
          <a:p>
            <a:pPr lvl="1" eaLnBrk="1" hangingPunct="1"/>
            <a:r>
              <a:rPr lang="tr-TR" altLang="tr-TR" i="1" dirty="0">
                <a:latin typeface="Constantia" panose="02030602050306030303" pitchFamily="18" charset="0"/>
              </a:rPr>
              <a:t>t</a:t>
            </a:r>
            <a:r>
              <a:rPr lang="tr-TR" altLang="tr-TR" dirty="0">
                <a:latin typeface="Constantia" panose="02030602050306030303" pitchFamily="18" charset="0"/>
              </a:rPr>
              <a:t> dağılımının şekli spesifik örnekleme ait spesifik </a:t>
            </a:r>
            <a:r>
              <a:rPr lang="tr-TR" altLang="tr-TR" dirty="0" err="1">
                <a:latin typeface="Constantia" panose="02030602050306030303" pitchFamily="18" charset="0"/>
              </a:rPr>
              <a:t>sd</a:t>
            </a:r>
            <a:r>
              <a:rPr lang="tr-TR" altLang="tr-TR" dirty="0">
                <a:latin typeface="Constantia" panose="02030602050306030303" pitchFamily="18" charset="0"/>
              </a:rPr>
              <a:t> ye bağlıdır </a:t>
            </a:r>
          </a:p>
          <a:p>
            <a:pPr lvl="1" eaLnBrk="1" hangingPunct="1"/>
            <a:r>
              <a:rPr lang="tr-TR" altLang="tr-TR" dirty="0">
                <a:latin typeface="Constantia" panose="02030602050306030303" pitchFamily="18" charset="0"/>
              </a:rPr>
              <a:t>Tek bir </a:t>
            </a:r>
            <a:r>
              <a:rPr lang="tr-TR" altLang="tr-TR" i="1" dirty="0">
                <a:latin typeface="Constantia" panose="02030602050306030303" pitchFamily="18" charset="0"/>
              </a:rPr>
              <a:t>t </a:t>
            </a:r>
            <a:r>
              <a:rPr lang="tr-TR" altLang="tr-TR" dirty="0">
                <a:latin typeface="Constantia" panose="02030602050306030303" pitchFamily="18" charset="0"/>
              </a:rPr>
              <a:t>dağılımı yoktur</a:t>
            </a:r>
          </a:p>
          <a:p>
            <a:pPr lvl="1" eaLnBrk="1" hangingPunct="1"/>
            <a:r>
              <a:rPr lang="tr-TR" altLang="tr-TR" dirty="0" err="1">
                <a:latin typeface="Constantia" panose="02030602050306030303" pitchFamily="18" charset="0"/>
              </a:rPr>
              <a:t>sd</a:t>
            </a:r>
            <a:r>
              <a:rPr lang="tr-TR" altLang="tr-TR" dirty="0">
                <a:latin typeface="Constantia" panose="02030602050306030303" pitchFamily="18" charset="0"/>
              </a:rPr>
              <a:t>=1 den </a:t>
            </a:r>
            <a:r>
              <a:rPr lang="tr-TR" altLang="tr-TR" dirty="0" err="1">
                <a:latin typeface="Constantia" panose="02030602050306030303" pitchFamily="18" charset="0"/>
              </a:rPr>
              <a:t>sd</a:t>
            </a:r>
            <a:r>
              <a:rPr lang="tr-TR" altLang="tr-TR" dirty="0">
                <a:latin typeface="Constantia" panose="02030602050306030303" pitchFamily="18" charset="0"/>
              </a:rPr>
              <a:t>=</a:t>
            </a:r>
            <a:r>
              <a:rPr lang="tr-TR" altLang="tr-TR" dirty="0">
                <a:latin typeface="Constantia" panose="02030602050306030303" pitchFamily="18" charset="0"/>
                <a:cs typeface="Arial" panose="020B0604020202020204" pitchFamily="34" charset="0"/>
              </a:rPr>
              <a:t>∞ a kadar ∞ dağılım</a:t>
            </a:r>
          </a:p>
          <a:p>
            <a:pPr lvl="1" eaLnBrk="1" hangingPunct="1"/>
            <a:r>
              <a:rPr lang="tr-TR" altLang="tr-TR" dirty="0">
                <a:latin typeface="Constantia" panose="02030602050306030303" pitchFamily="18" charset="0"/>
                <a:cs typeface="Arial" panose="020B0604020202020204" pitchFamily="34" charset="0"/>
              </a:rPr>
              <a:t>n=30 ise </a:t>
            </a:r>
            <a:r>
              <a:rPr lang="tr-TR" altLang="tr-TR" i="1" dirty="0">
                <a:latin typeface="Constantia" panose="02030602050306030303" pitchFamily="18" charset="0"/>
              </a:rPr>
              <a:t>t </a:t>
            </a:r>
            <a:r>
              <a:rPr lang="tr-TR" altLang="tr-TR" dirty="0">
                <a:latin typeface="Constantia" panose="02030602050306030303" pitchFamily="18" charset="0"/>
              </a:rPr>
              <a:t>dağılımı normal bir dağılım kabul edilir</a:t>
            </a:r>
          </a:p>
          <a:p>
            <a:pPr lvl="1" eaLnBrk="1" hangingPunct="1"/>
            <a:r>
              <a:rPr lang="tr-TR" altLang="tr-TR" dirty="0">
                <a:latin typeface="Constantia" panose="02030602050306030303" pitchFamily="18" charset="0"/>
              </a:rPr>
              <a:t>n=</a:t>
            </a:r>
            <a:r>
              <a:rPr lang="tr-TR" altLang="tr-TR" dirty="0">
                <a:latin typeface="Constantia" panose="02030602050306030303" pitchFamily="18" charset="0"/>
                <a:cs typeface="Arial" panose="020B0604020202020204" pitchFamily="34" charset="0"/>
              </a:rPr>
              <a:t>∞ ise </a:t>
            </a:r>
            <a:r>
              <a:rPr lang="tr-TR" altLang="tr-TR" i="1" dirty="0">
                <a:latin typeface="Constantia" panose="02030602050306030303" pitchFamily="18" charset="0"/>
              </a:rPr>
              <a:t>t </a:t>
            </a:r>
            <a:r>
              <a:rPr lang="tr-TR" altLang="tr-TR" dirty="0">
                <a:latin typeface="Constantia" panose="02030602050306030303" pitchFamily="18" charset="0"/>
              </a:rPr>
              <a:t>dağılımı normal dağılım gösterir</a:t>
            </a:r>
          </a:p>
          <a:p>
            <a:pPr lvl="1" eaLnBrk="1" hangingPunct="1"/>
            <a:r>
              <a:rPr lang="tr-TR" altLang="tr-TR" dirty="0">
                <a:latin typeface="Constantia" panose="02030602050306030303" pitchFamily="18" charset="0"/>
              </a:rPr>
              <a:t>Küçük örneklerde dağılım merkezde düz, kuyrukta çeşitlilik gösterir</a:t>
            </a:r>
          </a:p>
          <a:p>
            <a:pPr lvl="1" eaLnBrk="1" hangingPunct="1"/>
            <a:endParaRPr lang="tr-TR" altLang="tr-TR" dirty="0">
              <a:latin typeface="Constantia" panose="02030602050306030303" pitchFamily="18" charset="0"/>
              <a:cs typeface="Arial" panose="020B0604020202020204" pitchFamily="34" charset="0"/>
            </a:endParaRPr>
          </a:p>
          <a:p>
            <a:pPr lvl="1" eaLnBrk="1" hangingPunct="1"/>
            <a:endParaRPr lang="tr-TR" altLang="tr-TR" dirty="0">
              <a:latin typeface="Constantia" panose="02030602050306030303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1241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02673" y="228600"/>
            <a:ext cx="9687502" cy="990600"/>
          </a:xfrm>
        </p:spPr>
        <p:txBody>
          <a:bodyPr/>
          <a:lstStyle/>
          <a:p>
            <a:pPr eaLnBrk="1" hangingPunct="1"/>
            <a:r>
              <a:rPr lang="tr-TR" altLang="tr-TR" i="1" dirty="0" smtClean="0">
                <a:latin typeface="Constantia" panose="02030602050306030303" pitchFamily="18" charset="0"/>
              </a:rPr>
              <a:t>t </a:t>
            </a:r>
            <a:r>
              <a:rPr lang="tr-TR" altLang="tr-TR" dirty="0" smtClean="0">
                <a:latin typeface="Constantia" panose="02030602050306030303" pitchFamily="18" charset="0"/>
              </a:rPr>
              <a:t>dağılımı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96191" y="1600200"/>
            <a:ext cx="9593984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dirty="0">
                <a:latin typeface="Constantia" panose="02030602050306030303" pitchFamily="18" charset="0"/>
              </a:rPr>
              <a:t>hipotez testi normal dağılımdaki gibidir</a:t>
            </a:r>
          </a:p>
          <a:p>
            <a:pPr eaLnBrk="1" hangingPunct="1">
              <a:lnSpc>
                <a:spcPct val="90000"/>
              </a:lnSpc>
            </a:pPr>
            <a:r>
              <a:rPr lang="el-GR" altLang="tr-TR" dirty="0">
                <a:latin typeface="Constantia" panose="02030602050306030303" pitchFamily="18" charset="0"/>
                <a:cs typeface="Arial" panose="020B0604020202020204" pitchFamily="34" charset="0"/>
              </a:rPr>
              <a:t>α</a:t>
            </a:r>
            <a:r>
              <a:rPr lang="tr-TR" altLang="tr-TR" dirty="0">
                <a:latin typeface="Constantia" panose="02030602050306030303" pitchFamily="18" charset="0"/>
                <a:cs typeface="Arial" panose="020B0604020202020204" pitchFamily="34" charset="0"/>
              </a:rPr>
              <a:t> düzeyi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>
                <a:latin typeface="Constantia" panose="02030602050306030303" pitchFamily="18" charset="0"/>
                <a:cs typeface="Arial" panose="020B0604020202020204" pitchFamily="34" charset="0"/>
              </a:rPr>
              <a:t>simetriktir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>
                <a:latin typeface="Constantia" panose="02030602050306030303" pitchFamily="18" charset="0"/>
                <a:cs typeface="Arial" panose="020B0604020202020204" pitchFamily="34" charset="0"/>
              </a:rPr>
              <a:t>pozitif ya da negatif değer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>
                <a:latin typeface="Constantia" panose="02030602050306030303" pitchFamily="18" charset="0"/>
                <a:cs typeface="Arial" panose="020B0604020202020204" pitchFamily="34" charset="0"/>
              </a:rPr>
              <a:t>1 den ∞ a kadar her bir </a:t>
            </a:r>
            <a:r>
              <a:rPr lang="tr-TR" altLang="tr-TR" dirty="0" err="1">
                <a:latin typeface="Constantia" panose="02030602050306030303" pitchFamily="18" charset="0"/>
                <a:cs typeface="Arial" panose="020B0604020202020204" pitchFamily="34" charset="0"/>
              </a:rPr>
              <a:t>sd</a:t>
            </a:r>
            <a:r>
              <a:rPr lang="tr-TR" altLang="tr-TR" dirty="0">
                <a:latin typeface="Constantia" panose="02030602050306030303" pitchFamily="18" charset="0"/>
                <a:cs typeface="Arial" panose="020B0604020202020204" pitchFamily="34" charset="0"/>
              </a:rPr>
              <a:t> ye göre t dağılımı olduğundan, dağılımın kabul ve ret alanlarını belirleyen kesme noktası (</a:t>
            </a:r>
            <a:r>
              <a:rPr lang="tr-TR" altLang="tr-TR" dirty="0" err="1">
                <a:latin typeface="Constantia" panose="02030602050306030303" pitchFamily="18" charset="0"/>
                <a:cs typeface="Arial" panose="020B0604020202020204" pitchFamily="34" charset="0"/>
              </a:rPr>
              <a:t>cut-off</a:t>
            </a:r>
            <a:r>
              <a:rPr lang="tr-TR" altLang="tr-TR" dirty="0">
                <a:latin typeface="Constantia" panose="02030602050306030303" pitchFamily="18" charset="0"/>
                <a:cs typeface="Arial" panose="020B0604020202020204" pitchFamily="34" charset="0"/>
              </a:rPr>
              <a:t> </a:t>
            </a:r>
            <a:r>
              <a:rPr lang="tr-TR" altLang="tr-TR" dirty="0" err="1">
                <a:latin typeface="Constantia" panose="02030602050306030303" pitchFamily="18" charset="0"/>
                <a:cs typeface="Arial" panose="020B0604020202020204" pitchFamily="34" charset="0"/>
              </a:rPr>
              <a:t>point</a:t>
            </a:r>
            <a:r>
              <a:rPr lang="tr-TR" altLang="tr-TR" dirty="0">
                <a:latin typeface="Constantia" panose="02030602050306030303" pitchFamily="18" charset="0"/>
                <a:cs typeface="Arial" panose="020B0604020202020204" pitchFamily="34" charset="0"/>
              </a:rPr>
              <a:t>) ya da kritik değer (cv) mevcut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>
                <a:latin typeface="Constantia" panose="02030602050306030303" pitchFamily="18" charset="0"/>
                <a:cs typeface="Arial" panose="020B0604020202020204" pitchFamily="34" charset="0"/>
              </a:rPr>
              <a:t>tek kuyruk / çift kuyruk</a:t>
            </a:r>
          </a:p>
          <a:p>
            <a:pPr eaLnBrk="1" hangingPunct="1">
              <a:lnSpc>
                <a:spcPct val="90000"/>
              </a:lnSpc>
            </a:pPr>
            <a:endParaRPr lang="el-GR" altLang="tr-TR" dirty="0">
              <a:latin typeface="Constantia" panose="02030602050306030303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4249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28625"/>
            <a:ext cx="9307513" cy="1143000"/>
          </a:xfrm>
        </p:spPr>
        <p:txBody>
          <a:bodyPr/>
          <a:lstStyle/>
          <a:p>
            <a:pPr eaLnBrk="1" hangingPunct="1"/>
            <a:r>
              <a:rPr lang="tr-TR" altLang="tr-TR" sz="2800" i="1" dirty="0">
                <a:latin typeface="Constantia" panose="02030602050306030303" pitchFamily="18" charset="0"/>
              </a:rPr>
              <a:t>t</a:t>
            </a:r>
            <a:r>
              <a:rPr lang="tr-TR" altLang="tr-TR" sz="2800" dirty="0">
                <a:latin typeface="Constantia" panose="02030602050306030303" pitchFamily="18" charset="0"/>
              </a:rPr>
              <a:t> dağılımındaki hipotez test basamakları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65740" y="1832265"/>
            <a:ext cx="9556173" cy="3992563"/>
          </a:xfrm>
        </p:spPr>
        <p:txBody>
          <a:bodyPr/>
          <a:lstStyle/>
          <a:p>
            <a:pPr eaLnBrk="1" hangingPunct="1"/>
            <a:r>
              <a:rPr lang="tr-TR" altLang="tr-TR" dirty="0">
                <a:latin typeface="Constantia" panose="02030602050306030303" pitchFamily="18" charset="0"/>
              </a:rPr>
              <a:t>H</a:t>
            </a:r>
            <a:r>
              <a:rPr lang="tr-TR" altLang="tr-TR" baseline="-25000" dirty="0">
                <a:latin typeface="Constantia" panose="02030602050306030303" pitchFamily="18" charset="0"/>
              </a:rPr>
              <a:t>0 </a:t>
            </a:r>
            <a:r>
              <a:rPr lang="tr-TR" altLang="tr-TR" dirty="0">
                <a:latin typeface="Constantia" panose="02030602050306030303" pitchFamily="18" charset="0"/>
              </a:rPr>
              <a:t>ve H</a:t>
            </a:r>
            <a:r>
              <a:rPr lang="tr-TR" altLang="tr-TR" baseline="-25000" dirty="0">
                <a:latin typeface="Constantia" panose="02030602050306030303" pitchFamily="18" charset="0"/>
              </a:rPr>
              <a:t>1 </a:t>
            </a:r>
            <a:r>
              <a:rPr lang="tr-TR" altLang="tr-TR" dirty="0">
                <a:latin typeface="Constantia" panose="02030602050306030303" pitchFamily="18" charset="0"/>
              </a:rPr>
              <a:t>kurulur H</a:t>
            </a:r>
            <a:r>
              <a:rPr lang="tr-TR" altLang="tr-TR" baseline="-25000" dirty="0">
                <a:latin typeface="Constantia" panose="02030602050306030303" pitchFamily="18" charset="0"/>
              </a:rPr>
              <a:t>0: </a:t>
            </a:r>
            <a:r>
              <a:rPr lang="en-US" altLang="tr-TR" dirty="0">
                <a:latin typeface="Constantia" panose="02030602050306030303" pitchFamily="18" charset="0"/>
                <a:cs typeface="Arial" panose="020B0604020202020204" pitchFamily="34" charset="0"/>
              </a:rPr>
              <a:t>µ </a:t>
            </a:r>
            <a:r>
              <a:rPr lang="tr-TR" altLang="tr-TR" dirty="0">
                <a:latin typeface="Constantia" panose="02030602050306030303" pitchFamily="18" charset="0"/>
              </a:rPr>
              <a:t>= hipotetik bir rakam</a:t>
            </a:r>
          </a:p>
          <a:p>
            <a:pPr eaLnBrk="1" hangingPunct="1"/>
            <a:r>
              <a:rPr lang="tr-TR" altLang="tr-TR" dirty="0">
                <a:latin typeface="Constantia" panose="02030602050306030303" pitchFamily="18" charset="0"/>
              </a:rPr>
              <a:t>Anlamlılık derecesi belirlenir</a:t>
            </a:r>
          </a:p>
          <a:p>
            <a:pPr eaLnBrk="1" hangingPunct="1"/>
            <a:r>
              <a:rPr lang="tr-TR" altLang="tr-TR" dirty="0">
                <a:latin typeface="Constantia" panose="02030602050306030303" pitchFamily="18" charset="0"/>
              </a:rPr>
              <a:t>Örneklem</a:t>
            </a:r>
          </a:p>
          <a:p>
            <a:pPr eaLnBrk="1" hangingPunct="1"/>
            <a:r>
              <a:rPr lang="tr-TR" altLang="tr-TR" dirty="0">
                <a:latin typeface="Constantia" panose="02030602050306030303" pitchFamily="18" charset="0"/>
              </a:rPr>
              <a:t>H</a:t>
            </a:r>
            <a:r>
              <a:rPr lang="tr-TR" altLang="tr-TR" baseline="-25000" dirty="0">
                <a:latin typeface="Constantia" panose="02030602050306030303" pitchFamily="18" charset="0"/>
              </a:rPr>
              <a:t>0 </a:t>
            </a:r>
            <a:r>
              <a:rPr lang="tr-TR" altLang="tr-TR" dirty="0">
                <a:latin typeface="Constantia" panose="02030602050306030303" pitchFamily="18" charset="0"/>
              </a:rPr>
              <a:t>hipotezinin </a:t>
            </a:r>
            <a:r>
              <a:rPr lang="tr-TR" altLang="tr-TR" dirty="0" err="1">
                <a:latin typeface="Constantia" panose="02030602050306030303" pitchFamily="18" charset="0"/>
              </a:rPr>
              <a:t>kabulu</a:t>
            </a:r>
            <a:r>
              <a:rPr lang="tr-TR" altLang="tr-TR" dirty="0">
                <a:latin typeface="Constantia" panose="02030602050306030303" pitchFamily="18" charset="0"/>
              </a:rPr>
              <a:t>/reddi konusunda karar verilir</a:t>
            </a:r>
            <a:endParaRPr lang="en-US" altLang="tr-TR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2604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5" descr="t_dis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3900" y="0"/>
            <a:ext cx="56642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89469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952625" y="285751"/>
            <a:ext cx="8229600" cy="2333625"/>
          </a:xfrm>
          <a:solidFill>
            <a:schemeClr val="accent1"/>
          </a:solidFill>
        </p:spPr>
        <p:txBody>
          <a:bodyPr/>
          <a:lstStyle/>
          <a:p>
            <a:pPr eaLnBrk="1" hangingPunct="1"/>
            <a:r>
              <a:rPr lang="tr-TR" altLang="tr-TR" sz="2400" dirty="0">
                <a:latin typeface="Constantia" panose="02030602050306030303" pitchFamily="18" charset="0"/>
              </a:rPr>
              <a:t>Bir araştırmacı izole bir toplulukta aile başına düşen çocuk sayısını ülke geneli ile karşılaştırmak istiyor. Araştırmada 10 aile ele alınmış ve Y</a:t>
            </a:r>
            <a:r>
              <a:rPr lang="tr-TR" altLang="tr-TR" sz="2400" baseline="-25000" dirty="0">
                <a:latin typeface="Constantia" panose="02030602050306030303" pitchFamily="18" charset="0"/>
              </a:rPr>
              <a:t>ort</a:t>
            </a:r>
            <a:r>
              <a:rPr lang="tr-TR" altLang="tr-TR" sz="2400" dirty="0">
                <a:latin typeface="Constantia" panose="02030602050306030303" pitchFamily="18" charset="0"/>
              </a:rPr>
              <a:t>=6 ve s=2dir. Ülke genelinde yapılan sayımlara göre aile başına düşen ortalama çocuk sayısı 4 dür. Bu verilere göre hipotez nasıl kurulmalıdır ve karar ne olmalıdır?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1920875" y="3068639"/>
            <a:ext cx="8496300" cy="249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2400"/>
              <a:t>H</a:t>
            </a:r>
            <a:r>
              <a:rPr lang="tr-TR" altLang="tr-TR" sz="2400" baseline="-25000"/>
              <a:t>0</a:t>
            </a:r>
            <a:r>
              <a:rPr lang="tr-TR" altLang="tr-TR" sz="2400"/>
              <a:t>:</a:t>
            </a:r>
            <a:r>
              <a:rPr lang="en-US" altLang="tr-TR" sz="2400"/>
              <a:t>µ</a:t>
            </a:r>
            <a:r>
              <a:rPr lang="tr-TR" altLang="tr-TR" sz="2400"/>
              <a:t>=4, H</a:t>
            </a:r>
            <a:r>
              <a:rPr lang="tr-TR" altLang="tr-TR" sz="2400" baseline="-25000"/>
              <a:t>1</a:t>
            </a:r>
            <a:r>
              <a:rPr lang="tr-TR" altLang="tr-TR" sz="2400"/>
              <a:t>:</a:t>
            </a:r>
            <a:r>
              <a:rPr lang="en-US" altLang="tr-TR" sz="2400"/>
              <a:t>µ</a:t>
            </a:r>
            <a:r>
              <a:rPr lang="tr-TR" altLang="tr-TR" sz="2400"/>
              <a:t>≠4, test 2 kuyrukludur, </a:t>
            </a:r>
            <a:r>
              <a:rPr lang="el-GR" altLang="tr-TR" sz="2400"/>
              <a:t>α</a:t>
            </a:r>
            <a:r>
              <a:rPr lang="tr-TR" altLang="tr-TR" sz="2400"/>
              <a:t>: 0.05</a:t>
            </a:r>
          </a:p>
          <a:p>
            <a:pPr eaLnBrk="1" hangingPunct="1">
              <a:spcBef>
                <a:spcPct val="50000"/>
              </a:spcBef>
            </a:pPr>
            <a:r>
              <a:rPr lang="tr-TR" altLang="tr-TR" sz="2400"/>
              <a:t>t= </a:t>
            </a:r>
            <a:r>
              <a:rPr lang="tr-TR" altLang="tr-TR" sz="2400" baseline="-25000"/>
              <a:t>syort</a:t>
            </a:r>
            <a:r>
              <a:rPr lang="tr-TR" altLang="tr-TR" sz="2400"/>
              <a:t>=2/√10 =0.63</a:t>
            </a:r>
          </a:p>
          <a:p>
            <a:pPr eaLnBrk="1" hangingPunct="1">
              <a:spcBef>
                <a:spcPct val="50000"/>
              </a:spcBef>
            </a:pPr>
            <a:r>
              <a:rPr lang="tr-TR" altLang="tr-TR" sz="2400"/>
              <a:t>t=6-4/0.63 =3.17  </a:t>
            </a:r>
          </a:p>
          <a:p>
            <a:pPr eaLnBrk="1" hangingPunct="1">
              <a:spcBef>
                <a:spcPct val="50000"/>
              </a:spcBef>
            </a:pPr>
            <a:r>
              <a:rPr lang="el-GR" altLang="tr-TR" sz="2400"/>
              <a:t>α</a:t>
            </a:r>
            <a:r>
              <a:rPr lang="tr-TR" altLang="tr-TR" sz="2400"/>
              <a:t>: 0.05  df: 10-1=9 cv= 2.262, H</a:t>
            </a:r>
            <a:r>
              <a:rPr lang="tr-TR" altLang="tr-TR" sz="2400" baseline="-25000"/>
              <a:t>0</a:t>
            </a:r>
            <a:r>
              <a:rPr lang="tr-TR" altLang="tr-TR" sz="2400"/>
              <a:t> RED t&gt;cv</a:t>
            </a:r>
          </a:p>
          <a:p>
            <a:pPr eaLnBrk="1" hangingPunct="1">
              <a:spcBef>
                <a:spcPct val="50000"/>
              </a:spcBef>
            </a:pPr>
            <a:endParaRPr lang="en-US" altLang="tr-TR" sz="2400" baseline="-25000"/>
          </a:p>
        </p:txBody>
      </p:sp>
    </p:spTree>
    <p:extLst>
      <p:ext uri="{BB962C8B-B14F-4D97-AF65-F5344CB8AC3E}">
        <p14:creationId xmlns:p14="http://schemas.microsoft.com/office/powerpoint/2010/main" val="3553072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</p:bld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1098</Words>
  <Application>Microsoft Office PowerPoint</Application>
  <PresentationFormat>Geniş ekran</PresentationFormat>
  <Paragraphs>257</Paragraphs>
  <Slides>22</Slides>
  <Notes>22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9" baseType="lpstr">
      <vt:lpstr>Arial</vt:lpstr>
      <vt:lpstr>Bell MT</vt:lpstr>
      <vt:lpstr>Calibri</vt:lpstr>
      <vt:lpstr>Calibri Light</vt:lpstr>
      <vt:lpstr>Constantia</vt:lpstr>
      <vt:lpstr>Times New Roman</vt:lpstr>
      <vt:lpstr>Office Teması</vt:lpstr>
      <vt:lpstr>ANT 339 İSTATİSTİĞE GİRİŞ   XIII. HAFTA</vt:lpstr>
      <vt:lpstr>t dağılımı</vt:lpstr>
      <vt:lpstr>t dağılımı</vt:lpstr>
      <vt:lpstr>t dağılımı</vt:lpstr>
      <vt:lpstr>PowerPoint Sunusu</vt:lpstr>
      <vt:lpstr>t dağılımı</vt:lpstr>
      <vt:lpstr>t dağılımındaki hipotez test basamakları</vt:lpstr>
      <vt:lpstr>PowerPoint Sunusu</vt:lpstr>
      <vt:lpstr>PowerPoint Sunusu</vt:lpstr>
      <vt:lpstr>PowerPoint Sunusu</vt:lpstr>
      <vt:lpstr>PowerPoint Sunusu</vt:lpstr>
      <vt:lpstr>İki ortalama arasındaki fark</vt:lpstr>
      <vt:lpstr>Eşleştirilmemiş/un-paired t testi</vt:lpstr>
      <vt:lpstr>Toplum ortalamasına dayalı iki örneklem t testi (bağımsız t testi) </vt:lpstr>
      <vt:lpstr>PowerPoint Sunusu</vt:lpstr>
      <vt:lpstr>PowerPoint Sunusu</vt:lpstr>
      <vt:lpstr>Eşleştirilmemiş t testin varsayımları</vt:lpstr>
      <vt:lpstr>Toplum ortalamasına dayalı örneklem t testi (bağımlı t testi) </vt:lpstr>
      <vt:lpstr>PowerPoint Sunusu</vt:lpstr>
      <vt:lpstr>Yeni bir öğretim metodunun 10 çocuk üzerindeki uygulaması sonucunda önceki ve sonraki test skorlarının anlamlı farklılık gösterip göstermediği araştırılmaktadır.  </vt:lpstr>
      <vt:lpstr>Bir antropolog erkeklerin ilk çocuk sahibi oldukları yaşı araştırıyor. Bireylerin verdiği cevapların güvenilirliği araştırılıyor. 3 ay arayla aynı anket tekrarlanıyor. Beklenen ilk verilen cevapların doğru oluşudur. Bir farklılık olmadığını düşünerek hipotezi test ediniz. </vt:lpstr>
      <vt:lpstr>Eşleştirilmiş/paired t testi için varsayımlar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 339 İSTATİSTİĞE GİRİŞ   XI. HAFTA</dc:title>
  <dc:creator>Başak</dc:creator>
  <cp:lastModifiedBy>Başak</cp:lastModifiedBy>
  <cp:revision>3</cp:revision>
  <dcterms:created xsi:type="dcterms:W3CDTF">2020-02-11T08:14:01Z</dcterms:created>
  <dcterms:modified xsi:type="dcterms:W3CDTF">2020-02-11T08:37:42Z</dcterms:modified>
</cp:coreProperties>
</file>