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893B-759B-4C36-923F-94957CB2579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CC80-73F8-4F29-BBD3-77C21329F7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4979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893B-759B-4C36-923F-94957CB2579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CC80-73F8-4F29-BBD3-77C21329F7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132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893B-759B-4C36-923F-94957CB2579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CC80-73F8-4F29-BBD3-77C21329F7DC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8849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893B-759B-4C36-923F-94957CB2579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CC80-73F8-4F29-BBD3-77C21329F7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9522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893B-759B-4C36-923F-94957CB2579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CC80-73F8-4F29-BBD3-77C21329F7DC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5862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893B-759B-4C36-923F-94957CB2579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CC80-73F8-4F29-BBD3-77C21329F7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89297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893B-759B-4C36-923F-94957CB2579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CC80-73F8-4F29-BBD3-77C21329F7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9539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893B-759B-4C36-923F-94957CB2579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CC80-73F8-4F29-BBD3-77C21329F7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1619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893B-759B-4C36-923F-94957CB2579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CC80-73F8-4F29-BBD3-77C21329F7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357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893B-759B-4C36-923F-94957CB2579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CC80-73F8-4F29-BBD3-77C21329F7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7734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893B-759B-4C36-923F-94957CB2579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CC80-73F8-4F29-BBD3-77C21329F7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499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893B-759B-4C36-923F-94957CB2579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CC80-73F8-4F29-BBD3-77C21329F7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9380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893B-759B-4C36-923F-94957CB2579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CC80-73F8-4F29-BBD3-77C21329F7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1366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893B-759B-4C36-923F-94957CB2579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CC80-73F8-4F29-BBD3-77C21329F7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9613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893B-759B-4C36-923F-94957CB2579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CC80-73F8-4F29-BBD3-77C21329F7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13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C893B-759B-4C36-923F-94957CB2579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CC80-73F8-4F29-BBD3-77C21329F7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8234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C893B-759B-4C36-923F-94957CB25794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933CC80-73F8-4F29-BBD3-77C21329F7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9610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2014FA-E183-46E7-B0EA-23441B86A7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415260" cy="1646302"/>
          </a:xfrm>
        </p:spPr>
        <p:txBody>
          <a:bodyPr/>
          <a:lstStyle/>
          <a:p>
            <a:pPr algn="ctr"/>
            <a:r>
              <a:rPr lang="tr-TR" sz="2800" dirty="0">
                <a:cs typeface="Aparajita" panose="02020603050405020304" pitchFamily="18" charset="0"/>
              </a:rPr>
              <a:t>HİN 416 ÇEŞİTLİ METİNLERDEN HİNTÇE ÇEVİRİLER II</a:t>
            </a:r>
            <a:br>
              <a:rPr lang="tr-TR" sz="2800" dirty="0">
                <a:cs typeface="Aparajita" panose="02020603050405020304" pitchFamily="18" charset="0"/>
              </a:rPr>
            </a:br>
            <a:r>
              <a:rPr lang="tr-TR" sz="2800" dirty="0">
                <a:cs typeface="Aparajita" panose="02020603050405020304" pitchFamily="18" charset="0"/>
              </a:rPr>
              <a:t>6. Hafta</a:t>
            </a:r>
            <a:endParaRPr lang="tr-TR" sz="28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763D9B9-BB1D-4CC3-B4E9-A35E6D7EFA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567660" cy="1324728"/>
          </a:xfrm>
        </p:spPr>
        <p:txBody>
          <a:bodyPr>
            <a:normAutofit fontScale="92500" lnSpcReduction="20000"/>
          </a:bodyPr>
          <a:lstStyle/>
          <a:p>
            <a:r>
              <a:rPr lang="tr-TR" sz="1200" dirty="0">
                <a:solidFill>
                  <a:schemeClr val="accent1"/>
                </a:solidFill>
              </a:rPr>
              <a:t>Prof. Dr. H. Derya CAN</a:t>
            </a:r>
          </a:p>
          <a:p>
            <a:r>
              <a:rPr lang="tr-TR" sz="1200" dirty="0">
                <a:solidFill>
                  <a:schemeClr val="accent1"/>
                </a:solidFill>
              </a:rPr>
              <a:t>Ankara Üniversitesi</a:t>
            </a:r>
          </a:p>
          <a:p>
            <a:r>
              <a:rPr lang="tr-TR" sz="1200" dirty="0">
                <a:solidFill>
                  <a:schemeClr val="accent1"/>
                </a:solidFill>
              </a:rPr>
              <a:t>Dil ve Tarih-Coğrafya Fakültesi</a:t>
            </a:r>
          </a:p>
          <a:p>
            <a:r>
              <a:rPr lang="tr-TR" sz="1200" dirty="0">
                <a:solidFill>
                  <a:schemeClr val="accent1"/>
                </a:solidFill>
              </a:rPr>
              <a:t>Doğu Dilleri Ve Edebiyatları Bölümü</a:t>
            </a:r>
          </a:p>
          <a:p>
            <a:r>
              <a:rPr lang="tr-TR" sz="1200" dirty="0">
                <a:solidFill>
                  <a:schemeClr val="accent1"/>
                </a:solidFill>
              </a:rPr>
              <a:t>Hindoloji Anabilim Dalı</a:t>
            </a:r>
          </a:p>
          <a:p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638220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224E4C7-B4C8-4335-A78F-4327A130A40B}"/>
              </a:ext>
            </a:extLst>
          </p:cNvPr>
          <p:cNvSpPr/>
          <p:nvPr/>
        </p:nvSpPr>
        <p:spPr>
          <a:xfrm>
            <a:off x="831273" y="-9120"/>
            <a:ext cx="8312727" cy="5214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ब्राह्मण को दलदल में फँसे देखकर धूर्त बाघ ने कहा - `ओहो ! आप भारी कीचड़ में फँस गए हैं, इसलिए मै | आपको बाहर निकालता हूँ |`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बूढ़ा बाघ धीरे-धीरे ब्राह्मण के पास पहुंचा और उसे खींच कर बाहर निकाल लाया | उस समय ब्राह्मण को अपनी मौत साने नजर आने लगी थी | वह सोच रहा था `दुष्ट कभी अपनी दुष्टता नहीं छोड़ता, भले ही वह धर्म का ज्ञान प्राप्त कर ले | मैंने हिंसक बाघ का विशवास करके अच्छा नहीं किया |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इस बात को ब्राह्मण सोच ही रही था कि बाघ ने उसे अपने पंजों से नोच लिया और उसे चिर फाड़ कर खा गया | सोने के कंगन के लालच में पड़कर ब्राह्मण को अपने जीवन से हाथ धोना पड़ा |      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293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229AC19-ABA8-4662-8042-B46B20238828}"/>
              </a:ext>
            </a:extLst>
          </p:cNvPr>
          <p:cNvSpPr/>
          <p:nvPr/>
        </p:nvSpPr>
        <p:spPr>
          <a:xfrm>
            <a:off x="1413164" y="374073"/>
            <a:ext cx="7730836" cy="4762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b="1" dirty="0">
                <a:latin typeface="Calibri" panose="020F0502020204030204" pitchFamily="34" charset="0"/>
                <a:ea typeface="Calibri" panose="020F0502020204030204" pitchFamily="34" charset="0"/>
              </a:rPr>
              <a:t>सोने का कंगन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किसी वन में एक तालाब के निकट एक बूढ़ा बाघ रहता था | बुढ़ापे के कारण वह कमज़ोर हो गया था और शिकार करने योग्य नहीं रहा था | पर उसे किसी-न-किसी तरह पेट तो भरना ही था |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शिकार की कठिनाइयों से बचने के लिए उसने एक दिन एक नई चाल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चली | उसने तालाब में स्नान किया और माथे पर तिलक लगा लिया | वह एक हाथ में सोने का कंगन और दूसरे में कुशा लेकर तालाब के किनारे बैठ गया |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295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89AEA38-0987-4563-8238-10173DCEBFCF}"/>
              </a:ext>
            </a:extLst>
          </p:cNvPr>
          <p:cNvSpPr/>
          <p:nvPr/>
        </p:nvSpPr>
        <p:spPr>
          <a:xfrm>
            <a:off x="1108364" y="484908"/>
            <a:ext cx="7398328" cy="3449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तालाब के पास से ही एक रास्ता बस्ती को जाता था | बाघ ने उस रास्ते पर आने जाने वाले लोगों को सम्बोधित किया, `भाइयों ! मैं सोने का कंगन दान में देना चाहता हूँ, जिसे लेना हो वह मेरे पास आकर इसे ग्रहण करे |`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मार्ग में आने-जाने वाले पथिक उस बूढ़े बाघ की बात सुनते और मन-ही-मन उसे धोखेबाज कहते हुए चले जाते | कोई भी उस हिंसक पशु पर विश्वास न करता | 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584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7BA9707-AF25-4799-AEE0-2A9DE538CD7A}"/>
              </a:ext>
            </a:extLst>
          </p:cNvPr>
          <p:cNvSpPr/>
          <p:nvPr/>
        </p:nvSpPr>
        <p:spPr>
          <a:xfrm>
            <a:off x="1136073" y="304800"/>
            <a:ext cx="8007927" cy="2793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इतने में एक निर्धन ब्राह्मण उस रास्ते से गुजरा | बूढ़ा बाघ कंगन के दान की बात बार-बार दोहरा रहा था | ब्राह्मण के मन में सोने का कंगन पाने का लोभ जाग गया | वह सोचने लगा, `आधी जिन्दगी बीत गई है, किन्तु आज तक पत्नी को एक सोने का कंगन तक बनवा कर नहीं दे सका | कितना अच्छा हो यदि यह कंगन मुझे मिल जाए, जिससे मैं अपनी ब्राह्मणी के चेहरे पर मुस्कान देख सकूँ |`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319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4422E6E-908C-4BFA-95B8-FC382B5B6370}"/>
              </a:ext>
            </a:extLst>
          </p:cNvPr>
          <p:cNvSpPr/>
          <p:nvPr/>
        </p:nvSpPr>
        <p:spPr>
          <a:xfrm>
            <a:off x="3048000" y="873172"/>
            <a:ext cx="6096000" cy="521424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दुसरे ही क्षण उसे विचार आया, `कंगन तो बाघ के पास जाने पर ही मिलेगा | और कहीं बाघ मुझे ही मार कर खा गया तो ? .....नहीं-नहीं, डरना ठीक नहीं | जोखिम उठाये बिना धन कहाँ मिलता है ? मुझे कंगन पाने के लिए बाघ के पास ज़रूर जाना चाहिए |`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ब्राह्मण ने बाघ की ओर देखा और कहा, `मैं सोने के कंगन दान लेना चाहता हूँ | परन्तु मुझे आपसे डर लग रहा है कि कहीं नजदीक आने पर आप मुझे मार कर खा ही न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जाएँ |`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771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0CBCA47-EF08-47D5-91A0-701E7B0DCC9A}"/>
              </a:ext>
            </a:extLst>
          </p:cNvPr>
          <p:cNvSpPr/>
          <p:nvPr/>
        </p:nvSpPr>
        <p:spPr>
          <a:xfrm>
            <a:off x="1828800" y="821876"/>
            <a:ext cx="7315200" cy="4762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बूढ़े बाघ ने तुरंत उत्तर दिया, `ब्राह्मण! आप यह क्या कर रहे हैं ? मैं आपको मार कर खा जाऊँगा ? नहीं, हिंसा का नाम मत लो | मैं पहले ही हिंसा के पाप से पीड़ित हूँ और आपने पापों का प्रायश्चित कर रहा हूँ |`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50215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ब्राह्मण को लगा कि वृद्ध बाघ सचमुच बहुत दुःखी हे | उसने कहा, `जंगल के राजा ! आप क्यों दुःखी हैं और किस कारण प्रायश्चित कर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50215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रहे हैं ?`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50215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इस पर बूढ़े बाघ ने ब्राह्मण का विशवास जीतने के लिए अपने बीते जीवन की कहानी सुनाई | 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174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AB19E45-8187-44BE-9F9F-D167F23C491F}"/>
              </a:ext>
            </a:extLst>
          </p:cNvPr>
          <p:cNvSpPr/>
          <p:nvPr/>
        </p:nvSpPr>
        <p:spPr>
          <a:xfrm>
            <a:off x="928254" y="707194"/>
            <a:ext cx="8091055" cy="5111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बूढ़े बाघ ने कहा, `ब्राह्मण देवता ! मैं यौवन में हिंसक एवं अधर्मी था | मुझे जो भी प्राणी दिखाई पड़ता, मैं उसे मार कर खा जाता | मैंने न जाने कितने ब्राह्मणों और गौओं को मारा है | इसी पाप से मेरे जीते-जी मेरे स्त्री-पुत्र मर गए और मैं वंशहीन हो गया | मैं भी बीमार पड़ जाने से निर्बल हो गया और मेरे सभी दांत भी टूट गए |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एक दिन मैं उदास- हताश इसी तालाब के किनारे बैठा था | मेरे सौभाग्य से एक महात्मा यहाँ आए | उनहोंने मेरी व्यथा-गाथा सुनी और मुझे उपदेश दिया कि मै | दान-धर्म करूं | उनके उपदेश के कारण ही मैं अब प्रतिदिन सरोवर में स्नान करता हूँ और कुछ-न-कुछ दान करता हूँ | हिंसा का तो मैंने सर्वथा त्याग कर दिया है |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034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5DAAE45-5A43-4FF6-8540-4D79803775D9}"/>
              </a:ext>
            </a:extLst>
          </p:cNvPr>
          <p:cNvSpPr/>
          <p:nvPr/>
        </p:nvSpPr>
        <p:spPr>
          <a:xfrm>
            <a:off x="1260765" y="946474"/>
            <a:ext cx="7135090" cy="4106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निर्धन ब्राह्मण के मन में लालच तो भरा ही था |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just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उसने धूर्त बाघ की बातों पर विशवास कर लिया |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दानियों की प्रशंसा करना ब्राह्मण का स्वभाव ही है | यहाँ तो सोने का कंगन दान में मिलने की सम्भावना थी | इस ब्राह्मण ने भी बूढ़े बाघ से कहा, `आप तो साक्षात् महातमा हैं | जो अपने पापों का प्रायश्चित कर लेता है, वह पापों से मुक्त हो जाता है | फिर आप पर कौन विशवास नहीं करेगा ? मैं आपका दान ग्रहण करूंगा |`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145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F381C9E-7B8A-49E3-A1C9-611E35C47BFA}"/>
              </a:ext>
            </a:extLst>
          </p:cNvPr>
          <p:cNvSpPr/>
          <p:nvPr/>
        </p:nvSpPr>
        <p:spPr>
          <a:xfrm>
            <a:off x="1371600" y="1150171"/>
            <a:ext cx="7772400" cy="4003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इस पर बूढ़े बाघ ने ब्राह्मण को धन्यवाद दिया और उसे कहा, `आप इस तालाब में नहाकर सोने का कंगन ग्रहण करें |`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ब्राह्मण को उसकी बात सही लगी | वह जैसे ही स्नान के लिए तालाब में उतरा, वैसे ही दलदल में फँसता गया | वह बाहर निकलने की जितनी कोशिश करता, उतना ही दलदल में धँसता जाता | बेचारे ब्राह्मण की दयनीय दशा हो गई | उसकी आँखों से आँसू बहने लगे | उसे दलदल से बाहर निकलने का कोई उपाय नहीं सूझ रहा था | 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385968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928</Words>
  <Application>Microsoft Office PowerPoint</Application>
  <PresentationFormat>Geniş ekran</PresentationFormat>
  <Paragraphs>30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Yüzeyler</vt:lpstr>
      <vt:lpstr>HİN 416 ÇEŞİTLİ METİNLERDEN HİNTÇE ÇEVİRİLER II 6.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416 ÇEŞİTLİ METİNLERDEN HİNTÇE ÇEVİRİLER II 6. Hafta</dc:title>
  <dc:creator>Casper</dc:creator>
  <cp:lastModifiedBy>Casper</cp:lastModifiedBy>
  <cp:revision>3</cp:revision>
  <dcterms:created xsi:type="dcterms:W3CDTF">2020-05-04T07:01:50Z</dcterms:created>
  <dcterms:modified xsi:type="dcterms:W3CDTF">2020-05-04T07:20:10Z</dcterms:modified>
</cp:coreProperties>
</file>