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337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749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53932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04385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8280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9957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47291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47867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58713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0689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7228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528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0955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158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4953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718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3556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5852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55363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egep.meb.gov.tr/mte_program_modul/moduller_pdf/Do%C4%9Fru%20Ak%C4%B1m%20Esaslar%C4%B1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3405"/>
            <a:ext cx="3170124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10" dirty="0">
                <a:solidFill>
                  <a:srgbClr val="EBEBEB"/>
                </a:solidFill>
              </a:rPr>
              <a:t>İçindekiler</a:t>
            </a:r>
            <a:endParaRPr sz="4200" dirty="0"/>
          </a:p>
        </p:txBody>
      </p:sp>
      <p:sp>
        <p:nvSpPr>
          <p:cNvPr id="3" name="object 3"/>
          <p:cNvSpPr txBox="1"/>
          <p:nvPr/>
        </p:nvSpPr>
        <p:spPr>
          <a:xfrm>
            <a:off x="906576" y="1954250"/>
            <a:ext cx="3234690" cy="88900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Seri Direnç</a:t>
            </a:r>
            <a:r>
              <a:rPr sz="2000" spc="-1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Devreleri</a:t>
            </a:r>
            <a:endParaRPr sz="20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Paralel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Direnç</a:t>
            </a:r>
            <a:r>
              <a:rPr sz="2000" spc="-6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Devreleri</a:t>
            </a:r>
            <a:endParaRPr sz="20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6576" y="642950"/>
            <a:ext cx="583946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b="1" spc="-5" dirty="0">
                <a:solidFill>
                  <a:srgbClr val="EBEBEB"/>
                </a:solidFill>
                <a:latin typeface="TeXGyreAdventor"/>
                <a:cs typeface="TeXGyreAdventor"/>
              </a:rPr>
              <a:t>SERİ DİRENÇ</a:t>
            </a:r>
            <a:r>
              <a:rPr sz="4200" b="1" spc="-70" dirty="0">
                <a:solidFill>
                  <a:srgbClr val="EBEBEB"/>
                </a:solidFill>
                <a:latin typeface="TeXGyreAdventor"/>
                <a:cs typeface="TeXGyreAdventor"/>
              </a:rPr>
              <a:t> </a:t>
            </a:r>
            <a:r>
              <a:rPr sz="4200" b="1" spc="-5" dirty="0">
                <a:solidFill>
                  <a:srgbClr val="EBEBEB"/>
                </a:solidFill>
                <a:latin typeface="TeXGyreAdventor"/>
                <a:cs typeface="TeXGyreAdventor"/>
              </a:rPr>
              <a:t>DEVRELERİ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0540" y="1871929"/>
            <a:ext cx="7618730" cy="42068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0" marR="30480" indent="-343535" algn="just">
              <a:lnSpc>
                <a:spcPct val="100000"/>
              </a:lnSpc>
              <a:spcBef>
                <a:spcPts val="95"/>
              </a:spcBef>
            </a:pPr>
            <a:r>
              <a:rPr sz="1750" spc="315" dirty="0">
                <a:solidFill>
                  <a:srgbClr val="89D0D5"/>
                </a:solidFill>
                <a:latin typeface="Arial"/>
                <a:cs typeface="Arial"/>
              </a:rPr>
              <a:t> </a:t>
            </a:r>
            <a:r>
              <a:rPr sz="2200" spc="-5" dirty="0">
                <a:solidFill>
                  <a:srgbClr val="FFFFFF"/>
                </a:solidFill>
                <a:latin typeface="TeXGyreAdventor"/>
                <a:cs typeface="TeXGyreAdventor"/>
              </a:rPr>
              <a:t>İçlerinden </a:t>
            </a:r>
            <a:r>
              <a:rPr sz="2200" spc="-10" dirty="0">
                <a:solidFill>
                  <a:srgbClr val="FFFFFF"/>
                </a:solidFill>
                <a:latin typeface="TeXGyreAdventor"/>
                <a:cs typeface="TeXGyreAdventor"/>
              </a:rPr>
              <a:t>aynı </a:t>
            </a:r>
            <a:r>
              <a:rPr sz="2200" spc="-5" dirty="0">
                <a:solidFill>
                  <a:srgbClr val="FFFFFF"/>
                </a:solidFill>
                <a:latin typeface="TeXGyreAdventor"/>
                <a:cs typeface="TeXGyreAdventor"/>
              </a:rPr>
              <a:t>akım geçecek şekilde dirençler </a:t>
            </a:r>
            <a:r>
              <a:rPr sz="2200" dirty="0">
                <a:solidFill>
                  <a:srgbClr val="FFFFFF"/>
                </a:solidFill>
                <a:latin typeface="TeXGyreAdventor"/>
                <a:cs typeface="TeXGyreAdventor"/>
              </a:rPr>
              <a:t>birbiri  </a:t>
            </a:r>
            <a:r>
              <a:rPr sz="2200" spc="-10" dirty="0">
                <a:solidFill>
                  <a:srgbClr val="FFFFFF"/>
                </a:solidFill>
                <a:latin typeface="TeXGyreAdventor"/>
                <a:cs typeface="TeXGyreAdventor"/>
              </a:rPr>
              <a:t>ardına </a:t>
            </a:r>
            <a:r>
              <a:rPr sz="2200" dirty="0">
                <a:solidFill>
                  <a:srgbClr val="FFFFFF"/>
                </a:solidFill>
                <a:latin typeface="TeXGyreAdventor"/>
                <a:cs typeface="TeXGyreAdventor"/>
              </a:rPr>
              <a:t>eklenirse </a:t>
            </a:r>
            <a:r>
              <a:rPr sz="2200" spc="-5" dirty="0">
                <a:solidFill>
                  <a:srgbClr val="FFFFFF"/>
                </a:solidFill>
                <a:latin typeface="TeXGyreAdventor"/>
                <a:cs typeface="TeXGyreAdventor"/>
              </a:rPr>
              <a:t>bu devreye </a:t>
            </a:r>
            <a:r>
              <a:rPr sz="2200" spc="-10" dirty="0">
                <a:solidFill>
                  <a:srgbClr val="FFFFFF"/>
                </a:solidFill>
                <a:latin typeface="TeXGyreAdventor"/>
                <a:cs typeface="TeXGyreAdventor"/>
              </a:rPr>
              <a:t>seri </a:t>
            </a:r>
            <a:r>
              <a:rPr sz="2200" spc="-5" dirty="0">
                <a:solidFill>
                  <a:srgbClr val="FFFFFF"/>
                </a:solidFill>
                <a:latin typeface="TeXGyreAdventor"/>
                <a:cs typeface="TeXGyreAdventor"/>
              </a:rPr>
              <a:t>devre denir. İstenen  </a:t>
            </a:r>
            <a:r>
              <a:rPr sz="2200" spc="-10" dirty="0">
                <a:solidFill>
                  <a:srgbClr val="FFFFFF"/>
                </a:solidFill>
                <a:latin typeface="TeXGyreAdventor"/>
                <a:cs typeface="TeXGyreAdventor"/>
              </a:rPr>
              <a:t>değerde </a:t>
            </a:r>
            <a:r>
              <a:rPr sz="22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direnç </a:t>
            </a:r>
            <a:r>
              <a:rPr sz="2200" spc="-10" dirty="0">
                <a:solidFill>
                  <a:srgbClr val="FFFFFF"/>
                </a:solidFill>
                <a:latin typeface="TeXGyreAdventor"/>
                <a:cs typeface="TeXGyreAdventor"/>
              </a:rPr>
              <a:t>yoksa seri </a:t>
            </a:r>
            <a:r>
              <a:rPr sz="2200" spc="-5" dirty="0">
                <a:solidFill>
                  <a:srgbClr val="FFFFFF"/>
                </a:solidFill>
                <a:latin typeface="TeXGyreAdventor"/>
                <a:cs typeface="TeXGyreAdventor"/>
              </a:rPr>
              <a:t>bağlantı yapılır. Örneğin </a:t>
            </a:r>
            <a:r>
              <a:rPr sz="2200" dirty="0">
                <a:solidFill>
                  <a:srgbClr val="FFFFFF"/>
                </a:solidFill>
                <a:latin typeface="TeXGyreAdventor"/>
                <a:cs typeface="TeXGyreAdventor"/>
              </a:rPr>
              <a:t>iki  </a:t>
            </a:r>
            <a:r>
              <a:rPr sz="2200" spc="-10" dirty="0">
                <a:solidFill>
                  <a:srgbClr val="FFFFFF"/>
                </a:solidFill>
                <a:latin typeface="TeXGyreAdventor"/>
                <a:cs typeface="TeXGyreAdventor"/>
              </a:rPr>
              <a:t>adet </a:t>
            </a:r>
            <a:r>
              <a:rPr sz="2200" dirty="0">
                <a:solidFill>
                  <a:srgbClr val="FFFFFF"/>
                </a:solidFill>
                <a:latin typeface="TeXGyreAdventor"/>
                <a:cs typeface="TeXGyreAdventor"/>
              </a:rPr>
              <a:t>300Ω’luk </a:t>
            </a:r>
            <a:r>
              <a:rPr sz="22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direnç </a:t>
            </a:r>
            <a:r>
              <a:rPr sz="2200" spc="-10" dirty="0">
                <a:solidFill>
                  <a:srgbClr val="FFFFFF"/>
                </a:solidFill>
                <a:latin typeface="TeXGyreAdventor"/>
                <a:cs typeface="TeXGyreAdventor"/>
              </a:rPr>
              <a:t>seri bağlanarak </a:t>
            </a:r>
            <a:r>
              <a:rPr sz="2200" dirty="0">
                <a:solidFill>
                  <a:srgbClr val="FFFFFF"/>
                </a:solidFill>
                <a:latin typeface="TeXGyreAdventor"/>
                <a:cs typeface="TeXGyreAdventor"/>
              </a:rPr>
              <a:t>600Ω’luk </a:t>
            </a:r>
            <a:r>
              <a:rPr sz="22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direnç  elde </a:t>
            </a:r>
            <a:r>
              <a:rPr sz="2200" dirty="0">
                <a:solidFill>
                  <a:srgbClr val="FFFFFF"/>
                </a:solidFill>
                <a:latin typeface="TeXGyreAdventor"/>
                <a:cs typeface="TeXGyreAdventor"/>
              </a:rPr>
              <a:t>edilir.</a:t>
            </a:r>
            <a:endParaRPr sz="2200">
              <a:latin typeface="TeXGyreAdventor"/>
              <a:cs typeface="TeXGyreAdventor"/>
            </a:endParaRPr>
          </a:p>
          <a:p>
            <a:pPr marL="381000" marR="41275" indent="-343535">
              <a:lnSpc>
                <a:spcPct val="102200"/>
              </a:lnSpc>
              <a:spcBef>
                <a:spcPts val="955"/>
              </a:spcBef>
              <a:tabLst>
                <a:tab pos="381000" algn="l"/>
              </a:tabLst>
            </a:pPr>
            <a:r>
              <a:rPr sz="1750" spc="315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200" spc="-10" dirty="0">
                <a:solidFill>
                  <a:srgbClr val="FFFFFF"/>
                </a:solidFill>
                <a:latin typeface="TeXGyreAdventor"/>
                <a:cs typeface="TeXGyreAdventor"/>
              </a:rPr>
              <a:t>Tüm </a:t>
            </a:r>
            <a:r>
              <a:rPr sz="22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dirençlerin yerine geçecek tek dirence eşdeğer  direnç veya toplam direnç denir. </a:t>
            </a:r>
            <a:r>
              <a:rPr sz="2200" spc="1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𝑅</a:t>
            </a:r>
            <a:r>
              <a:rPr sz="2400" spc="15" baseline="-156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𝑡 </a:t>
            </a:r>
            <a:r>
              <a:rPr sz="2200" spc="-5" dirty="0">
                <a:solidFill>
                  <a:srgbClr val="FFFFFF"/>
                </a:solidFill>
                <a:latin typeface="TeXGyreAdventor"/>
                <a:cs typeface="TeXGyreAdventor"/>
              </a:rPr>
              <a:t>veya </a:t>
            </a:r>
            <a:r>
              <a:rPr sz="2200" spc="4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𝑅</a:t>
            </a:r>
            <a:r>
              <a:rPr sz="2400" spc="60" baseline="-156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𝑒ş </a:t>
            </a:r>
            <a:r>
              <a:rPr sz="2200" spc="-5" dirty="0">
                <a:solidFill>
                  <a:srgbClr val="FFFFFF"/>
                </a:solidFill>
                <a:latin typeface="TeXGyreAdventor"/>
                <a:cs typeface="TeXGyreAdventor"/>
              </a:rPr>
              <a:t>şeklinde  gösterilir. Seri devrede </a:t>
            </a:r>
            <a:r>
              <a:rPr sz="2200" dirty="0">
                <a:solidFill>
                  <a:srgbClr val="FFFFFF"/>
                </a:solidFill>
                <a:latin typeface="TeXGyreAdventor"/>
                <a:cs typeface="TeXGyreAdventor"/>
              </a:rPr>
              <a:t>toplam </a:t>
            </a:r>
            <a:r>
              <a:rPr sz="22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direnç artar. </a:t>
            </a:r>
            <a:r>
              <a:rPr sz="2200" dirty="0">
                <a:solidFill>
                  <a:srgbClr val="FFFFFF"/>
                </a:solidFill>
                <a:latin typeface="TeXGyreAdventor"/>
                <a:cs typeface="TeXGyreAdventor"/>
              </a:rPr>
              <a:t>Birbiri  </a:t>
            </a:r>
            <a:r>
              <a:rPr sz="2200" spc="-10" dirty="0">
                <a:solidFill>
                  <a:srgbClr val="FFFFFF"/>
                </a:solidFill>
                <a:latin typeface="TeXGyreAdventor"/>
                <a:cs typeface="TeXGyreAdventor"/>
              </a:rPr>
              <a:t>ardınca bağlanan </a:t>
            </a:r>
            <a:r>
              <a:rPr sz="22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dirençlerden her birinin </a:t>
            </a:r>
            <a:r>
              <a:rPr sz="2200" spc="-10" dirty="0">
                <a:solidFill>
                  <a:srgbClr val="FFFFFF"/>
                </a:solidFill>
                <a:latin typeface="TeXGyreAdventor"/>
                <a:cs typeface="TeXGyreAdventor"/>
              </a:rPr>
              <a:t>değeri  </a:t>
            </a:r>
            <a:r>
              <a:rPr sz="2200" spc="-5" dirty="0">
                <a:solidFill>
                  <a:srgbClr val="FFFFFF"/>
                </a:solidFill>
                <a:latin typeface="TeXGyreAdventor"/>
                <a:cs typeface="TeXGyreAdventor"/>
              </a:rPr>
              <a:t>aritmetik olarak toplanır </a:t>
            </a:r>
            <a:r>
              <a:rPr sz="2200" spc="5" dirty="0">
                <a:solidFill>
                  <a:srgbClr val="FFFFFF"/>
                </a:solidFill>
                <a:latin typeface="TeXGyreAdventor"/>
                <a:cs typeface="TeXGyreAdventor"/>
              </a:rPr>
              <a:t>ve </a:t>
            </a:r>
            <a:r>
              <a:rPr sz="2200" spc="-5" dirty="0">
                <a:solidFill>
                  <a:srgbClr val="FFFFFF"/>
                </a:solidFill>
                <a:latin typeface="TeXGyreAdventor"/>
                <a:cs typeface="TeXGyreAdventor"/>
              </a:rPr>
              <a:t>toplam direnç</a:t>
            </a:r>
            <a:r>
              <a:rPr sz="2200" spc="-6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eXGyreAdventor"/>
                <a:cs typeface="TeXGyreAdventor"/>
              </a:rPr>
              <a:t>bulunur.</a:t>
            </a:r>
            <a:endParaRPr sz="2200">
              <a:latin typeface="TeXGyreAdventor"/>
              <a:cs typeface="TeXGyreAdventor"/>
            </a:endParaRPr>
          </a:p>
          <a:p>
            <a:pPr marL="381000">
              <a:lnSpc>
                <a:spcPct val="100000"/>
              </a:lnSpc>
            </a:pPr>
            <a:r>
              <a:rPr sz="2200" spc="-5" dirty="0">
                <a:solidFill>
                  <a:srgbClr val="FFFFFF"/>
                </a:solidFill>
                <a:latin typeface="TeXGyreAdventor"/>
                <a:cs typeface="TeXGyreAdventor"/>
              </a:rPr>
              <a:t>Toplam direnç bulunmasında kullanılan</a:t>
            </a:r>
            <a:r>
              <a:rPr sz="2200" spc="-4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eXGyreAdventor"/>
                <a:cs typeface="TeXGyreAdventor"/>
              </a:rPr>
              <a:t>denklem;</a:t>
            </a:r>
            <a:endParaRPr sz="22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</a:pPr>
            <a:r>
              <a:rPr sz="2200" spc="19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𝑅</a:t>
            </a:r>
            <a:r>
              <a:rPr sz="2400" spc="284" baseline="-156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𝑇 </a:t>
            </a:r>
            <a:r>
              <a:rPr sz="2200" spc="-20" dirty="0">
                <a:solidFill>
                  <a:srgbClr val="FFFFFF"/>
                </a:solidFill>
                <a:latin typeface="DejaVu Sans Condensed"/>
                <a:cs typeface="DejaVu Sans Condensed"/>
              </a:rPr>
              <a:t>= </a:t>
            </a:r>
            <a:r>
              <a:rPr sz="2200" spc="7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𝑅</a:t>
            </a:r>
            <a:r>
              <a:rPr sz="2400" spc="104" baseline="-15625" dirty="0">
                <a:solidFill>
                  <a:srgbClr val="FFFFFF"/>
                </a:solidFill>
                <a:latin typeface="DejaVu Sans Condensed"/>
                <a:cs typeface="DejaVu Sans Condensed"/>
              </a:rPr>
              <a:t>1 </a:t>
            </a:r>
            <a:r>
              <a:rPr sz="2200" spc="-20" dirty="0">
                <a:solidFill>
                  <a:srgbClr val="FFFFFF"/>
                </a:solidFill>
                <a:latin typeface="DejaVu Sans Condensed"/>
                <a:cs typeface="DejaVu Sans Condensed"/>
              </a:rPr>
              <a:t>+ </a:t>
            </a:r>
            <a:r>
              <a:rPr sz="2200" spc="9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𝑅</a:t>
            </a:r>
            <a:r>
              <a:rPr sz="2400" spc="142" baseline="-15625" dirty="0">
                <a:solidFill>
                  <a:srgbClr val="FFFFFF"/>
                </a:solidFill>
                <a:latin typeface="DejaVu Sans Condensed"/>
                <a:cs typeface="DejaVu Sans Condensed"/>
              </a:rPr>
              <a:t>2 </a:t>
            </a:r>
            <a:r>
              <a:rPr sz="2200" spc="-20" dirty="0">
                <a:solidFill>
                  <a:srgbClr val="FFFFFF"/>
                </a:solidFill>
                <a:latin typeface="DejaVu Sans Condensed"/>
                <a:cs typeface="DejaVu Sans Condensed"/>
              </a:rPr>
              <a:t>+ </a:t>
            </a:r>
            <a:r>
              <a:rPr sz="2200" spc="9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𝑅</a:t>
            </a:r>
            <a:r>
              <a:rPr sz="2400" spc="142" baseline="-15625" dirty="0">
                <a:solidFill>
                  <a:srgbClr val="FFFFFF"/>
                </a:solidFill>
                <a:latin typeface="DejaVu Sans Condensed"/>
                <a:cs typeface="DejaVu Sans Condensed"/>
              </a:rPr>
              <a:t>3 </a:t>
            </a:r>
            <a:r>
              <a:rPr sz="2200" spc="-20" dirty="0">
                <a:solidFill>
                  <a:srgbClr val="FFFFFF"/>
                </a:solidFill>
                <a:latin typeface="DejaVu Sans Condensed"/>
                <a:cs typeface="DejaVu Sans Condensed"/>
              </a:rPr>
              <a:t>+ </a:t>
            </a:r>
            <a:r>
              <a:rPr sz="2200" spc="-100" dirty="0">
                <a:solidFill>
                  <a:srgbClr val="FFFFFF"/>
                </a:solidFill>
                <a:latin typeface="DejaVu Sans Condensed"/>
                <a:cs typeface="DejaVu Sans Condensed"/>
              </a:rPr>
              <a:t>⋯</a:t>
            </a:r>
            <a:r>
              <a:rPr sz="2200" spc="-490" dirty="0">
                <a:solidFill>
                  <a:srgbClr val="FFFFFF"/>
                </a:solidFill>
                <a:latin typeface="DejaVu Sans Condensed"/>
                <a:cs typeface="DejaVu Sans Condensed"/>
              </a:rPr>
              <a:t> </a:t>
            </a:r>
            <a:r>
              <a:rPr sz="2200" spc="110" dirty="0">
                <a:solidFill>
                  <a:srgbClr val="FFFFFF"/>
                </a:solidFill>
                <a:latin typeface="DejaVu Sans Condensed"/>
                <a:cs typeface="DejaVu Sans Condensed"/>
              </a:rPr>
              <a:t>+𝑅</a:t>
            </a:r>
            <a:r>
              <a:rPr sz="2400" spc="165" baseline="-156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𝑛</a:t>
            </a:r>
            <a:endParaRPr sz="2400" baseline="-15625">
              <a:latin typeface="DejaVu Sans Condensed"/>
              <a:cs typeface="DejaVu Sans Condense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6303" y="1047952"/>
            <a:ext cx="710247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25450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dirty="0"/>
              <a:t>Devre akımı seri </a:t>
            </a:r>
            <a:r>
              <a:rPr spc="-5" dirty="0"/>
              <a:t>bağlı </a:t>
            </a:r>
            <a:r>
              <a:rPr spc="5" dirty="0"/>
              <a:t>tüm </a:t>
            </a:r>
            <a:r>
              <a:rPr dirty="0"/>
              <a:t>dirençlerin üzerinden</a:t>
            </a:r>
            <a:r>
              <a:rPr spc="-155" dirty="0"/>
              <a:t> </a:t>
            </a:r>
            <a:r>
              <a:rPr dirty="0"/>
              <a:t>geçer.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303" y="4935169"/>
            <a:ext cx="771207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Kirchhoff,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Gerilimler Kanunu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ile;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“devreye uygulanan</a:t>
            </a:r>
            <a:r>
              <a:rPr sz="2000" spc="-1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gerilim,</a:t>
            </a:r>
            <a:endParaRPr sz="2000">
              <a:latin typeface="TeXGyreAdventor"/>
              <a:cs typeface="TeXGyreAdventor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dirençler üzerinde düşen gerilimlerin toplamına eşittir”</a:t>
            </a:r>
            <a:r>
              <a:rPr sz="2000" spc="-17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der.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75232" y="1988820"/>
            <a:ext cx="5401056" cy="26639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3676" y="476453"/>
            <a:ext cx="4239260" cy="130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200" b="1" spc="-5" dirty="0">
                <a:solidFill>
                  <a:srgbClr val="EBEBEB"/>
                </a:solidFill>
                <a:latin typeface="TeXGyreAdventor"/>
                <a:cs typeface="TeXGyreAdventor"/>
              </a:rPr>
              <a:t>PARALEL</a:t>
            </a:r>
            <a:r>
              <a:rPr sz="4200" b="1" spc="-75" dirty="0">
                <a:solidFill>
                  <a:srgbClr val="EBEBEB"/>
                </a:solidFill>
                <a:latin typeface="TeXGyreAdventor"/>
                <a:cs typeface="TeXGyreAdventor"/>
              </a:rPr>
              <a:t> </a:t>
            </a:r>
            <a:r>
              <a:rPr sz="4200" b="1" spc="-5" dirty="0">
                <a:solidFill>
                  <a:srgbClr val="EBEBEB"/>
                </a:solidFill>
                <a:latin typeface="TeXGyreAdventor"/>
                <a:cs typeface="TeXGyreAdventor"/>
              </a:rPr>
              <a:t>DİRENÇ  DEVRELERİ</a:t>
            </a:r>
            <a:endParaRPr sz="42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303" y="1944370"/>
            <a:ext cx="8051165" cy="3014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Dirençlerin karşılıklı uçlarının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bağlanması ile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oluşan devreye  paralel bağlantı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denir.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Paralel bağlantıda toplam direnç</a:t>
            </a:r>
            <a:r>
              <a:rPr sz="2000" spc="-2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azalır.  Dirençler üzerindeki gerilimler eşit, üzerinden geçen akımlar 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farklıdır.</a:t>
            </a:r>
            <a:endParaRPr sz="2000">
              <a:latin typeface="TeXGyreAdventor"/>
              <a:cs typeface="TeXGyreAdventor"/>
            </a:endParaRPr>
          </a:p>
          <a:p>
            <a:pPr marL="355600" marR="240665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Paralel bağlantıda seri bağlantıdan farklı olarak eşdeğer  direnç, direnç değerlerinin çarpmaya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göre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terslerinin  toplamının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yine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çarpmaya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göre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tersi alınarak bulunur.</a:t>
            </a:r>
            <a:r>
              <a:rPr sz="2000" spc="-114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Formül  haline</a:t>
            </a:r>
            <a:r>
              <a:rPr sz="2000" spc="-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getirirsek;</a:t>
            </a:r>
            <a:endParaRPr sz="2000">
              <a:latin typeface="TeXGyreAdventor"/>
              <a:cs typeface="TeXGyreAdventor"/>
            </a:endParaRPr>
          </a:p>
          <a:p>
            <a:pPr marL="12700">
              <a:lnSpc>
                <a:spcPct val="100000"/>
              </a:lnSpc>
              <a:spcBef>
                <a:spcPts val="1410"/>
              </a:spcBef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56435" y="5309234"/>
            <a:ext cx="279400" cy="17145"/>
          </a:xfrm>
          <a:custGeom>
            <a:avLst/>
            <a:gdLst/>
            <a:ahLst/>
            <a:cxnLst/>
            <a:rect l="l" t="t" r="r" b="b"/>
            <a:pathLst>
              <a:path w="279400" h="17145">
                <a:moveTo>
                  <a:pt x="278892" y="0"/>
                </a:moveTo>
                <a:lnTo>
                  <a:pt x="0" y="0"/>
                </a:lnTo>
                <a:lnTo>
                  <a:pt x="0" y="16763"/>
                </a:lnTo>
                <a:lnTo>
                  <a:pt x="278892" y="16763"/>
                </a:lnTo>
                <a:lnTo>
                  <a:pt x="2788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918716" y="5358764"/>
            <a:ext cx="347345" cy="2489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</a:pPr>
            <a:r>
              <a:rPr sz="2175" spc="60" baseline="11494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𝑅</a:t>
            </a:r>
            <a:r>
              <a:rPr sz="1200" spc="4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𝑒ş</a:t>
            </a:r>
            <a:endParaRPr sz="1200">
              <a:latin typeface="DejaVu Sans Condensed"/>
              <a:cs typeface="DejaVu Sans Condensed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622423" y="5309234"/>
            <a:ext cx="216535" cy="17145"/>
          </a:xfrm>
          <a:custGeom>
            <a:avLst/>
            <a:gdLst/>
            <a:ahLst/>
            <a:cxnLst/>
            <a:rect l="l" t="t" r="r" b="b"/>
            <a:pathLst>
              <a:path w="216535" h="17145">
                <a:moveTo>
                  <a:pt x="216407" y="0"/>
                </a:moveTo>
                <a:lnTo>
                  <a:pt x="0" y="0"/>
                </a:lnTo>
                <a:lnTo>
                  <a:pt x="0" y="16763"/>
                </a:lnTo>
                <a:lnTo>
                  <a:pt x="216407" y="16763"/>
                </a:lnTo>
                <a:lnTo>
                  <a:pt x="2164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029460" y="5043296"/>
            <a:ext cx="76708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646430" algn="l"/>
              </a:tabLst>
            </a:pPr>
            <a:r>
              <a:rPr sz="1450" spc="15" dirty="0">
                <a:solidFill>
                  <a:srgbClr val="FFFFFF"/>
                </a:solidFill>
                <a:latin typeface="DejaVu Sans Condensed"/>
                <a:cs typeface="DejaVu Sans Condensed"/>
              </a:rPr>
              <a:t>1	1</a:t>
            </a:r>
            <a:endParaRPr sz="1450">
              <a:latin typeface="DejaVu Sans Condensed"/>
              <a:cs typeface="DejaVu Sans Condense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93111" y="5124069"/>
            <a:ext cx="8058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02615" algn="l"/>
              </a:tabLst>
            </a:pPr>
            <a:r>
              <a:rPr sz="2000" spc="-15" dirty="0">
                <a:solidFill>
                  <a:srgbClr val="FFFFFF"/>
                </a:solidFill>
                <a:latin typeface="DejaVu Sans Condensed"/>
                <a:cs typeface="DejaVu Sans Condensed"/>
              </a:rPr>
              <a:t>=	+</a:t>
            </a:r>
            <a:endParaRPr sz="2000">
              <a:latin typeface="DejaVu Sans Condensed"/>
              <a:cs typeface="DejaVu Sans Condensed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142107" y="5309234"/>
            <a:ext cx="216535" cy="17145"/>
          </a:xfrm>
          <a:custGeom>
            <a:avLst/>
            <a:gdLst/>
            <a:ahLst/>
            <a:cxnLst/>
            <a:rect l="l" t="t" r="r" b="b"/>
            <a:pathLst>
              <a:path w="216535" h="17145">
                <a:moveTo>
                  <a:pt x="216407" y="0"/>
                </a:moveTo>
                <a:lnTo>
                  <a:pt x="0" y="0"/>
                </a:lnTo>
                <a:lnTo>
                  <a:pt x="0" y="16763"/>
                </a:lnTo>
                <a:lnTo>
                  <a:pt x="216407" y="16763"/>
                </a:lnTo>
                <a:lnTo>
                  <a:pt x="2164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183382" y="5043296"/>
            <a:ext cx="13335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15" dirty="0">
                <a:solidFill>
                  <a:srgbClr val="FFFFFF"/>
                </a:solidFill>
                <a:latin typeface="DejaVu Sans Condensed"/>
                <a:cs typeface="DejaVu Sans Condensed"/>
              </a:rPr>
              <a:t>1</a:t>
            </a:r>
            <a:endParaRPr sz="1450">
              <a:latin typeface="DejaVu Sans Condensed"/>
              <a:cs typeface="DejaVu Sans Condense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84704" y="5320664"/>
            <a:ext cx="805815" cy="2489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5"/>
              </a:spcBef>
              <a:tabLst>
                <a:tab pos="557530" algn="l"/>
              </a:tabLst>
            </a:pPr>
            <a:r>
              <a:rPr sz="1450" spc="8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𝑅</a:t>
            </a:r>
            <a:r>
              <a:rPr sz="1800" spc="127" baseline="-13888" dirty="0">
                <a:solidFill>
                  <a:srgbClr val="FFFFFF"/>
                </a:solidFill>
                <a:latin typeface="DejaVu Sans Condensed"/>
                <a:cs typeface="DejaVu Sans Condensed"/>
              </a:rPr>
              <a:t>1	</a:t>
            </a:r>
            <a:r>
              <a:rPr sz="1450" spc="8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𝑅</a:t>
            </a:r>
            <a:r>
              <a:rPr sz="1800" spc="127" baseline="-13888" dirty="0">
                <a:solidFill>
                  <a:srgbClr val="FFFFFF"/>
                </a:solidFill>
                <a:latin typeface="DejaVu Sans Condensed"/>
                <a:cs typeface="DejaVu Sans Condensed"/>
              </a:rPr>
              <a:t>2</a:t>
            </a:r>
            <a:endParaRPr sz="1800" baseline="-13888">
              <a:latin typeface="DejaVu Sans Condensed"/>
              <a:cs typeface="DejaVu Sans Condense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02838" y="5124069"/>
            <a:ext cx="7232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" dirty="0">
                <a:solidFill>
                  <a:srgbClr val="FFFFFF"/>
                </a:solidFill>
                <a:latin typeface="DejaVu Sans Condensed"/>
                <a:cs typeface="DejaVu Sans Condensed"/>
              </a:rPr>
              <a:t>+ </a:t>
            </a:r>
            <a:r>
              <a:rPr sz="2000" spc="-85" dirty="0">
                <a:solidFill>
                  <a:srgbClr val="FFFFFF"/>
                </a:solidFill>
                <a:latin typeface="DejaVu Sans Condensed"/>
                <a:cs typeface="DejaVu Sans Condensed"/>
              </a:rPr>
              <a:t>⋯</a:t>
            </a:r>
            <a:r>
              <a:rPr sz="2000" spc="-430" dirty="0">
                <a:solidFill>
                  <a:srgbClr val="FFFFFF"/>
                </a:solidFill>
                <a:latin typeface="DejaVu Sans Condensed"/>
                <a:cs typeface="DejaVu Sans Condensed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DejaVu Sans Condensed"/>
                <a:cs typeface="DejaVu Sans Condensed"/>
              </a:rPr>
              <a:t>+</a:t>
            </a:r>
            <a:endParaRPr sz="2000">
              <a:latin typeface="DejaVu Sans Condensed"/>
              <a:cs typeface="DejaVu Sans Condensed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169283" y="5309234"/>
            <a:ext cx="234950" cy="17145"/>
          </a:xfrm>
          <a:custGeom>
            <a:avLst/>
            <a:gdLst/>
            <a:ahLst/>
            <a:cxnLst/>
            <a:rect l="l" t="t" r="r" b="b"/>
            <a:pathLst>
              <a:path w="234950" h="17145">
                <a:moveTo>
                  <a:pt x="234696" y="0"/>
                </a:moveTo>
                <a:lnTo>
                  <a:pt x="0" y="0"/>
                </a:lnTo>
                <a:lnTo>
                  <a:pt x="0" y="16763"/>
                </a:lnTo>
                <a:lnTo>
                  <a:pt x="234696" y="16763"/>
                </a:lnTo>
                <a:lnTo>
                  <a:pt x="2346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131817" y="4989042"/>
            <a:ext cx="302895" cy="58039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540"/>
              </a:spcBef>
            </a:pPr>
            <a:r>
              <a:rPr sz="1450" spc="15" dirty="0">
                <a:solidFill>
                  <a:srgbClr val="FFFFFF"/>
                </a:solidFill>
                <a:latin typeface="DejaVu Sans Condensed"/>
                <a:cs typeface="DejaVu Sans Condensed"/>
              </a:rPr>
              <a:t>1</a:t>
            </a:r>
            <a:endParaRPr sz="1450">
              <a:latin typeface="DejaVu Sans Condensed"/>
              <a:cs typeface="DejaVu Sans Condensed"/>
            </a:endParaRPr>
          </a:p>
          <a:p>
            <a:pPr marL="38100">
              <a:lnSpc>
                <a:spcPct val="100000"/>
              </a:lnSpc>
              <a:spcBef>
                <a:spcPts val="445"/>
              </a:spcBef>
            </a:pPr>
            <a:r>
              <a:rPr sz="1450" spc="17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𝑅</a:t>
            </a:r>
            <a:r>
              <a:rPr sz="1800" spc="254" baseline="-13888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𝑛</a:t>
            </a:r>
            <a:endParaRPr sz="1800" baseline="-13888">
              <a:latin typeface="DejaVu Sans Condensed"/>
              <a:cs typeface="DejaVu Sans Condense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pc="-5" dirty="0"/>
              <a:t>Sadece iki paralel direncin </a:t>
            </a:r>
            <a:r>
              <a:rPr dirty="0"/>
              <a:t>olduğu devrelerde</a:t>
            </a:r>
            <a:r>
              <a:rPr spc="5" dirty="0"/>
              <a:t> </a:t>
            </a:r>
            <a:r>
              <a:rPr spc="-5" dirty="0"/>
              <a:t>hesaplamanın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5337" y="736168"/>
            <a:ext cx="234188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kolaylığı</a:t>
            </a:r>
            <a:r>
              <a:rPr sz="2000" spc="-7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açısından;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9409" y="1343406"/>
            <a:ext cx="20574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1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𝑒</a:t>
            </a:r>
            <a:r>
              <a:rPr sz="1450" spc="-60" dirty="0">
                <a:solidFill>
                  <a:srgbClr val="FFFFFF"/>
                </a:solidFill>
                <a:latin typeface="DejaVu Sans Condensed"/>
                <a:cs typeface="DejaVu Sans Condensed"/>
              </a:rPr>
              <a:t>ş</a:t>
            </a:r>
            <a:endParaRPr sz="1450">
              <a:latin typeface="DejaVu Sans Condensed"/>
              <a:cs typeface="DejaVu Sans Condense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2437" y="1223009"/>
            <a:ext cx="5276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60045" algn="l"/>
              </a:tabLst>
            </a:pPr>
            <a:r>
              <a:rPr sz="2000" spc="36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𝑅	</a:t>
            </a: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86472" y="1408938"/>
            <a:ext cx="568960" cy="17145"/>
          </a:xfrm>
          <a:custGeom>
            <a:avLst/>
            <a:gdLst/>
            <a:ahLst/>
            <a:cxnLst/>
            <a:rect l="l" t="t" r="r" b="b"/>
            <a:pathLst>
              <a:path w="568960" h="17144">
                <a:moveTo>
                  <a:pt x="568452" y="0"/>
                </a:moveTo>
                <a:lnTo>
                  <a:pt x="0" y="0"/>
                </a:lnTo>
                <a:lnTo>
                  <a:pt x="0" y="16763"/>
                </a:lnTo>
                <a:lnTo>
                  <a:pt x="568452" y="16763"/>
                </a:lnTo>
                <a:lnTo>
                  <a:pt x="5684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97305" y="1142237"/>
            <a:ext cx="54038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1450" spc="5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𝑅</a:t>
            </a:r>
            <a:r>
              <a:rPr sz="1800" spc="82" baseline="-13888" dirty="0">
                <a:solidFill>
                  <a:srgbClr val="FFFFFF"/>
                </a:solidFill>
                <a:latin typeface="DejaVu Sans Condensed"/>
                <a:cs typeface="DejaVu Sans Condensed"/>
              </a:rPr>
              <a:t>1</a:t>
            </a:r>
            <a:r>
              <a:rPr sz="1450" spc="55" dirty="0">
                <a:solidFill>
                  <a:srgbClr val="FFFFFF"/>
                </a:solidFill>
                <a:latin typeface="DejaVu Sans Condensed"/>
                <a:cs typeface="DejaVu Sans Condensed"/>
              </a:rPr>
              <a:t>.𝑅</a:t>
            </a:r>
            <a:r>
              <a:rPr sz="1800" spc="82" baseline="-13888" dirty="0">
                <a:solidFill>
                  <a:srgbClr val="FFFFFF"/>
                </a:solidFill>
                <a:latin typeface="DejaVu Sans Condensed"/>
                <a:cs typeface="DejaVu Sans Condensed"/>
              </a:rPr>
              <a:t>2</a:t>
            </a:r>
            <a:endParaRPr sz="1800" baseline="-13888">
              <a:latin typeface="DejaVu Sans Condensed"/>
              <a:cs typeface="DejaVu Sans Condense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48537" y="1419606"/>
            <a:ext cx="63817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1450" spc="7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𝑅</a:t>
            </a:r>
            <a:r>
              <a:rPr sz="1800" spc="104" baseline="-13888" dirty="0">
                <a:solidFill>
                  <a:srgbClr val="FFFFFF"/>
                </a:solidFill>
                <a:latin typeface="DejaVu Sans Condensed"/>
                <a:cs typeface="DejaVu Sans Condensed"/>
              </a:rPr>
              <a:t>1</a:t>
            </a:r>
            <a:r>
              <a:rPr sz="1450" spc="70" dirty="0">
                <a:solidFill>
                  <a:srgbClr val="FFFFFF"/>
                </a:solidFill>
                <a:latin typeface="DejaVu Sans Condensed"/>
                <a:cs typeface="DejaVu Sans Condensed"/>
              </a:rPr>
              <a:t>+𝑅</a:t>
            </a:r>
            <a:r>
              <a:rPr sz="1800" spc="104" baseline="-13888" dirty="0">
                <a:solidFill>
                  <a:srgbClr val="FFFFFF"/>
                </a:solidFill>
                <a:latin typeface="DejaVu Sans Condensed"/>
                <a:cs typeface="DejaVu Sans Condensed"/>
              </a:rPr>
              <a:t>2</a:t>
            </a:r>
            <a:endParaRPr sz="1800" baseline="-13888">
              <a:latin typeface="DejaVu Sans Condensed"/>
              <a:cs typeface="DejaVu Sans Condense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82623" y="1223009"/>
            <a:ext cx="28841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TeXGyreAdventor"/>
                <a:cs typeface="TeXGyreAdventor"/>
              </a:rPr>
              <a:t>formülü de</a:t>
            </a:r>
            <a:r>
              <a:rPr sz="2000" spc="-8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eXGyreAdventor"/>
                <a:cs typeface="TeXGyreAdventor"/>
              </a:rPr>
              <a:t>kullanılabilir.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33600" y="1805274"/>
            <a:ext cx="4104132" cy="25054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90525"/>
            <a:ext cx="834390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100" spc="204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Paralel </a:t>
            </a:r>
            <a:r>
              <a:rPr sz="1400" spc="-5" dirty="0">
                <a:solidFill>
                  <a:srgbClr val="FFFFFF"/>
                </a:solidFill>
                <a:latin typeface="TeXGyreAdventor"/>
                <a:cs typeface="TeXGyreAdventor"/>
              </a:rPr>
              <a:t>kolların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gerilimleri eşittir. Kaynak </a:t>
            </a:r>
            <a:r>
              <a:rPr sz="1400" spc="-5" dirty="0">
                <a:solidFill>
                  <a:srgbClr val="FFFFFF"/>
                </a:solidFill>
                <a:latin typeface="TeXGyreAdventor"/>
                <a:cs typeface="TeXGyreAdventor"/>
              </a:rPr>
              <a:t>uçlarını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takip edersek </a:t>
            </a:r>
            <a:r>
              <a:rPr sz="1400" spc="-5" dirty="0">
                <a:solidFill>
                  <a:srgbClr val="FFFFFF"/>
                </a:solidFill>
                <a:latin typeface="TeXGyreAdventor"/>
                <a:cs typeface="TeXGyreAdventor"/>
              </a:rPr>
              <a:t>doğruca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direnç uçlarına</a:t>
            </a:r>
            <a:r>
              <a:rPr sz="1400" spc="-18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TeXGyreAdventor"/>
                <a:cs typeface="TeXGyreAdventor"/>
              </a:rPr>
              <a:t>gittiğini</a:t>
            </a:r>
            <a:endParaRPr sz="14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9144" y="561213"/>
            <a:ext cx="8743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g</a:t>
            </a:r>
            <a:r>
              <a:rPr sz="1400" spc="5" dirty="0">
                <a:solidFill>
                  <a:srgbClr val="FFFFFF"/>
                </a:solidFill>
                <a:latin typeface="TeXGyreAdventor"/>
                <a:cs typeface="TeXGyreAdventor"/>
              </a:rPr>
              <a:t>ö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reb</a:t>
            </a:r>
            <a:r>
              <a:rPr sz="1400" spc="5" dirty="0">
                <a:solidFill>
                  <a:srgbClr val="FFFFFF"/>
                </a:solidFill>
                <a:latin typeface="TeXGyreAdventor"/>
                <a:cs typeface="TeXGyreAdventor"/>
              </a:rPr>
              <a:t>i</a:t>
            </a:r>
            <a:r>
              <a:rPr sz="1400" spc="-5" dirty="0">
                <a:solidFill>
                  <a:srgbClr val="FFFFFF"/>
                </a:solidFill>
                <a:latin typeface="TeXGyreAdventor"/>
                <a:cs typeface="TeXGyreAdventor"/>
              </a:rPr>
              <a:t>li</a:t>
            </a:r>
            <a:r>
              <a:rPr sz="1400" spc="-15" dirty="0">
                <a:solidFill>
                  <a:srgbClr val="FFFFFF"/>
                </a:solidFill>
                <a:latin typeface="TeXGyreAdventor"/>
                <a:cs typeface="TeXGyreAdventor"/>
              </a:rPr>
              <a:t>r</a:t>
            </a:r>
            <a:r>
              <a:rPr sz="1400" spc="5" dirty="0">
                <a:solidFill>
                  <a:srgbClr val="FFFFFF"/>
                </a:solidFill>
                <a:latin typeface="TeXGyreAdventor"/>
                <a:cs typeface="TeXGyreAdventor"/>
              </a:rPr>
              <a:t>i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z.</a:t>
            </a:r>
            <a:endParaRPr sz="140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3744" y="4023105"/>
            <a:ext cx="784288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uçlarına gitmekte </a:t>
            </a:r>
            <a:r>
              <a:rPr sz="1400" spc="-5" dirty="0">
                <a:solidFill>
                  <a:srgbClr val="FFFFFF"/>
                </a:solidFill>
                <a:latin typeface="TeXGyreAdventor"/>
                <a:cs typeface="TeXGyreAdventor"/>
              </a:rPr>
              <a:t>dolayısıyla </a:t>
            </a:r>
            <a:r>
              <a:rPr sz="1400" spc="5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𝑈</a:t>
            </a:r>
            <a:r>
              <a:rPr sz="1500" spc="75" baseline="-16666" dirty="0">
                <a:solidFill>
                  <a:srgbClr val="FFFFFF"/>
                </a:solidFill>
                <a:latin typeface="DejaVu Sans Condensed"/>
                <a:cs typeface="DejaVu Sans Condensed"/>
              </a:rPr>
              <a:t>1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gerilimi </a:t>
            </a:r>
            <a:r>
              <a:rPr sz="1400" spc="-5" dirty="0">
                <a:solidFill>
                  <a:srgbClr val="FFFFFF"/>
                </a:solidFill>
                <a:latin typeface="TeXGyreAdventor"/>
                <a:cs typeface="TeXGyreAdventor"/>
              </a:rPr>
              <a:t>kaynak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gerilimine eşittir. Tüm bunlar </a:t>
            </a:r>
            <a:r>
              <a:rPr sz="1400" spc="6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𝑅</a:t>
            </a:r>
            <a:r>
              <a:rPr sz="1500" spc="97" baseline="-16666" dirty="0">
                <a:solidFill>
                  <a:srgbClr val="FFFFFF"/>
                </a:solidFill>
                <a:latin typeface="DejaVu Sans Condensed"/>
                <a:cs typeface="DejaVu Sans Condensed"/>
              </a:rPr>
              <a:t>2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direnci </a:t>
            </a:r>
            <a:r>
              <a:rPr sz="1400" spc="5" dirty="0">
                <a:solidFill>
                  <a:srgbClr val="FFFFFF"/>
                </a:solidFill>
                <a:latin typeface="TeXGyreAdventor"/>
                <a:cs typeface="TeXGyreAdventor"/>
              </a:rPr>
              <a:t>ve</a:t>
            </a:r>
            <a:r>
              <a:rPr sz="1400" spc="-5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400" spc="7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𝑈</a:t>
            </a:r>
            <a:r>
              <a:rPr sz="1500" spc="104" baseline="-16666" dirty="0">
                <a:solidFill>
                  <a:srgbClr val="FFFFFF"/>
                </a:solidFill>
                <a:latin typeface="DejaVu Sans Condensed"/>
                <a:cs typeface="DejaVu Sans Condensed"/>
              </a:rPr>
              <a:t>2</a:t>
            </a:r>
            <a:endParaRPr sz="1500" baseline="-16666">
              <a:latin typeface="DejaVu Sans Condensed"/>
              <a:cs typeface="DejaVu Sans Condense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0540" y="4111029"/>
            <a:ext cx="8202295" cy="1087755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381000">
              <a:lnSpc>
                <a:spcPct val="100000"/>
              </a:lnSpc>
              <a:spcBef>
                <a:spcPts val="755"/>
              </a:spcBef>
            </a:pP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gerilimi içinde</a:t>
            </a:r>
            <a:r>
              <a:rPr sz="1400" spc="-8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geçerlidir.</a:t>
            </a:r>
            <a:endParaRPr sz="1400">
              <a:latin typeface="TeXGyreAdventor"/>
              <a:cs typeface="TeXGyreAdventor"/>
            </a:endParaRPr>
          </a:p>
          <a:p>
            <a:pPr marL="38100">
              <a:lnSpc>
                <a:spcPct val="100000"/>
              </a:lnSpc>
              <a:spcBef>
                <a:spcPts val="660"/>
              </a:spcBef>
              <a:tabLst>
                <a:tab pos="381000" algn="l"/>
              </a:tabLst>
            </a:pPr>
            <a:r>
              <a:rPr sz="1100" spc="210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1400" spc="-5" dirty="0">
                <a:solidFill>
                  <a:srgbClr val="FFFFFF"/>
                </a:solidFill>
                <a:latin typeface="TeXGyreAdventor"/>
                <a:cs typeface="TeXGyreAdventor"/>
              </a:rPr>
              <a:t>Başka </a:t>
            </a:r>
            <a:r>
              <a:rPr sz="1400" spc="5" dirty="0">
                <a:solidFill>
                  <a:srgbClr val="FFFFFF"/>
                </a:solidFill>
                <a:latin typeface="TeXGyreAdventor"/>
                <a:cs typeface="TeXGyreAdventor"/>
              </a:rPr>
              <a:t>bir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değişle </a:t>
            </a:r>
            <a:r>
              <a:rPr sz="1400" spc="10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𝑈</a:t>
            </a:r>
            <a:r>
              <a:rPr sz="1500" spc="150" baseline="-16666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𝑘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= </a:t>
            </a:r>
            <a:r>
              <a:rPr sz="1400" spc="5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𝑈</a:t>
            </a:r>
            <a:r>
              <a:rPr sz="1500" spc="82" baseline="-16666" dirty="0">
                <a:solidFill>
                  <a:srgbClr val="FFFFFF"/>
                </a:solidFill>
                <a:latin typeface="DejaVu Sans Condensed"/>
                <a:cs typeface="DejaVu Sans Condensed"/>
              </a:rPr>
              <a:t>1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=</a:t>
            </a:r>
            <a:r>
              <a:rPr sz="1400" spc="-7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𝑈</a:t>
            </a:r>
            <a:r>
              <a:rPr sz="1500" spc="37" baseline="-16666" dirty="0">
                <a:solidFill>
                  <a:srgbClr val="FFFFFF"/>
                </a:solidFill>
                <a:latin typeface="DejaVu Sans Condensed"/>
                <a:cs typeface="DejaVu Sans Condensed"/>
              </a:rPr>
              <a:t>2</a:t>
            </a:r>
            <a:r>
              <a:rPr sz="1400" spc="25" dirty="0">
                <a:solidFill>
                  <a:srgbClr val="FFFFFF"/>
                </a:solidFill>
                <a:latin typeface="TeXGyreAdventor"/>
                <a:cs typeface="TeXGyreAdventor"/>
              </a:rPr>
              <a:t>’dir.</a:t>
            </a:r>
            <a:endParaRPr sz="1400">
              <a:latin typeface="TeXGyreAdventor"/>
              <a:cs typeface="TeXGyreAdventor"/>
            </a:endParaRPr>
          </a:p>
          <a:p>
            <a:pPr marL="381000" marR="30480" indent="-343535">
              <a:lnSpc>
                <a:spcPts val="1340"/>
              </a:lnSpc>
              <a:spcBef>
                <a:spcPts val="990"/>
              </a:spcBef>
              <a:tabLst>
                <a:tab pos="381000" algn="l"/>
              </a:tabLst>
            </a:pPr>
            <a:r>
              <a:rPr sz="1100" spc="204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Direnci</a:t>
            </a:r>
            <a:r>
              <a:rPr sz="1400" spc="-3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TeXGyreAdventor"/>
                <a:cs typeface="TeXGyreAdventor"/>
              </a:rPr>
              <a:t>düşük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olan</a:t>
            </a:r>
            <a:r>
              <a:rPr sz="1400" spc="-4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koldan</a:t>
            </a:r>
            <a:r>
              <a:rPr sz="1400" spc="-4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çok,</a:t>
            </a:r>
            <a:r>
              <a:rPr sz="1400" spc="-2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direnci</a:t>
            </a:r>
            <a:r>
              <a:rPr sz="1400" spc="-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TeXGyreAdventor"/>
                <a:cs typeface="TeXGyreAdventor"/>
              </a:rPr>
              <a:t>fazla</a:t>
            </a:r>
            <a:r>
              <a:rPr sz="1400" spc="-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olan</a:t>
            </a:r>
            <a:r>
              <a:rPr sz="1400" spc="-4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koldan</a:t>
            </a:r>
            <a:r>
              <a:rPr sz="1400" spc="-4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TeXGyreAdventor"/>
                <a:cs typeface="TeXGyreAdventor"/>
              </a:rPr>
              <a:t>az</a:t>
            </a:r>
            <a:r>
              <a:rPr sz="1400" spc="1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akım</a:t>
            </a:r>
            <a:r>
              <a:rPr sz="1400" spc="-5" dirty="0">
                <a:solidFill>
                  <a:srgbClr val="FFFFFF"/>
                </a:solidFill>
                <a:latin typeface="TeXGyreAdventor"/>
                <a:cs typeface="TeXGyreAdventor"/>
              </a:rPr>
              <a:t> geçişi</a:t>
            </a:r>
            <a:r>
              <a:rPr sz="1400" spc="-2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olur.</a:t>
            </a:r>
            <a:r>
              <a:rPr sz="1400" spc="-3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Akım</a:t>
            </a:r>
            <a:r>
              <a:rPr sz="1400" spc="-3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TeXGyreAdventor"/>
                <a:cs typeface="TeXGyreAdventor"/>
              </a:rPr>
              <a:t>ve</a:t>
            </a:r>
            <a:r>
              <a:rPr sz="1400" spc="-15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direnç  </a:t>
            </a:r>
            <a:r>
              <a:rPr sz="1400" spc="-5" dirty="0">
                <a:solidFill>
                  <a:srgbClr val="FFFFFF"/>
                </a:solidFill>
                <a:latin typeface="TeXGyreAdventor"/>
                <a:cs typeface="TeXGyreAdventor"/>
              </a:rPr>
              <a:t>arasında ters orantı</a:t>
            </a:r>
            <a:r>
              <a:rPr sz="1400" spc="-20" dirty="0">
                <a:solidFill>
                  <a:srgbClr val="FFFFFF"/>
                </a:solidFill>
                <a:latin typeface="TeXGyreAdventor"/>
                <a:cs typeface="TeXGyreAdventor"/>
              </a:rPr>
              <a:t>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vardır.</a:t>
            </a:r>
            <a:endParaRPr sz="1400">
              <a:latin typeface="TeXGyreAdventor"/>
              <a:cs typeface="TeXGyreAdventor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016251" y="940308"/>
            <a:ext cx="3586479" cy="2555875"/>
            <a:chOff x="2016251" y="940308"/>
            <a:chExt cx="3586479" cy="2555875"/>
          </a:xfrm>
        </p:grpSpPr>
        <p:sp>
          <p:nvSpPr>
            <p:cNvPr id="7" name="object 7"/>
            <p:cNvSpPr/>
            <p:nvPr/>
          </p:nvSpPr>
          <p:spPr>
            <a:xfrm>
              <a:off x="2016251" y="1307592"/>
              <a:ext cx="3585972" cy="218846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804921" y="950214"/>
              <a:ext cx="1948180" cy="684530"/>
            </a:xfrm>
            <a:custGeom>
              <a:avLst/>
              <a:gdLst/>
              <a:ahLst/>
              <a:cxnLst/>
              <a:rect l="l" t="t" r="r" b="b"/>
              <a:pathLst>
                <a:path w="1948179" h="684530">
                  <a:moveTo>
                    <a:pt x="0" y="684276"/>
                  </a:moveTo>
                  <a:lnTo>
                    <a:pt x="1505" y="605821"/>
                  </a:lnTo>
                  <a:lnTo>
                    <a:pt x="5795" y="533804"/>
                  </a:lnTo>
                  <a:lnTo>
                    <a:pt x="12526" y="470278"/>
                  </a:lnTo>
                  <a:lnTo>
                    <a:pt x="21356" y="417296"/>
                  </a:lnTo>
                  <a:lnTo>
                    <a:pt x="31944" y="376910"/>
                  </a:lnTo>
                  <a:lnTo>
                    <a:pt x="57022" y="342138"/>
                  </a:lnTo>
                  <a:lnTo>
                    <a:pt x="916813" y="342138"/>
                  </a:lnTo>
                  <a:lnTo>
                    <a:pt x="929888" y="333102"/>
                  </a:lnTo>
                  <a:lnTo>
                    <a:pt x="952479" y="266979"/>
                  </a:lnTo>
                  <a:lnTo>
                    <a:pt x="961309" y="213997"/>
                  </a:lnTo>
                  <a:lnTo>
                    <a:pt x="968040" y="150471"/>
                  </a:lnTo>
                  <a:lnTo>
                    <a:pt x="972330" y="78454"/>
                  </a:lnTo>
                  <a:lnTo>
                    <a:pt x="973836" y="0"/>
                  </a:lnTo>
                  <a:lnTo>
                    <a:pt x="975341" y="78454"/>
                  </a:lnTo>
                  <a:lnTo>
                    <a:pt x="979631" y="150471"/>
                  </a:lnTo>
                  <a:lnTo>
                    <a:pt x="986362" y="213997"/>
                  </a:lnTo>
                  <a:lnTo>
                    <a:pt x="995192" y="266979"/>
                  </a:lnTo>
                  <a:lnTo>
                    <a:pt x="1005780" y="307365"/>
                  </a:lnTo>
                  <a:lnTo>
                    <a:pt x="1030858" y="342138"/>
                  </a:lnTo>
                  <a:lnTo>
                    <a:pt x="1890649" y="342138"/>
                  </a:lnTo>
                  <a:lnTo>
                    <a:pt x="1903724" y="351173"/>
                  </a:lnTo>
                  <a:lnTo>
                    <a:pt x="1926315" y="417296"/>
                  </a:lnTo>
                  <a:lnTo>
                    <a:pt x="1935145" y="470278"/>
                  </a:lnTo>
                  <a:lnTo>
                    <a:pt x="1941876" y="533804"/>
                  </a:lnTo>
                  <a:lnTo>
                    <a:pt x="1946166" y="605821"/>
                  </a:lnTo>
                  <a:lnTo>
                    <a:pt x="1947672" y="684276"/>
                  </a:lnTo>
                </a:path>
              </a:pathLst>
            </a:custGeom>
            <a:ln w="19812">
              <a:solidFill>
                <a:srgbClr val="EA621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811017" y="2553461"/>
              <a:ext cx="1923414" cy="433070"/>
            </a:xfrm>
            <a:custGeom>
              <a:avLst/>
              <a:gdLst/>
              <a:ahLst/>
              <a:cxnLst/>
              <a:rect l="l" t="t" r="r" b="b"/>
              <a:pathLst>
                <a:path w="1923414" h="433069">
                  <a:moveTo>
                    <a:pt x="1923287" y="0"/>
                  </a:moveTo>
                  <a:lnTo>
                    <a:pt x="1921451" y="68397"/>
                  </a:lnTo>
                  <a:lnTo>
                    <a:pt x="1916334" y="127802"/>
                  </a:lnTo>
                  <a:lnTo>
                    <a:pt x="1908529" y="174650"/>
                  </a:lnTo>
                  <a:lnTo>
                    <a:pt x="1887220" y="216408"/>
                  </a:lnTo>
                  <a:lnTo>
                    <a:pt x="997711" y="216408"/>
                  </a:lnTo>
                  <a:lnTo>
                    <a:pt x="986304" y="227441"/>
                  </a:lnTo>
                  <a:lnTo>
                    <a:pt x="976402" y="258165"/>
                  </a:lnTo>
                  <a:lnTo>
                    <a:pt x="968597" y="305013"/>
                  </a:lnTo>
                  <a:lnTo>
                    <a:pt x="963480" y="364418"/>
                  </a:lnTo>
                  <a:lnTo>
                    <a:pt x="961644" y="432815"/>
                  </a:lnTo>
                  <a:lnTo>
                    <a:pt x="959807" y="364418"/>
                  </a:lnTo>
                  <a:lnTo>
                    <a:pt x="954690" y="305013"/>
                  </a:lnTo>
                  <a:lnTo>
                    <a:pt x="946885" y="258165"/>
                  </a:lnTo>
                  <a:lnTo>
                    <a:pt x="936983" y="227441"/>
                  </a:lnTo>
                  <a:lnTo>
                    <a:pt x="925576" y="216408"/>
                  </a:lnTo>
                  <a:lnTo>
                    <a:pt x="36068" y="216408"/>
                  </a:lnTo>
                  <a:lnTo>
                    <a:pt x="24660" y="205374"/>
                  </a:lnTo>
                  <a:lnTo>
                    <a:pt x="14758" y="174650"/>
                  </a:lnTo>
                  <a:lnTo>
                    <a:pt x="6953" y="127802"/>
                  </a:lnTo>
                  <a:lnTo>
                    <a:pt x="1836" y="68397"/>
                  </a:lnTo>
                  <a:lnTo>
                    <a:pt x="0" y="0"/>
                  </a:lnTo>
                </a:path>
              </a:pathLst>
            </a:custGeom>
            <a:ln w="19812">
              <a:solidFill>
                <a:srgbClr val="EA621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97840" y="3304797"/>
            <a:ext cx="8180070" cy="787400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R="1637664" algn="ctr">
              <a:lnSpc>
                <a:spcPct val="100000"/>
              </a:lnSpc>
              <a:spcBef>
                <a:spcPts val="1305"/>
              </a:spcBef>
            </a:pPr>
            <a:r>
              <a:rPr sz="1800" spc="12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𝑈</a:t>
            </a:r>
            <a:r>
              <a:rPr sz="1950" spc="179" baseline="-14957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𝑘</a:t>
            </a:r>
            <a:endParaRPr sz="1950" baseline="-14957">
              <a:latin typeface="DejaVu Sans Condensed"/>
              <a:cs typeface="DejaVu Sans Condensed"/>
            </a:endParaRPr>
          </a:p>
          <a:p>
            <a:pPr marL="50800">
              <a:lnSpc>
                <a:spcPct val="100000"/>
              </a:lnSpc>
              <a:spcBef>
                <a:spcPts val="950"/>
              </a:spcBef>
              <a:tabLst>
                <a:tab pos="393700" algn="l"/>
              </a:tabLst>
            </a:pPr>
            <a:r>
              <a:rPr sz="1100" spc="204" dirty="0">
                <a:solidFill>
                  <a:srgbClr val="89D0D5"/>
                </a:solidFill>
                <a:latin typeface="Arial"/>
                <a:cs typeface="Arial"/>
              </a:rPr>
              <a:t>	</a:t>
            </a:r>
            <a:r>
              <a:rPr sz="1400" spc="-5" dirty="0">
                <a:solidFill>
                  <a:srgbClr val="FFFFFF"/>
                </a:solidFill>
                <a:latin typeface="TeXGyreAdventor"/>
                <a:cs typeface="TeXGyreAdventor"/>
              </a:rPr>
              <a:t>Burada </a:t>
            </a:r>
            <a:r>
              <a:rPr sz="1400" spc="10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𝑈</a:t>
            </a:r>
            <a:r>
              <a:rPr sz="1500" spc="150" baseline="-16666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𝑘 </a:t>
            </a:r>
            <a:r>
              <a:rPr sz="1400" spc="-5" dirty="0">
                <a:solidFill>
                  <a:srgbClr val="FFFFFF"/>
                </a:solidFill>
                <a:latin typeface="TeXGyreAdventor"/>
                <a:cs typeface="TeXGyreAdventor"/>
              </a:rPr>
              <a:t>kaynak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gerilimi </a:t>
            </a:r>
            <a:r>
              <a:rPr sz="1400" spc="-5" dirty="0">
                <a:solidFill>
                  <a:srgbClr val="FFFFFF"/>
                </a:solidFill>
                <a:latin typeface="TeXGyreAdventor"/>
                <a:cs typeface="TeXGyreAdventor"/>
              </a:rPr>
              <a:t>başka </a:t>
            </a:r>
            <a:r>
              <a:rPr sz="1400" dirty="0">
                <a:solidFill>
                  <a:srgbClr val="FFFFFF"/>
                </a:solidFill>
                <a:latin typeface="TeXGyreAdventor"/>
                <a:cs typeface="TeXGyreAdventor"/>
              </a:rPr>
              <a:t>hiçbir direnç üzerinden geçmeden doğruca </a:t>
            </a:r>
            <a:r>
              <a:rPr sz="1400" spc="50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𝑅</a:t>
            </a:r>
            <a:r>
              <a:rPr sz="1500" spc="75" baseline="-16666" dirty="0">
                <a:solidFill>
                  <a:srgbClr val="FFFFFF"/>
                </a:solidFill>
                <a:latin typeface="DejaVu Sans Condensed"/>
                <a:cs typeface="DejaVu Sans Condensed"/>
              </a:rPr>
              <a:t>1</a:t>
            </a:r>
            <a:r>
              <a:rPr sz="1500" spc="142" baseline="-16666" dirty="0">
                <a:solidFill>
                  <a:srgbClr val="FFFFFF"/>
                </a:solidFill>
                <a:latin typeface="DejaVu Sans Condensed"/>
                <a:cs typeface="DejaVu Sans Condensed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TeXGyreAdventor"/>
                <a:cs typeface="TeXGyreAdventor"/>
              </a:rPr>
              <a:t>direncinin</a:t>
            </a:r>
            <a:endParaRPr sz="1400">
              <a:latin typeface="TeXGyreAdventor"/>
              <a:cs typeface="TeXGyreAdventor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66490" y="636270"/>
            <a:ext cx="1835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495" dirty="0">
                <a:solidFill>
                  <a:srgbClr val="FFFFFF"/>
                </a:solidFill>
                <a:latin typeface="DejaVu Sans Condensed"/>
                <a:cs typeface="DejaVu Sans Condensed"/>
              </a:rPr>
              <a:t>𝑈</a:t>
            </a:r>
            <a:endParaRPr sz="1800">
              <a:latin typeface="DejaVu Sans Condensed"/>
              <a:cs typeface="DejaVu Sans Condense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05173" y="744474"/>
            <a:ext cx="12255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spc="15" dirty="0">
                <a:solidFill>
                  <a:srgbClr val="FFFFFF"/>
                </a:solidFill>
                <a:latin typeface="DejaVu Sans Condensed"/>
                <a:cs typeface="DejaVu Sans Condensed"/>
              </a:rPr>
              <a:t>1</a:t>
            </a:r>
            <a:endParaRPr sz="1300">
              <a:latin typeface="DejaVu Sans Condensed"/>
              <a:cs typeface="DejaVu Sans Condense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370" y="2159635"/>
            <a:ext cx="806704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2"/>
              </a:rPr>
              <a:t>http://www.megep.meb.gov.tr/mte_program_modul/moduller_p </a:t>
            </a:r>
            <a:r>
              <a:rPr sz="2000" spc="-5" dirty="0">
                <a:solidFill>
                  <a:srgbClr val="57C1B9"/>
                </a:solidFill>
                <a:latin typeface="TeXGyreAdventor"/>
                <a:cs typeface="TeXGyreAdventor"/>
                <a:hlinkClick r:id="rId2"/>
              </a:rPr>
              <a:t> </a:t>
            </a:r>
            <a:r>
              <a:rPr sz="2000" u="heavy" spc="-5" dirty="0">
                <a:solidFill>
                  <a:srgbClr val="57C1B9"/>
                </a:solidFill>
                <a:uFill>
                  <a:solidFill>
                    <a:srgbClr val="57C1B9"/>
                  </a:solidFill>
                </a:uFill>
                <a:latin typeface="TeXGyreAdventor"/>
                <a:cs typeface="TeXGyreAdventor"/>
                <a:hlinkClick r:id="rId2"/>
              </a:rPr>
              <a:t>df/Do%C4%9Fru%20Ak%C4%B1m%20Esaslar%C4%B1.pdf</a:t>
            </a:r>
            <a:endParaRPr sz="200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94612" y="1219580"/>
            <a:ext cx="25615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FFFFFF"/>
                </a:solidFill>
                <a:latin typeface="TeXGyreAdventor"/>
                <a:cs typeface="TeXGyreAdventor"/>
              </a:rPr>
              <a:t>KAYNAKÇA</a:t>
            </a:r>
            <a:endParaRPr sz="3600">
              <a:latin typeface="TeXGyreAdventor"/>
              <a:cs typeface="TeXGyreAdvento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116</Words>
  <Application>Microsoft Office PowerPoint</Application>
  <PresentationFormat>Ekran Gösterisi (4:3)</PresentationFormat>
  <Paragraphs>42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DejaVu Sans Condensed</vt:lpstr>
      <vt:lpstr>TeXGyreAdventor</vt:lpstr>
      <vt:lpstr>Wingdings 3</vt:lpstr>
      <vt:lpstr>Dilim</vt:lpstr>
      <vt:lpstr>İçindekiler</vt:lpstr>
      <vt:lpstr>SERİ DİRENÇ DEVRELERİ</vt:lpstr>
      <vt:lpstr> Devre akımı seri bağlı tüm dirençlerin üzerinden geçer.</vt:lpstr>
      <vt:lpstr>PARALEL DİRENÇ  DEVRELERİ</vt:lpstr>
      <vt:lpstr> Sadece iki paralel direncin olduğu devrelerde hesaplamanın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SERİ DİRENÇ DEVRELERİ</dc:title>
  <dc:creator>HP</dc:creator>
  <cp:lastModifiedBy>Windows Kullanıcısı</cp:lastModifiedBy>
  <cp:revision>2</cp:revision>
  <dcterms:created xsi:type="dcterms:W3CDTF">2020-01-24T12:17:11Z</dcterms:created>
  <dcterms:modified xsi:type="dcterms:W3CDTF">2020-01-28T18:58:49Z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2018-01-05T00:00:00Z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2020-01-24T00:00:00Z</vt:filetime>
  </property>
</Properties>
</file>