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3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49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393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4385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280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995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729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786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871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068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22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28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95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15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95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71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55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85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536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gep.meb.gov.tr/mte_program_modul/moduller_pdf/Do%C4%9Fru%20Ak%C4%B1m%20Esaslar%C4%B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3170124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</a:rPr>
              <a:t>İçindekiler</a:t>
            </a:r>
            <a:endParaRPr sz="4200" dirty="0"/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3234690" cy="889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Seri Direnç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Devreleri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Paralel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Devreleri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6576" y="642950"/>
            <a:ext cx="58394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SERİ DİRENÇ</a:t>
            </a:r>
            <a:r>
              <a:rPr sz="4200" b="1" spc="-7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DEVRELERİ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1871929"/>
            <a:ext cx="7618730" cy="4206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3535" algn="just">
              <a:lnSpc>
                <a:spcPct val="100000"/>
              </a:lnSpc>
              <a:spcBef>
                <a:spcPts val="95"/>
              </a:spcBef>
            </a:pPr>
            <a:r>
              <a:rPr sz="1750" spc="315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İçlerinden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aynı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 geçecek şekilde dirençler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birbiri 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ardına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eklenirse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bu devreye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seri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 denir. İstenen 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değerde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yoksa seri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bağlantı yapılır. Örneğin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iki 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adet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300Ω’luk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seri bağlanarak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600Ω’luk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  elde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edilir.</a:t>
            </a:r>
            <a:endParaRPr sz="2200">
              <a:latin typeface="TeXGyreAdventor"/>
              <a:cs typeface="TeXGyreAdventor"/>
            </a:endParaRPr>
          </a:p>
          <a:p>
            <a:pPr marL="381000" marR="41275" indent="-343535">
              <a:lnSpc>
                <a:spcPct val="102200"/>
              </a:lnSpc>
              <a:spcBef>
                <a:spcPts val="955"/>
              </a:spcBef>
              <a:tabLst>
                <a:tab pos="381000" algn="l"/>
              </a:tabLst>
            </a:pPr>
            <a:r>
              <a:rPr sz="1750" spc="31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Tüm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dirençlerin yerine geçecek tek dirence eşdeğer  direnç veya toplam direnç denir. </a:t>
            </a:r>
            <a:r>
              <a:rPr sz="2200" spc="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15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𝑡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veya </a:t>
            </a:r>
            <a:r>
              <a:rPr sz="22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60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𝑒ş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şeklinde  gösterilir. Seri devrede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toplam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 artar. </a:t>
            </a:r>
            <a:r>
              <a:rPr sz="2200" dirty="0">
                <a:solidFill>
                  <a:srgbClr val="FFFFFF"/>
                </a:solidFill>
                <a:latin typeface="TeXGyreAdventor"/>
                <a:cs typeface="TeXGyreAdventor"/>
              </a:rPr>
              <a:t>Birbiri 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ardınca bağlanan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dirençlerden her birinin </a:t>
            </a:r>
            <a:r>
              <a:rPr sz="2200" spc="-10" dirty="0">
                <a:solidFill>
                  <a:srgbClr val="FFFFFF"/>
                </a:solidFill>
                <a:latin typeface="TeXGyreAdventor"/>
                <a:cs typeface="TeXGyreAdventor"/>
              </a:rPr>
              <a:t>değeri 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aritmetik olarak toplanır </a:t>
            </a:r>
            <a:r>
              <a:rPr sz="2200" spc="5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toplam direnç</a:t>
            </a:r>
            <a:r>
              <a:rPr sz="22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bulunur.</a:t>
            </a:r>
            <a:endParaRPr sz="2200">
              <a:latin typeface="TeXGyreAdventor"/>
              <a:cs typeface="TeXGyreAdventor"/>
            </a:endParaRPr>
          </a:p>
          <a:p>
            <a:pPr marL="381000">
              <a:lnSpc>
                <a:spcPct val="100000"/>
              </a:lnSpc>
            </a:pP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Toplam direnç bulunmasında kullanılan</a:t>
            </a:r>
            <a:r>
              <a:rPr sz="22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TeXGyreAdventor"/>
                <a:cs typeface="TeXGyreAdventor"/>
              </a:rPr>
              <a:t>denklem;</a:t>
            </a:r>
            <a:endParaRPr sz="22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</a:pPr>
            <a:r>
              <a:rPr sz="2200" spc="19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284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𝑇 </a:t>
            </a:r>
            <a:r>
              <a:rPr sz="2200" spc="-20" dirty="0">
                <a:solidFill>
                  <a:srgbClr val="FFFFFF"/>
                </a:solidFill>
                <a:latin typeface="DejaVu Sans Condensed"/>
                <a:cs typeface="DejaVu Sans Condensed"/>
              </a:rPr>
              <a:t>= </a:t>
            </a:r>
            <a:r>
              <a:rPr sz="2200" spc="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104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1 </a:t>
            </a:r>
            <a:r>
              <a:rPr sz="2200" spc="-20" dirty="0">
                <a:solidFill>
                  <a:srgbClr val="FFFFFF"/>
                </a:solidFill>
                <a:latin typeface="DejaVu Sans Condensed"/>
                <a:cs typeface="DejaVu Sans Condensed"/>
              </a:rPr>
              <a:t>+ </a:t>
            </a:r>
            <a:r>
              <a:rPr sz="2200" spc="9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142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2 </a:t>
            </a:r>
            <a:r>
              <a:rPr sz="2200" spc="-20" dirty="0">
                <a:solidFill>
                  <a:srgbClr val="FFFFFF"/>
                </a:solidFill>
                <a:latin typeface="DejaVu Sans Condensed"/>
                <a:cs typeface="DejaVu Sans Condensed"/>
              </a:rPr>
              <a:t>+ </a:t>
            </a:r>
            <a:r>
              <a:rPr sz="2200" spc="9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00" spc="142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3 </a:t>
            </a:r>
            <a:r>
              <a:rPr sz="2200" spc="-20" dirty="0">
                <a:solidFill>
                  <a:srgbClr val="FFFFFF"/>
                </a:solidFill>
                <a:latin typeface="DejaVu Sans Condensed"/>
                <a:cs typeface="DejaVu Sans Condensed"/>
              </a:rPr>
              <a:t>+ </a:t>
            </a:r>
            <a:r>
              <a:rPr sz="2200" spc="-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⋯</a:t>
            </a:r>
            <a:r>
              <a:rPr sz="2200" spc="-49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200" spc="110" dirty="0">
                <a:solidFill>
                  <a:srgbClr val="FFFFFF"/>
                </a:solidFill>
                <a:latin typeface="DejaVu Sans Condensed"/>
                <a:cs typeface="DejaVu Sans Condensed"/>
              </a:rPr>
              <a:t>+𝑅</a:t>
            </a:r>
            <a:r>
              <a:rPr sz="2400" spc="165" baseline="-156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𝑛</a:t>
            </a:r>
            <a:endParaRPr sz="2400" baseline="-15625">
              <a:latin typeface="DejaVu Sans Condensed"/>
              <a:cs typeface="DejaVu Sans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" y="1047952"/>
            <a:ext cx="710247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254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dirty="0"/>
              <a:t>Devre akımı seri </a:t>
            </a:r>
            <a:r>
              <a:rPr spc="-5" dirty="0"/>
              <a:t>bağlı </a:t>
            </a:r>
            <a:r>
              <a:rPr spc="5" dirty="0"/>
              <a:t>tüm </a:t>
            </a:r>
            <a:r>
              <a:rPr dirty="0"/>
              <a:t>dirençlerin üzerinden</a:t>
            </a:r>
            <a:r>
              <a:rPr spc="-155" dirty="0"/>
              <a:t> </a:t>
            </a:r>
            <a:r>
              <a:rPr dirty="0"/>
              <a:t>geçer.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4935169"/>
            <a:ext cx="77120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Kirchhoff,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 Kanunu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ile;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“devreye uygulanan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gerilim,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dirençler üzerinde düşen gerilimlerin toplamına eşittir”</a:t>
            </a:r>
            <a:r>
              <a:rPr sz="2000" spc="-1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75232" y="1988820"/>
            <a:ext cx="5401056" cy="2663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423926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PARALEL</a:t>
            </a:r>
            <a:r>
              <a:rPr sz="4200" b="1" spc="-75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DİRENÇ  DEVRELERİ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1944370"/>
            <a:ext cx="8051165" cy="3014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Dirençlerin karşılıklı uçlarının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bağlanması ile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oluşan devreye  paralel bağlantı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Paralel bağlantıda toplam direnç</a:t>
            </a:r>
            <a:r>
              <a:rPr sz="2000" spc="-2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azalır.  Dirençler üzerindeki gerilimler eşit, üzerinden geçen akımlar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farklıdır.</a:t>
            </a:r>
            <a:endParaRPr sz="2000">
              <a:latin typeface="TeXGyreAdventor"/>
              <a:cs typeface="TeXGyreAdventor"/>
            </a:endParaRPr>
          </a:p>
          <a:p>
            <a:pPr marL="355600" marR="24066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Paralel bağlantıda seri bağlantıdan farklı olarak eşdeğer  direnç, direnç değerlerinin çarpmaya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göre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terslerinin  toplamının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yine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çarpmaya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göre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tersi alınarak bulunur.</a:t>
            </a:r>
            <a:r>
              <a:rPr sz="2000" spc="-114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Formül  haline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getirirsek;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56435" y="5309234"/>
            <a:ext cx="279400" cy="17145"/>
          </a:xfrm>
          <a:custGeom>
            <a:avLst/>
            <a:gdLst/>
            <a:ahLst/>
            <a:cxnLst/>
            <a:rect l="l" t="t" r="r" b="b"/>
            <a:pathLst>
              <a:path w="279400" h="17145">
                <a:moveTo>
                  <a:pt x="278892" y="0"/>
                </a:moveTo>
                <a:lnTo>
                  <a:pt x="0" y="0"/>
                </a:lnTo>
                <a:lnTo>
                  <a:pt x="0" y="16763"/>
                </a:lnTo>
                <a:lnTo>
                  <a:pt x="278892" y="16763"/>
                </a:lnTo>
                <a:lnTo>
                  <a:pt x="2788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18716" y="5358764"/>
            <a:ext cx="347345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2175" spc="60" baseline="11494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200" spc="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𝑒ş</a:t>
            </a:r>
            <a:endParaRPr sz="1200">
              <a:latin typeface="DejaVu Sans Condensed"/>
              <a:cs typeface="DejaVu Sans Condense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22423" y="5309234"/>
            <a:ext cx="216535" cy="17145"/>
          </a:xfrm>
          <a:custGeom>
            <a:avLst/>
            <a:gdLst/>
            <a:ahLst/>
            <a:cxnLst/>
            <a:rect l="l" t="t" r="r" b="b"/>
            <a:pathLst>
              <a:path w="216535" h="17145">
                <a:moveTo>
                  <a:pt x="216407" y="0"/>
                </a:moveTo>
                <a:lnTo>
                  <a:pt x="0" y="0"/>
                </a:lnTo>
                <a:lnTo>
                  <a:pt x="0" y="16763"/>
                </a:lnTo>
                <a:lnTo>
                  <a:pt x="216407" y="16763"/>
                </a:lnTo>
                <a:lnTo>
                  <a:pt x="216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29460" y="5043296"/>
            <a:ext cx="76708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46430" algn="l"/>
              </a:tabLst>
            </a:pPr>
            <a:r>
              <a:rPr sz="145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1	1</a:t>
            </a:r>
            <a:endParaRPr sz="1450">
              <a:latin typeface="DejaVu Sans Condensed"/>
              <a:cs typeface="DejaVu Sans Condense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93111" y="5124069"/>
            <a:ext cx="8058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2615" algn="l"/>
              </a:tabLst>
            </a:pP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=	+</a:t>
            </a:r>
            <a:endParaRPr sz="2000">
              <a:latin typeface="DejaVu Sans Condensed"/>
              <a:cs typeface="DejaVu Sans Condense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42107" y="5309234"/>
            <a:ext cx="216535" cy="17145"/>
          </a:xfrm>
          <a:custGeom>
            <a:avLst/>
            <a:gdLst/>
            <a:ahLst/>
            <a:cxnLst/>
            <a:rect l="l" t="t" r="r" b="b"/>
            <a:pathLst>
              <a:path w="216535" h="17145">
                <a:moveTo>
                  <a:pt x="216407" y="0"/>
                </a:moveTo>
                <a:lnTo>
                  <a:pt x="0" y="0"/>
                </a:lnTo>
                <a:lnTo>
                  <a:pt x="0" y="16763"/>
                </a:lnTo>
                <a:lnTo>
                  <a:pt x="216407" y="16763"/>
                </a:lnTo>
                <a:lnTo>
                  <a:pt x="216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183382" y="5043296"/>
            <a:ext cx="1333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endParaRPr sz="1450">
              <a:latin typeface="DejaVu Sans Condensed"/>
              <a:cs typeface="DejaVu Sans Condense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4704" y="5320664"/>
            <a:ext cx="805815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  <a:tabLst>
                <a:tab pos="557530" algn="l"/>
              </a:tabLst>
            </a:pPr>
            <a:r>
              <a:rPr sz="1450" spc="8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800" spc="127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1	</a:t>
            </a:r>
            <a:r>
              <a:rPr sz="1450" spc="8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800" spc="127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1800" baseline="-13888">
              <a:latin typeface="DejaVu Sans Condensed"/>
              <a:cs typeface="DejaVu Sans Condense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02838" y="5124069"/>
            <a:ext cx="7232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+ </a:t>
            </a:r>
            <a:r>
              <a:rPr sz="2000" spc="-85" dirty="0">
                <a:solidFill>
                  <a:srgbClr val="FFFFFF"/>
                </a:solidFill>
                <a:latin typeface="DejaVu Sans Condensed"/>
                <a:cs typeface="DejaVu Sans Condensed"/>
              </a:rPr>
              <a:t>⋯</a:t>
            </a:r>
            <a:r>
              <a:rPr sz="2000" spc="-43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DejaVu Sans Condensed"/>
                <a:cs typeface="DejaVu Sans Condensed"/>
              </a:rPr>
              <a:t>+</a:t>
            </a:r>
            <a:endParaRPr sz="2000">
              <a:latin typeface="DejaVu Sans Condensed"/>
              <a:cs typeface="DejaVu Sans Condense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169283" y="5309234"/>
            <a:ext cx="234950" cy="17145"/>
          </a:xfrm>
          <a:custGeom>
            <a:avLst/>
            <a:gdLst/>
            <a:ahLst/>
            <a:cxnLst/>
            <a:rect l="l" t="t" r="r" b="b"/>
            <a:pathLst>
              <a:path w="234950" h="17145">
                <a:moveTo>
                  <a:pt x="234696" y="0"/>
                </a:moveTo>
                <a:lnTo>
                  <a:pt x="0" y="0"/>
                </a:lnTo>
                <a:lnTo>
                  <a:pt x="0" y="16763"/>
                </a:lnTo>
                <a:lnTo>
                  <a:pt x="234696" y="16763"/>
                </a:lnTo>
                <a:lnTo>
                  <a:pt x="234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131817" y="4989042"/>
            <a:ext cx="302895" cy="58039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40"/>
              </a:spcBef>
            </a:pPr>
            <a:r>
              <a:rPr sz="145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endParaRPr sz="1450">
              <a:latin typeface="DejaVu Sans Condensed"/>
              <a:cs typeface="DejaVu Sans Condensed"/>
            </a:endParaRPr>
          </a:p>
          <a:p>
            <a:pPr marL="38100">
              <a:lnSpc>
                <a:spcPct val="100000"/>
              </a:lnSpc>
              <a:spcBef>
                <a:spcPts val="445"/>
              </a:spcBef>
            </a:pPr>
            <a:r>
              <a:rPr sz="1450" spc="1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800" spc="254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𝑛</a:t>
            </a:r>
            <a:endParaRPr sz="1800" baseline="-13888">
              <a:latin typeface="DejaVu Sans Condensed"/>
              <a:cs typeface="DejaVu Sans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pc="-5" dirty="0"/>
              <a:t>Sadece iki paralel direncin </a:t>
            </a:r>
            <a:r>
              <a:rPr dirty="0"/>
              <a:t>olduğu devrelerde</a:t>
            </a:r>
            <a:r>
              <a:rPr spc="5" dirty="0"/>
              <a:t> </a:t>
            </a:r>
            <a:r>
              <a:rPr spc="-5" dirty="0"/>
              <a:t>hesaplamanın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5337" y="736168"/>
            <a:ext cx="23418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kolaylığı</a:t>
            </a:r>
            <a:r>
              <a:rPr sz="20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açısından;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409" y="1343406"/>
            <a:ext cx="20574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𝑒</a:t>
            </a:r>
            <a:r>
              <a:rPr sz="1450" spc="-60" dirty="0">
                <a:solidFill>
                  <a:srgbClr val="FFFFFF"/>
                </a:solidFill>
                <a:latin typeface="DejaVu Sans Condensed"/>
                <a:cs typeface="DejaVu Sans Condensed"/>
              </a:rPr>
              <a:t>ş</a:t>
            </a:r>
            <a:endParaRPr sz="1450">
              <a:latin typeface="DejaVu Sans Condensed"/>
              <a:cs typeface="DejaVu Sans Condense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437" y="1223009"/>
            <a:ext cx="5276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60045" algn="l"/>
              </a:tabLst>
            </a:pPr>
            <a:r>
              <a:rPr sz="2000" spc="36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86472" y="1408938"/>
            <a:ext cx="568960" cy="17145"/>
          </a:xfrm>
          <a:custGeom>
            <a:avLst/>
            <a:gdLst/>
            <a:ahLst/>
            <a:cxnLst/>
            <a:rect l="l" t="t" r="r" b="b"/>
            <a:pathLst>
              <a:path w="568960" h="17144">
                <a:moveTo>
                  <a:pt x="568452" y="0"/>
                </a:moveTo>
                <a:lnTo>
                  <a:pt x="0" y="0"/>
                </a:lnTo>
                <a:lnTo>
                  <a:pt x="0" y="16763"/>
                </a:lnTo>
                <a:lnTo>
                  <a:pt x="568452" y="16763"/>
                </a:lnTo>
                <a:lnTo>
                  <a:pt x="5684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97305" y="1142237"/>
            <a:ext cx="54038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800" spc="82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145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.𝑅</a:t>
            </a:r>
            <a:r>
              <a:rPr sz="1800" spc="82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1800" baseline="-13888">
              <a:latin typeface="DejaVu Sans Condensed"/>
              <a:cs typeface="DejaVu Sans Condense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8537" y="1419606"/>
            <a:ext cx="63817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450" spc="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800" spc="104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1450" spc="70" dirty="0">
                <a:solidFill>
                  <a:srgbClr val="FFFFFF"/>
                </a:solidFill>
                <a:latin typeface="DejaVu Sans Condensed"/>
                <a:cs typeface="DejaVu Sans Condensed"/>
              </a:rPr>
              <a:t>+𝑅</a:t>
            </a:r>
            <a:r>
              <a:rPr sz="1800" spc="104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1800" baseline="-13888">
              <a:latin typeface="DejaVu Sans Condensed"/>
              <a:cs typeface="DejaVu Sans Condense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82623" y="1223009"/>
            <a:ext cx="28841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formülü de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kullanılabilir.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33600" y="1805274"/>
            <a:ext cx="4104132" cy="2505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90525"/>
            <a:ext cx="83439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100" spc="204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Paralel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kolların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gerilimleri eşittir. Kaynak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uçlarını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takip edersek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doğruca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direnç uçlarına</a:t>
            </a:r>
            <a:r>
              <a:rPr sz="1400" spc="-1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gittiğini</a:t>
            </a:r>
            <a:endParaRPr sz="14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9144" y="561213"/>
            <a:ext cx="87439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ö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reb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li</a:t>
            </a:r>
            <a:r>
              <a:rPr sz="1400" spc="-15" dirty="0">
                <a:solidFill>
                  <a:srgbClr val="FFFFFF"/>
                </a:solidFill>
                <a:latin typeface="TeXGyreAdventor"/>
                <a:cs typeface="TeXGyreAdventor"/>
              </a:rPr>
              <a:t>r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i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z.</a:t>
            </a:r>
            <a:endParaRPr sz="14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3744" y="4023105"/>
            <a:ext cx="784288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uçlarına gitmekte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dolayısıyla </a:t>
            </a:r>
            <a:r>
              <a:rPr sz="1400" spc="5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75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1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gerilimi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kaynak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gerilimine eşittir. Tüm bunlar </a:t>
            </a:r>
            <a:r>
              <a:rPr sz="1400" spc="6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500" spc="97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2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direnci 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r>
              <a:rPr sz="1400" spc="-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7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104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1500" baseline="-16666">
              <a:latin typeface="DejaVu Sans Condensed"/>
              <a:cs typeface="DejaVu Sans Condense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540" y="4111029"/>
            <a:ext cx="8202295" cy="108775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381000">
              <a:lnSpc>
                <a:spcPct val="100000"/>
              </a:lnSpc>
              <a:spcBef>
                <a:spcPts val="755"/>
              </a:spcBef>
            </a:pP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gerilimi içinde</a:t>
            </a:r>
            <a:r>
              <a:rPr sz="1400" spc="-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geçerlidir.</a:t>
            </a:r>
            <a:endParaRPr sz="14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660"/>
              </a:spcBef>
              <a:tabLst>
                <a:tab pos="381000" algn="l"/>
              </a:tabLst>
            </a:pPr>
            <a:r>
              <a:rPr sz="1100" spc="21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Başka 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değişle </a:t>
            </a:r>
            <a:r>
              <a:rPr sz="1400" spc="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150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𝑘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140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82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1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1400" spc="-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37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1400" spc="25" dirty="0">
                <a:solidFill>
                  <a:srgbClr val="FFFFFF"/>
                </a:solidFill>
                <a:latin typeface="TeXGyreAdventor"/>
                <a:cs typeface="TeXGyreAdventor"/>
              </a:rPr>
              <a:t>’dir.</a:t>
            </a:r>
            <a:endParaRPr sz="1400">
              <a:latin typeface="TeXGyreAdventor"/>
              <a:cs typeface="TeXGyreAdventor"/>
            </a:endParaRPr>
          </a:p>
          <a:p>
            <a:pPr marL="381000" marR="30480" indent="-343535">
              <a:lnSpc>
                <a:spcPts val="1340"/>
              </a:lnSpc>
              <a:spcBef>
                <a:spcPts val="990"/>
              </a:spcBef>
              <a:tabLst>
                <a:tab pos="381000" algn="l"/>
              </a:tabLst>
            </a:pPr>
            <a:r>
              <a:rPr sz="1100" spc="204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r>
              <a:rPr sz="1400" spc="-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düşük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olan</a:t>
            </a:r>
            <a:r>
              <a:rPr sz="14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koldan</a:t>
            </a:r>
            <a:r>
              <a:rPr sz="14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çok,</a:t>
            </a:r>
            <a:r>
              <a:rPr sz="14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direnci</a:t>
            </a:r>
            <a:r>
              <a:rPr sz="14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fazla</a:t>
            </a:r>
            <a:r>
              <a:rPr sz="14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olan</a:t>
            </a:r>
            <a:r>
              <a:rPr sz="14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koldan</a:t>
            </a:r>
            <a:r>
              <a:rPr sz="14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az</a:t>
            </a:r>
            <a:r>
              <a:rPr sz="1400" spc="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akım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 geçişi</a:t>
            </a:r>
            <a:r>
              <a:rPr sz="14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olur.</a:t>
            </a:r>
            <a:r>
              <a:rPr sz="1400" spc="-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Akım</a:t>
            </a:r>
            <a:r>
              <a:rPr sz="1400" spc="-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r>
              <a:rPr sz="14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direnç 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 ters orantı</a:t>
            </a:r>
            <a:r>
              <a:rPr sz="14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vardır.</a:t>
            </a:r>
            <a:endParaRPr sz="1400">
              <a:latin typeface="TeXGyreAdventor"/>
              <a:cs typeface="TeXGyreAdventor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016251" y="940308"/>
            <a:ext cx="3586479" cy="2555875"/>
            <a:chOff x="2016251" y="940308"/>
            <a:chExt cx="3586479" cy="2555875"/>
          </a:xfrm>
        </p:grpSpPr>
        <p:sp>
          <p:nvSpPr>
            <p:cNvPr id="7" name="object 7"/>
            <p:cNvSpPr/>
            <p:nvPr/>
          </p:nvSpPr>
          <p:spPr>
            <a:xfrm>
              <a:off x="2016251" y="1307592"/>
              <a:ext cx="3585972" cy="218846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04921" y="950214"/>
              <a:ext cx="1948180" cy="684530"/>
            </a:xfrm>
            <a:custGeom>
              <a:avLst/>
              <a:gdLst/>
              <a:ahLst/>
              <a:cxnLst/>
              <a:rect l="l" t="t" r="r" b="b"/>
              <a:pathLst>
                <a:path w="1948179" h="684530">
                  <a:moveTo>
                    <a:pt x="0" y="684276"/>
                  </a:moveTo>
                  <a:lnTo>
                    <a:pt x="1505" y="605821"/>
                  </a:lnTo>
                  <a:lnTo>
                    <a:pt x="5795" y="533804"/>
                  </a:lnTo>
                  <a:lnTo>
                    <a:pt x="12526" y="470278"/>
                  </a:lnTo>
                  <a:lnTo>
                    <a:pt x="21356" y="417296"/>
                  </a:lnTo>
                  <a:lnTo>
                    <a:pt x="31944" y="376910"/>
                  </a:lnTo>
                  <a:lnTo>
                    <a:pt x="57022" y="342138"/>
                  </a:lnTo>
                  <a:lnTo>
                    <a:pt x="916813" y="342138"/>
                  </a:lnTo>
                  <a:lnTo>
                    <a:pt x="929888" y="333102"/>
                  </a:lnTo>
                  <a:lnTo>
                    <a:pt x="952479" y="266979"/>
                  </a:lnTo>
                  <a:lnTo>
                    <a:pt x="961309" y="213997"/>
                  </a:lnTo>
                  <a:lnTo>
                    <a:pt x="968040" y="150471"/>
                  </a:lnTo>
                  <a:lnTo>
                    <a:pt x="972330" y="78454"/>
                  </a:lnTo>
                  <a:lnTo>
                    <a:pt x="973836" y="0"/>
                  </a:lnTo>
                  <a:lnTo>
                    <a:pt x="975341" y="78454"/>
                  </a:lnTo>
                  <a:lnTo>
                    <a:pt x="979631" y="150471"/>
                  </a:lnTo>
                  <a:lnTo>
                    <a:pt x="986362" y="213997"/>
                  </a:lnTo>
                  <a:lnTo>
                    <a:pt x="995192" y="266979"/>
                  </a:lnTo>
                  <a:lnTo>
                    <a:pt x="1005780" y="307365"/>
                  </a:lnTo>
                  <a:lnTo>
                    <a:pt x="1030858" y="342138"/>
                  </a:lnTo>
                  <a:lnTo>
                    <a:pt x="1890649" y="342138"/>
                  </a:lnTo>
                  <a:lnTo>
                    <a:pt x="1903724" y="351173"/>
                  </a:lnTo>
                  <a:lnTo>
                    <a:pt x="1926315" y="417296"/>
                  </a:lnTo>
                  <a:lnTo>
                    <a:pt x="1935145" y="470278"/>
                  </a:lnTo>
                  <a:lnTo>
                    <a:pt x="1941876" y="533804"/>
                  </a:lnTo>
                  <a:lnTo>
                    <a:pt x="1946166" y="605821"/>
                  </a:lnTo>
                  <a:lnTo>
                    <a:pt x="1947672" y="684276"/>
                  </a:lnTo>
                </a:path>
              </a:pathLst>
            </a:custGeom>
            <a:ln w="19812">
              <a:solidFill>
                <a:srgbClr val="EA621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811017" y="2553461"/>
              <a:ext cx="1923414" cy="433070"/>
            </a:xfrm>
            <a:custGeom>
              <a:avLst/>
              <a:gdLst/>
              <a:ahLst/>
              <a:cxnLst/>
              <a:rect l="l" t="t" r="r" b="b"/>
              <a:pathLst>
                <a:path w="1923414" h="433069">
                  <a:moveTo>
                    <a:pt x="1923287" y="0"/>
                  </a:moveTo>
                  <a:lnTo>
                    <a:pt x="1921451" y="68397"/>
                  </a:lnTo>
                  <a:lnTo>
                    <a:pt x="1916334" y="127802"/>
                  </a:lnTo>
                  <a:lnTo>
                    <a:pt x="1908529" y="174650"/>
                  </a:lnTo>
                  <a:lnTo>
                    <a:pt x="1887220" y="216408"/>
                  </a:lnTo>
                  <a:lnTo>
                    <a:pt x="997711" y="216408"/>
                  </a:lnTo>
                  <a:lnTo>
                    <a:pt x="986304" y="227441"/>
                  </a:lnTo>
                  <a:lnTo>
                    <a:pt x="976402" y="258165"/>
                  </a:lnTo>
                  <a:lnTo>
                    <a:pt x="968597" y="305013"/>
                  </a:lnTo>
                  <a:lnTo>
                    <a:pt x="963480" y="364418"/>
                  </a:lnTo>
                  <a:lnTo>
                    <a:pt x="961644" y="432815"/>
                  </a:lnTo>
                  <a:lnTo>
                    <a:pt x="959807" y="364418"/>
                  </a:lnTo>
                  <a:lnTo>
                    <a:pt x="954690" y="305013"/>
                  </a:lnTo>
                  <a:lnTo>
                    <a:pt x="946885" y="258165"/>
                  </a:lnTo>
                  <a:lnTo>
                    <a:pt x="936983" y="227441"/>
                  </a:lnTo>
                  <a:lnTo>
                    <a:pt x="925576" y="216408"/>
                  </a:lnTo>
                  <a:lnTo>
                    <a:pt x="36068" y="216408"/>
                  </a:lnTo>
                  <a:lnTo>
                    <a:pt x="24660" y="205374"/>
                  </a:lnTo>
                  <a:lnTo>
                    <a:pt x="14758" y="174650"/>
                  </a:lnTo>
                  <a:lnTo>
                    <a:pt x="6953" y="127802"/>
                  </a:lnTo>
                  <a:lnTo>
                    <a:pt x="1836" y="68397"/>
                  </a:lnTo>
                  <a:lnTo>
                    <a:pt x="0" y="0"/>
                  </a:lnTo>
                </a:path>
              </a:pathLst>
            </a:custGeom>
            <a:ln w="19812">
              <a:solidFill>
                <a:srgbClr val="EA621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97840" y="3304797"/>
            <a:ext cx="8180070" cy="787400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R="1637664" algn="ctr">
              <a:lnSpc>
                <a:spcPct val="100000"/>
              </a:lnSpc>
              <a:spcBef>
                <a:spcPts val="1305"/>
              </a:spcBef>
            </a:pPr>
            <a:r>
              <a:rPr sz="1800" spc="12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950" spc="179" baseline="-14957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𝑘</a:t>
            </a:r>
            <a:endParaRPr sz="1950" baseline="-14957">
              <a:latin typeface="DejaVu Sans Condensed"/>
              <a:cs typeface="DejaVu Sans Condensed"/>
            </a:endParaRPr>
          </a:p>
          <a:p>
            <a:pPr marL="50800">
              <a:lnSpc>
                <a:spcPct val="100000"/>
              </a:lnSpc>
              <a:spcBef>
                <a:spcPts val="950"/>
              </a:spcBef>
              <a:tabLst>
                <a:tab pos="393700" algn="l"/>
              </a:tabLst>
            </a:pPr>
            <a:r>
              <a:rPr sz="1100" spc="204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Burada </a:t>
            </a:r>
            <a:r>
              <a:rPr sz="1400" spc="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r>
              <a:rPr sz="1500" spc="150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𝑘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kaynak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gerilimi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başka </a:t>
            </a:r>
            <a:r>
              <a:rPr sz="1400" dirty="0">
                <a:solidFill>
                  <a:srgbClr val="FFFFFF"/>
                </a:solidFill>
                <a:latin typeface="TeXGyreAdventor"/>
                <a:cs typeface="TeXGyreAdventor"/>
              </a:rPr>
              <a:t>hiçbir direnç üzerinden geçmeden doğruca </a:t>
            </a:r>
            <a:r>
              <a:rPr sz="1400" spc="5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1500" spc="75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r>
              <a:rPr sz="1500" spc="142" baseline="-16666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direncinin</a:t>
            </a:r>
            <a:endParaRPr sz="1400">
              <a:latin typeface="TeXGyreAdventor"/>
              <a:cs typeface="TeXGyreAdvento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66490" y="636270"/>
            <a:ext cx="183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49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𝑈</a:t>
            </a:r>
            <a:endParaRPr sz="1800">
              <a:latin typeface="DejaVu Sans Condensed"/>
              <a:cs typeface="DejaVu Sans Condense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05173" y="744474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1</a:t>
            </a:r>
            <a:endParaRPr sz="1300">
              <a:latin typeface="DejaVu Sans Condensed"/>
              <a:cs typeface="DejaVu Sans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2159635"/>
            <a:ext cx="806704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http://www.megep.meb.gov.tr/mte_program_modul/moduller_p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2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df/Do%C4%9Fru%20Ak%C4%B1m%20Esaslar%C4%B1.pdf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4612" y="1219580"/>
            <a:ext cx="2561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FFFF"/>
                </a:solidFill>
                <a:latin typeface="TeXGyreAdventor"/>
                <a:cs typeface="TeXGyreAdventor"/>
              </a:rPr>
              <a:t>KAYNAKÇA</a:t>
            </a:r>
            <a:endParaRPr sz="36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116</Words>
  <Application>Microsoft Office PowerPoint</Application>
  <PresentationFormat>Ekran Gösterisi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DejaVu Sans Condensed</vt:lpstr>
      <vt:lpstr>TeXGyreAdventor</vt:lpstr>
      <vt:lpstr>Wingdings 3</vt:lpstr>
      <vt:lpstr>Dilim</vt:lpstr>
      <vt:lpstr>İçindekiler</vt:lpstr>
      <vt:lpstr>SERİ DİRENÇ DEVRELERİ</vt:lpstr>
      <vt:lpstr> Devre akımı seri bağlı tüm dirençlerin üzerinden geçer.</vt:lpstr>
      <vt:lpstr>PARALEL DİRENÇ  DEVRELERİ</vt:lpstr>
      <vt:lpstr> Sadece iki paralel direncin olduğu devrelerde hesaplamanın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SERİ DİRENÇ DEVRELERİ</dc:title>
  <dc:creator>HP</dc:creator>
  <cp:lastModifiedBy>Windows Kullanıcısı</cp:lastModifiedBy>
  <cp:revision>2</cp:revision>
  <dcterms:created xsi:type="dcterms:W3CDTF">2020-01-24T12:17:11Z</dcterms:created>
  <dcterms:modified xsi:type="dcterms:W3CDTF">2020-01-28T18:58:49Z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