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0" r:id="rId6"/>
    <p:sldId id="261"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3" d="100"/>
          <a:sy n="9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DEF8A1-8645-46C5-A6FF-AF8EC482DAE7}" type="datetimeFigureOut">
              <a:rPr lang="tr-TR" smtClean="0"/>
              <a:t>14.12.2017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F89ED96-2C83-4CDB-A01A-7182DF9CB05F}" type="slidenum">
              <a:rPr lang="tr-TR" smtClean="0"/>
              <a:t>‹#›</a:t>
            </a:fld>
            <a:endParaRPr lang="tr-TR"/>
          </a:p>
        </p:txBody>
      </p:sp>
    </p:spTree>
    <p:extLst>
      <p:ext uri="{BB962C8B-B14F-4D97-AF65-F5344CB8AC3E}">
        <p14:creationId xmlns:p14="http://schemas.microsoft.com/office/powerpoint/2010/main" val="249326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DEF8A1-8645-46C5-A6FF-AF8EC482DAE7}" type="datetimeFigureOut">
              <a:rPr lang="tr-TR" smtClean="0"/>
              <a:t>14.12.2017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F89ED96-2C83-4CDB-A01A-7182DF9CB05F}" type="slidenum">
              <a:rPr lang="tr-TR" smtClean="0"/>
              <a:t>‹#›</a:t>
            </a:fld>
            <a:endParaRPr lang="tr-TR"/>
          </a:p>
        </p:txBody>
      </p:sp>
    </p:spTree>
    <p:extLst>
      <p:ext uri="{BB962C8B-B14F-4D97-AF65-F5344CB8AC3E}">
        <p14:creationId xmlns:p14="http://schemas.microsoft.com/office/powerpoint/2010/main" val="400196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DEF8A1-8645-46C5-A6FF-AF8EC482DAE7}" type="datetimeFigureOut">
              <a:rPr lang="tr-TR" smtClean="0"/>
              <a:t>14.12.2017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F89ED96-2C83-4CDB-A01A-7182DF9CB05F}" type="slidenum">
              <a:rPr lang="tr-TR" smtClean="0"/>
              <a:t>‹#›</a:t>
            </a:fld>
            <a:endParaRPr lang="tr-TR"/>
          </a:p>
        </p:txBody>
      </p:sp>
    </p:spTree>
    <p:extLst>
      <p:ext uri="{BB962C8B-B14F-4D97-AF65-F5344CB8AC3E}">
        <p14:creationId xmlns:p14="http://schemas.microsoft.com/office/powerpoint/2010/main" val="313451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87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006191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5643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DEF8A1-8645-46C5-A6FF-AF8EC482DAE7}" type="datetimeFigureOut">
              <a:rPr lang="tr-TR" smtClean="0"/>
              <a:t>14.12.2017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F89ED96-2C83-4CDB-A01A-7182DF9CB05F}" type="slidenum">
              <a:rPr lang="tr-TR" smtClean="0"/>
              <a:t>‹#›</a:t>
            </a:fld>
            <a:endParaRPr lang="tr-TR"/>
          </a:p>
        </p:txBody>
      </p:sp>
    </p:spTree>
    <p:extLst>
      <p:ext uri="{BB962C8B-B14F-4D97-AF65-F5344CB8AC3E}">
        <p14:creationId xmlns:p14="http://schemas.microsoft.com/office/powerpoint/2010/main" val="424831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DEF8A1-8645-46C5-A6FF-AF8EC482DAE7}" type="datetimeFigureOut">
              <a:rPr lang="tr-TR" smtClean="0"/>
              <a:t>14.12.2017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F89ED96-2C83-4CDB-A01A-7182DF9CB05F}" type="slidenum">
              <a:rPr lang="tr-TR" smtClean="0"/>
              <a:t>‹#›</a:t>
            </a:fld>
            <a:endParaRPr lang="tr-TR"/>
          </a:p>
        </p:txBody>
      </p:sp>
    </p:spTree>
    <p:extLst>
      <p:ext uri="{BB962C8B-B14F-4D97-AF65-F5344CB8AC3E}">
        <p14:creationId xmlns:p14="http://schemas.microsoft.com/office/powerpoint/2010/main" val="193245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DEF8A1-8645-46C5-A6FF-AF8EC482DAE7}" type="datetimeFigureOut">
              <a:rPr lang="tr-TR" smtClean="0"/>
              <a:t>14.12.2017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F89ED96-2C83-4CDB-A01A-7182DF9CB05F}" type="slidenum">
              <a:rPr lang="tr-TR" smtClean="0"/>
              <a:t>‹#›</a:t>
            </a:fld>
            <a:endParaRPr lang="tr-TR"/>
          </a:p>
        </p:txBody>
      </p:sp>
    </p:spTree>
    <p:extLst>
      <p:ext uri="{BB962C8B-B14F-4D97-AF65-F5344CB8AC3E}">
        <p14:creationId xmlns:p14="http://schemas.microsoft.com/office/powerpoint/2010/main" val="259041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DEF8A1-8645-46C5-A6FF-AF8EC482DAE7}" type="datetimeFigureOut">
              <a:rPr lang="tr-TR" smtClean="0"/>
              <a:t>14.12.2017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F89ED96-2C83-4CDB-A01A-7182DF9CB05F}" type="slidenum">
              <a:rPr lang="tr-TR" smtClean="0"/>
              <a:t>‹#›</a:t>
            </a:fld>
            <a:endParaRPr lang="tr-TR"/>
          </a:p>
        </p:txBody>
      </p:sp>
    </p:spTree>
    <p:extLst>
      <p:ext uri="{BB962C8B-B14F-4D97-AF65-F5344CB8AC3E}">
        <p14:creationId xmlns:p14="http://schemas.microsoft.com/office/powerpoint/2010/main" val="115971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DEF8A1-8645-46C5-A6FF-AF8EC482DAE7}" type="datetimeFigureOut">
              <a:rPr lang="tr-TR" smtClean="0"/>
              <a:t>14.12.2017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F89ED96-2C83-4CDB-A01A-7182DF9CB05F}" type="slidenum">
              <a:rPr lang="tr-TR" smtClean="0"/>
              <a:t>‹#›</a:t>
            </a:fld>
            <a:endParaRPr lang="tr-TR"/>
          </a:p>
        </p:txBody>
      </p:sp>
    </p:spTree>
    <p:extLst>
      <p:ext uri="{BB962C8B-B14F-4D97-AF65-F5344CB8AC3E}">
        <p14:creationId xmlns:p14="http://schemas.microsoft.com/office/powerpoint/2010/main" val="231431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DEF8A1-8645-46C5-A6FF-AF8EC482DAE7}" type="datetimeFigureOut">
              <a:rPr lang="tr-TR" smtClean="0"/>
              <a:t>14.12.2017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F89ED96-2C83-4CDB-A01A-7182DF9CB05F}" type="slidenum">
              <a:rPr lang="tr-TR" smtClean="0"/>
              <a:t>‹#›</a:t>
            </a:fld>
            <a:endParaRPr lang="tr-TR"/>
          </a:p>
        </p:txBody>
      </p:sp>
    </p:spTree>
    <p:extLst>
      <p:ext uri="{BB962C8B-B14F-4D97-AF65-F5344CB8AC3E}">
        <p14:creationId xmlns:p14="http://schemas.microsoft.com/office/powerpoint/2010/main" val="139774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DEF8A1-8645-46C5-A6FF-AF8EC482DAE7}" type="datetimeFigureOut">
              <a:rPr lang="tr-TR" smtClean="0"/>
              <a:t>14.12.2017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F89ED96-2C83-4CDB-A01A-7182DF9CB05F}" type="slidenum">
              <a:rPr lang="tr-TR" smtClean="0"/>
              <a:t>‹#›</a:t>
            </a:fld>
            <a:endParaRPr lang="tr-TR"/>
          </a:p>
        </p:txBody>
      </p:sp>
    </p:spTree>
    <p:extLst>
      <p:ext uri="{BB962C8B-B14F-4D97-AF65-F5344CB8AC3E}">
        <p14:creationId xmlns:p14="http://schemas.microsoft.com/office/powerpoint/2010/main" val="325813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DEF8A1-8645-46C5-A6FF-AF8EC482DAE7}" type="datetimeFigureOut">
              <a:rPr lang="tr-TR" smtClean="0"/>
              <a:t>14.12.2017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F89ED96-2C83-4CDB-A01A-7182DF9CB05F}" type="slidenum">
              <a:rPr lang="tr-TR" smtClean="0"/>
              <a:t>‹#›</a:t>
            </a:fld>
            <a:endParaRPr lang="tr-TR"/>
          </a:p>
        </p:txBody>
      </p:sp>
    </p:spTree>
    <p:extLst>
      <p:ext uri="{BB962C8B-B14F-4D97-AF65-F5344CB8AC3E}">
        <p14:creationId xmlns:p14="http://schemas.microsoft.com/office/powerpoint/2010/main" val="47839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EF8A1-8645-46C5-A6FF-AF8EC482DAE7}" type="datetimeFigureOut">
              <a:rPr lang="tr-TR" smtClean="0"/>
              <a:t>14.12.2017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9ED96-2C83-4CDB-A01A-7182DF9CB05F}" type="slidenum">
              <a:rPr lang="tr-TR" smtClean="0"/>
              <a:t>‹#›</a:t>
            </a:fld>
            <a:endParaRPr lang="tr-TR"/>
          </a:p>
        </p:txBody>
      </p:sp>
    </p:spTree>
    <p:extLst>
      <p:ext uri="{BB962C8B-B14F-4D97-AF65-F5344CB8AC3E}">
        <p14:creationId xmlns:p14="http://schemas.microsoft.com/office/powerpoint/2010/main" val="11488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931" y="1556793"/>
            <a:ext cx="4788024" cy="276999"/>
          </a:xfrm>
          <a:prstGeom prst="rect">
            <a:avLst/>
          </a:prstGeom>
          <a:noFill/>
        </p:spPr>
        <p:txBody>
          <a:bodyPr wrap="square">
            <a:spAutoFit/>
          </a:bodyPr>
          <a:lstStyle/>
          <a:p>
            <a:pPr>
              <a:defRPr/>
            </a:pPr>
            <a:r>
              <a:rPr lang="en-US" altLang="ko-KR" sz="1200" b="1" dirty="0">
                <a:solidFill>
                  <a:schemeClr val="tx1">
                    <a:lumMod val="75000"/>
                    <a:lumOff val="25000"/>
                  </a:schemeClr>
                </a:solidFill>
                <a:latin typeface="Arial" pitchFamily="34" charset="0"/>
                <a:cs typeface="Arial" pitchFamily="34" charset="0"/>
              </a:rPr>
              <a:t>  </a:t>
            </a:r>
          </a:p>
        </p:txBody>
      </p:sp>
      <p:sp>
        <p:nvSpPr>
          <p:cNvPr id="2" name="Dikdörtgen 1"/>
          <p:cNvSpPr/>
          <p:nvPr/>
        </p:nvSpPr>
        <p:spPr>
          <a:xfrm>
            <a:off x="2285442" y="2011488"/>
            <a:ext cx="5466742" cy="769441"/>
          </a:xfrm>
          <a:prstGeom prst="rect">
            <a:avLst/>
          </a:prstGeom>
        </p:spPr>
        <p:txBody>
          <a:bodyPr wrap="square">
            <a:spAutoFit/>
          </a:bodyPr>
          <a:lstStyle/>
          <a:p>
            <a:r>
              <a:rPr lang="tr-TR" sz="4400" b="1" i="1" dirty="0">
                <a:solidFill>
                  <a:schemeClr val="accent1">
                    <a:lumMod val="50000"/>
                  </a:schemeClr>
                </a:solidFill>
                <a:latin typeface="Book Antiqua" panose="02040602050305030304" pitchFamily="18" charset="0"/>
              </a:rPr>
              <a:t>Yazı Sistemleri</a:t>
            </a:r>
            <a:endParaRPr lang="tr-TR" sz="4400" b="1" dirty="0">
              <a:latin typeface="Book Antiqua" panose="02040602050305030304" pitchFamily="18" charset="0"/>
            </a:endParaRPr>
          </a:p>
        </p:txBody>
      </p:sp>
    </p:spTree>
    <p:extLst>
      <p:ext uri="{BB962C8B-B14F-4D97-AF65-F5344CB8AC3E}">
        <p14:creationId xmlns:p14="http://schemas.microsoft.com/office/powerpoint/2010/main" val="1409661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0" dirty="0" smtClean="0"/>
              <a:t>İbranice</a:t>
            </a:r>
            <a:endParaRPr lang="tr-TR" sz="2400" dirty="0"/>
          </a:p>
        </p:txBody>
      </p:sp>
      <p:sp>
        <p:nvSpPr>
          <p:cNvPr id="3" name="İçerik Yer Tutucusu 2"/>
          <p:cNvSpPr>
            <a:spLocks noGrp="1"/>
          </p:cNvSpPr>
          <p:nvPr>
            <p:ph idx="10"/>
          </p:nvPr>
        </p:nvSpPr>
        <p:spPr>
          <a:xfrm>
            <a:off x="623392" y="1530849"/>
            <a:ext cx="10972800" cy="5208998"/>
          </a:xfrm>
        </p:spPr>
        <p:txBody>
          <a:bodyPr>
            <a:normAutofit/>
          </a:bodyPr>
          <a:lstStyle/>
          <a:p>
            <a:r>
              <a:rPr lang="tr-TR" dirty="0" err="1"/>
              <a:t>İbranice’nin</a:t>
            </a:r>
            <a:r>
              <a:rPr lang="tr-TR" dirty="0"/>
              <a:t> dilbilimsel durumu biriciktir. M.Ö. 2. Yüzyılda İbranice konuşulan bir dil olmaktan çıkmıştır. Yahudiler genellikle </a:t>
            </a:r>
            <a:r>
              <a:rPr lang="tr-TR" dirty="0" err="1"/>
              <a:t>Arami</a:t>
            </a:r>
            <a:r>
              <a:rPr lang="tr-TR" dirty="0"/>
              <a:t> ya da Yunanca konuşmuşlardır. Daha sonra dünyanın neresinde yaşıyorlarsa o bölgenin dilini kullanmaya başlamışlardır. 19. Yüzyılda İbranicenin yeniden konuşma dili olması hareketi başlamış ve başarılı olmuştur. Günümüzde İsraillilerin anadili olarak konuşulmaktadır. Bu durum, ölü bir dilin yeniden canlanmasının (büyük insan toplulukları tarafından) bilinen tek örneğidir. </a:t>
            </a:r>
          </a:p>
          <a:p>
            <a:r>
              <a:rPr lang="tr-TR" dirty="0"/>
              <a:t>İbrani ebcedi: Erken Sami dilinde yalnızca ünsüz sesler yazılıyor ünlüler hiç yazılmıyordu. Sonraları bazı uzun ünlüler, ünsüz sembolleri kullanılarak yazılmaya başlandı. Bu sistem </a:t>
            </a:r>
            <a:r>
              <a:rPr lang="tr-TR" dirty="0" err="1"/>
              <a:t>Aramilerden</a:t>
            </a:r>
            <a:r>
              <a:rPr lang="tr-TR" dirty="0"/>
              <a:t> başlayarak </a:t>
            </a:r>
            <a:r>
              <a:rPr lang="tr-TR" dirty="0" err="1"/>
              <a:t>ebced</a:t>
            </a:r>
            <a:r>
              <a:rPr lang="tr-TR" dirty="0"/>
              <a:t> kullanan diğer Sami dillerine (Fenike dışında) yayıldı. Bu amaçla kullanılan ünsüz sembolüne </a:t>
            </a:r>
            <a:r>
              <a:rPr lang="tr-TR" b="1" dirty="0" err="1"/>
              <a:t>mater</a:t>
            </a:r>
            <a:r>
              <a:rPr lang="tr-TR" b="1" dirty="0"/>
              <a:t> </a:t>
            </a:r>
            <a:r>
              <a:rPr lang="tr-TR" b="1" dirty="0" err="1"/>
              <a:t>lectionis</a:t>
            </a:r>
            <a:r>
              <a:rPr lang="tr-TR" dirty="0"/>
              <a:t> (Latince. okumanın annesi) adı verilir. İbranicede </a:t>
            </a:r>
            <a:r>
              <a:rPr lang="tr-TR" dirty="0" err="1"/>
              <a:t>mater</a:t>
            </a:r>
            <a:r>
              <a:rPr lang="tr-TR" dirty="0"/>
              <a:t> </a:t>
            </a:r>
            <a:r>
              <a:rPr lang="tr-TR" dirty="0" err="1"/>
              <a:t>lectionis</a:t>
            </a:r>
            <a:r>
              <a:rPr lang="tr-TR" dirty="0"/>
              <a:t> kullanımı uzun ünlüler için geçerliydi ama her zaman kullanılmazdı, kısa ünlüler içinse hiç uygulanmazdı.</a:t>
            </a:r>
          </a:p>
          <a:p>
            <a:r>
              <a:rPr lang="tr-TR" dirty="0"/>
              <a:t>7. yüzyılda, </a:t>
            </a:r>
            <a:r>
              <a:rPr lang="tr-TR" dirty="0" err="1"/>
              <a:t>mater</a:t>
            </a:r>
            <a:r>
              <a:rPr lang="tr-TR" dirty="0"/>
              <a:t> </a:t>
            </a:r>
            <a:r>
              <a:rPr lang="tr-TR" dirty="0" err="1"/>
              <a:t>lectionis</a:t>
            </a:r>
            <a:r>
              <a:rPr lang="tr-TR" dirty="0"/>
              <a:t> dahi kullanılsa İbranice metinlerin doğru </a:t>
            </a:r>
            <a:r>
              <a:rPr lang="tr-TR" dirty="0" err="1"/>
              <a:t>sesletilemeyeceği</a:t>
            </a:r>
            <a:r>
              <a:rPr lang="tr-TR" dirty="0"/>
              <a:t> kaygısı ve beraberinde Yunanlıları ünlü sesler için de sembol kullanıyor oldukları bilgisi, tartışmalar başlatmıştır. Bir kısım, kutsal metinleri var olan harflerin aralarına ünlüler için sembol ekleyerek bozmak istememiştir. Çözüm olarak altlarına ya da üstlerine </a:t>
            </a:r>
            <a:r>
              <a:rPr lang="tr-TR" dirty="0" err="1"/>
              <a:t>diacritic</a:t>
            </a:r>
            <a:r>
              <a:rPr lang="tr-TR" dirty="0"/>
              <a:t> işaretler konmaya başlandı.</a:t>
            </a:r>
          </a:p>
          <a:p>
            <a:r>
              <a:rPr lang="tr-TR" dirty="0"/>
              <a:t>İbranicede bu </a:t>
            </a:r>
            <a:r>
              <a:rPr lang="tr-TR" dirty="0" err="1"/>
              <a:t>diacriticlerin</a:t>
            </a:r>
            <a:r>
              <a:rPr lang="tr-TR" dirty="0"/>
              <a:t> kullanılmasına </a:t>
            </a:r>
            <a:r>
              <a:rPr lang="tr-TR" b="1" dirty="0"/>
              <a:t>harf vurgusu/ hareke </a:t>
            </a:r>
            <a:r>
              <a:rPr lang="tr-TR" dirty="0"/>
              <a:t>(</a:t>
            </a:r>
            <a:r>
              <a:rPr lang="tr-TR" dirty="0" err="1"/>
              <a:t>vowel</a:t>
            </a:r>
            <a:r>
              <a:rPr lang="tr-TR" dirty="0"/>
              <a:t> </a:t>
            </a:r>
            <a:r>
              <a:rPr lang="tr-TR" dirty="0" err="1"/>
              <a:t>pointing</a:t>
            </a:r>
            <a:r>
              <a:rPr lang="tr-TR" dirty="0"/>
              <a:t>) ve ünlüleri işaretlenmiş metinlere de </a:t>
            </a:r>
            <a:r>
              <a:rPr lang="tr-TR" b="1" dirty="0"/>
              <a:t>vurgulu metinler</a:t>
            </a:r>
            <a:r>
              <a:rPr lang="tr-TR" dirty="0"/>
              <a:t> (</a:t>
            </a:r>
            <a:r>
              <a:rPr lang="tr-TR" dirty="0" err="1"/>
              <a:t>pointed</a:t>
            </a:r>
            <a:r>
              <a:rPr lang="tr-TR" dirty="0"/>
              <a:t> </a:t>
            </a:r>
            <a:r>
              <a:rPr lang="tr-TR" dirty="0" err="1"/>
              <a:t>texts</a:t>
            </a:r>
            <a:r>
              <a:rPr lang="tr-TR" dirty="0"/>
              <a:t>) denildi. </a:t>
            </a:r>
          </a:p>
          <a:p>
            <a:r>
              <a:rPr lang="tr-TR" dirty="0"/>
              <a:t>İbranice de diğer tüm Sami dilleri gibi sağdan sola yazılır. Harfler, el yazısı yazarken dahi bileşmez.</a:t>
            </a:r>
          </a:p>
          <a:p>
            <a:r>
              <a:rPr lang="tr-TR" dirty="0"/>
              <a:t>Sami ebcedinde yer alan harflerin sıralanışı gelenekseldir. Günümüzde İbrani, Latin ve Yunan alfabelerinin sıralanışı aynıdır. Arap ve Hint yazı sistemlerinin sırası değişmiştir.</a:t>
            </a:r>
          </a:p>
          <a:p>
            <a:r>
              <a:rPr lang="tr-TR" dirty="0"/>
              <a:t>İbranicede sayılar için özel karakterler yoktur, harfler belirli rakam işlevleri görür.</a:t>
            </a:r>
          </a:p>
          <a:p>
            <a:r>
              <a:rPr lang="tr-TR" dirty="0"/>
              <a:t>70 yılından sonra Yahudiler, İsrail’i terk etmek zorunda kalınca farklı ülkelere dağılmışlardır. Kuzeydoğu Avrupa’da </a:t>
            </a:r>
            <a:r>
              <a:rPr lang="tr-TR" dirty="0" err="1"/>
              <a:t>Almanca’nın</a:t>
            </a:r>
            <a:r>
              <a:rPr lang="tr-TR" dirty="0"/>
              <a:t> bir formunu konuşan Yahudiler </a:t>
            </a:r>
            <a:r>
              <a:rPr lang="tr-TR" dirty="0" err="1"/>
              <a:t>Yiddish</a:t>
            </a:r>
            <a:r>
              <a:rPr lang="tr-TR" dirty="0"/>
              <a:t> dilini oluşturmuştur. Bu dil de Yeni İbrani ebcedi ile yazılır.</a:t>
            </a:r>
          </a:p>
          <a:p>
            <a:endParaRPr lang="tr-TR" dirty="0"/>
          </a:p>
        </p:txBody>
      </p:sp>
    </p:spTree>
    <p:extLst>
      <p:ext uri="{BB962C8B-B14F-4D97-AF65-F5344CB8AC3E}">
        <p14:creationId xmlns:p14="http://schemas.microsoft.com/office/powerpoint/2010/main" val="519382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31704" y="548680"/>
            <a:ext cx="6563072" cy="460648"/>
          </a:xfrm>
        </p:spPr>
        <p:txBody>
          <a:bodyPr/>
          <a:lstStyle/>
          <a:p>
            <a:r>
              <a:rPr lang="tr-TR" dirty="0" smtClean="0"/>
              <a:t>İbranice </a:t>
            </a:r>
            <a:r>
              <a:rPr lang="tr-TR" dirty="0" smtClean="0"/>
              <a:t>Ebcedi</a:t>
            </a:r>
            <a:endParaRPr lang="tr-TR" dirty="0"/>
          </a:p>
        </p:txBody>
      </p:sp>
      <p:sp>
        <p:nvSpPr>
          <p:cNvPr id="2" name="İçerik Yer Tutucusu 1"/>
          <p:cNvSpPr>
            <a:spLocks noGrp="1"/>
          </p:cNvSpPr>
          <p:nvPr>
            <p:ph idx="10"/>
          </p:nvPr>
        </p:nvSpPr>
        <p:spPr/>
        <p:txBody>
          <a:bodyPr>
            <a:normAutofit/>
          </a:bodyPr>
          <a:lstStyle/>
          <a:p>
            <a:pPr algn="ctr"/>
            <a:r>
              <a:rPr lang="tr-TR" sz="2400" dirty="0" smtClean="0">
                <a:latin typeface="Arial" panose="020B0604020202020204" pitchFamily="34" charset="0"/>
                <a:cs typeface="Arial" panose="020B0604020202020204" pitchFamily="34" charset="0"/>
              </a:rPr>
              <a:t>&lt; Resim &gt;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340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0" dirty="0" smtClean="0"/>
              <a:t>Arapça</a:t>
            </a:r>
            <a:endParaRPr lang="tr-TR" sz="2400" dirty="0"/>
          </a:p>
        </p:txBody>
      </p:sp>
      <p:sp>
        <p:nvSpPr>
          <p:cNvPr id="3" name="İçerik Yer Tutucusu 2"/>
          <p:cNvSpPr>
            <a:spLocks noGrp="1"/>
          </p:cNvSpPr>
          <p:nvPr>
            <p:ph idx="10"/>
          </p:nvPr>
        </p:nvSpPr>
        <p:spPr>
          <a:xfrm>
            <a:off x="623392" y="1530849"/>
            <a:ext cx="10972800" cy="5208998"/>
          </a:xfrm>
        </p:spPr>
        <p:txBody>
          <a:bodyPr>
            <a:normAutofit/>
          </a:bodyPr>
          <a:lstStyle/>
          <a:p>
            <a:r>
              <a:rPr lang="tr-TR" dirty="0"/>
              <a:t>622 yılından, yani İslamiyet’ten önceki Arapçaya ilişkin fazla bir bilgi yok. İslamiyet öncesi şiire ilişkin bazı bilgiler var ama bunlar da sözlü olarak gelmiş. Hz. Muhammed de okuryazar olmadığından Kuran’ı başkalarına yazdırmış. Günümüzde İslamiyet’in etkisiyle belli bir bölgedeki çoğu dil Arap yazısı kullanılarak yazılıyor. Örneğin, Farsça ve Urduca. Geçmişte Türkçe, </a:t>
            </a:r>
            <a:r>
              <a:rPr lang="tr-TR" dirty="0" err="1"/>
              <a:t>Swahili</a:t>
            </a:r>
            <a:r>
              <a:rPr lang="tr-TR" dirty="0"/>
              <a:t> ve </a:t>
            </a:r>
            <a:r>
              <a:rPr lang="tr-TR" dirty="0" err="1"/>
              <a:t>Hausa</a:t>
            </a:r>
            <a:r>
              <a:rPr lang="tr-TR" dirty="0"/>
              <a:t> da bu alfabe ile yazılıyordu</a:t>
            </a:r>
            <a:r>
              <a:rPr lang="tr-TR" dirty="0" smtClean="0"/>
              <a:t>.</a:t>
            </a:r>
          </a:p>
          <a:p>
            <a:endParaRPr lang="tr-TR" dirty="0"/>
          </a:p>
          <a:p>
            <a:r>
              <a:rPr lang="tr-TR" dirty="0"/>
              <a:t>Diğer Sami </a:t>
            </a:r>
            <a:r>
              <a:rPr lang="tr-TR" dirty="0" err="1"/>
              <a:t>ebcedleri</a:t>
            </a:r>
            <a:r>
              <a:rPr lang="tr-TR" dirty="0"/>
              <a:t> gibi Arapçada da ünlü seslerinin gösterimi yoktur. Uzun ünlüler, </a:t>
            </a:r>
            <a:r>
              <a:rPr lang="tr-TR" dirty="0" err="1"/>
              <a:t>maters</a:t>
            </a:r>
            <a:r>
              <a:rPr lang="tr-TR" dirty="0"/>
              <a:t> </a:t>
            </a:r>
            <a:r>
              <a:rPr lang="tr-TR" dirty="0" err="1"/>
              <a:t>lectionis</a:t>
            </a:r>
            <a:r>
              <a:rPr lang="tr-TR" dirty="0"/>
              <a:t> ile gösterilir. </a:t>
            </a:r>
          </a:p>
          <a:p>
            <a:endParaRPr lang="tr-TR" dirty="0" smtClean="0"/>
          </a:p>
          <a:p>
            <a:r>
              <a:rPr lang="tr-TR" dirty="0" smtClean="0"/>
              <a:t>Kutsal </a:t>
            </a:r>
            <a:r>
              <a:rPr lang="tr-TR" dirty="0"/>
              <a:t>kitapların doğru anlaşılması endişesi nedeniyle Arapça ve İbranicede benzer toplum dilbilimsel durumlar gözlenmektedir. </a:t>
            </a:r>
          </a:p>
          <a:p>
            <a:r>
              <a:rPr lang="tr-TR" dirty="0"/>
              <a:t>Arapça konuşan dillerde sözlü dil farklılaşsa da yazılı dil ölçünlü Arapçadır ki bu dil çoğu yerel konuşucu tarafından bilinmemektedir.(</a:t>
            </a:r>
            <a:r>
              <a:rPr lang="tr-TR" dirty="0" err="1"/>
              <a:t>diglossic</a:t>
            </a:r>
            <a:r>
              <a:rPr lang="tr-TR" dirty="0"/>
              <a:t>). Okuryazar olmak demek bu dili bilmek demektir.</a:t>
            </a:r>
          </a:p>
          <a:p>
            <a:r>
              <a:rPr lang="tr-TR" dirty="0"/>
              <a:t>İslamiyet canlıların </a:t>
            </a:r>
            <a:r>
              <a:rPr lang="tr-TR" dirty="0" err="1"/>
              <a:t>resmedilmesşnş</a:t>
            </a:r>
            <a:r>
              <a:rPr lang="tr-TR" dirty="0"/>
              <a:t> istemediğinden kaligrafi sanatı / hat sanatı gelişmiştir.</a:t>
            </a:r>
          </a:p>
          <a:p>
            <a:r>
              <a:rPr lang="tr-TR" dirty="0"/>
              <a:t>Arapça Ebcedi: Sağdan sola yazılır. Harfler ünsüzleri ve uzun ünlüleri gösterir. Ünsüz simgeleri genellikle birbirlerine bağlanır, sözcükler birbirinden ayrı yazılır.</a:t>
            </a:r>
          </a:p>
          <a:p>
            <a:r>
              <a:rPr lang="tr-TR" dirty="0"/>
              <a:t>Arapça her zaman el yazısıyla (yani harfler birbirine bağlı) yazılır. </a:t>
            </a:r>
          </a:p>
          <a:p>
            <a:r>
              <a:rPr lang="tr-TR" dirty="0"/>
              <a:t>Hemze (</a:t>
            </a:r>
            <a:r>
              <a:rPr lang="tr-TR" dirty="0" err="1"/>
              <a:t>Hamzah</a:t>
            </a:r>
            <a:r>
              <a:rPr lang="tr-TR" dirty="0"/>
              <a:t>): Arapçada, başta ortada ve sonda yer alabilen gırtlak ünsüzü vardır. Ancak Kuran’ın yazıldığı Medine ağzında yalnızca başta yer alır. Sonradan orta ve sonda yer alabilmesi için hemze işareti eklenmiştir. </a:t>
            </a:r>
          </a:p>
          <a:p>
            <a:r>
              <a:rPr lang="tr-TR" dirty="0"/>
              <a:t>Arap rakamları adı verilen 1,2,3,.. aslında Hintlilere aittir.</a:t>
            </a:r>
          </a:p>
          <a:p>
            <a:endParaRPr lang="tr-TR" dirty="0"/>
          </a:p>
        </p:txBody>
      </p:sp>
    </p:spTree>
    <p:extLst>
      <p:ext uri="{BB962C8B-B14F-4D97-AF65-F5344CB8AC3E}">
        <p14:creationId xmlns:p14="http://schemas.microsoft.com/office/powerpoint/2010/main" val="2519607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5720" y="177906"/>
            <a:ext cx="6563072" cy="460648"/>
          </a:xfrm>
        </p:spPr>
        <p:txBody>
          <a:bodyPr/>
          <a:lstStyle/>
          <a:p>
            <a:r>
              <a:rPr lang="tr-TR" dirty="0" smtClean="0"/>
              <a:t>Arapça </a:t>
            </a:r>
            <a:r>
              <a:rPr lang="tr-TR" dirty="0" smtClean="0"/>
              <a:t>Ebcedi</a:t>
            </a:r>
            <a:endParaRPr lang="tr-TR" dirty="0"/>
          </a:p>
        </p:txBody>
      </p:sp>
      <p:sp>
        <p:nvSpPr>
          <p:cNvPr id="4" name="İçerik Yer Tutucusu 3"/>
          <p:cNvSpPr>
            <a:spLocks noGrp="1"/>
          </p:cNvSpPr>
          <p:nvPr>
            <p:ph idx="10"/>
          </p:nvPr>
        </p:nvSpPr>
        <p:spPr/>
        <p:txBody>
          <a:bodyPr/>
          <a:lstStyle/>
          <a:p>
            <a:pPr algn="ctr"/>
            <a:r>
              <a:rPr lang="tr-TR" sz="2400" dirty="0">
                <a:latin typeface="Arial" panose="020B0604020202020204" pitchFamily="34" charset="0"/>
                <a:cs typeface="Arial" panose="020B0604020202020204" pitchFamily="34" charset="0"/>
              </a:rPr>
              <a:t>&lt; Resim &gt;</a:t>
            </a:r>
          </a:p>
          <a:p>
            <a:endParaRPr lang="tr-TR" dirty="0"/>
          </a:p>
        </p:txBody>
      </p:sp>
    </p:spTree>
    <p:extLst>
      <p:ext uri="{BB962C8B-B14F-4D97-AF65-F5344CB8AC3E}">
        <p14:creationId xmlns:p14="http://schemas.microsoft.com/office/powerpoint/2010/main" val="1274217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Arapça rakamlar</a:t>
            </a:r>
            <a:endParaRPr lang="tr-TR" dirty="0"/>
          </a:p>
        </p:txBody>
      </p:sp>
      <p:pic>
        <p:nvPicPr>
          <p:cNvPr id="5" name="İçerik Yer Tutucusu 4"/>
          <p:cNvPicPr>
            <a:picLocks noGrp="1" noChangeAspect="1"/>
          </p:cNvPicPr>
          <p:nvPr>
            <p:ph idx="10"/>
          </p:nvPr>
        </p:nvPicPr>
        <p:blipFill>
          <a:blip r:embed="rId2"/>
          <a:stretch>
            <a:fillRect/>
          </a:stretch>
        </p:blipFill>
        <p:spPr>
          <a:xfrm>
            <a:off x="4996656" y="3247232"/>
            <a:ext cx="3886200" cy="1343025"/>
          </a:xfrm>
          <a:prstGeom prst="rect">
            <a:avLst/>
          </a:prstGeom>
        </p:spPr>
      </p:pic>
      <p:sp>
        <p:nvSpPr>
          <p:cNvPr id="2" name="Dikdörtgen 1"/>
          <p:cNvSpPr/>
          <p:nvPr/>
        </p:nvSpPr>
        <p:spPr>
          <a:xfrm>
            <a:off x="2831637" y="2422402"/>
            <a:ext cx="5441682" cy="369332"/>
          </a:xfrm>
          <a:prstGeom prst="rect">
            <a:avLst/>
          </a:prstGeom>
        </p:spPr>
        <p:txBody>
          <a:bodyPr wrap="none">
            <a:spAutoFit/>
          </a:bodyPr>
          <a:lstStyle/>
          <a:p>
            <a:r>
              <a:rPr lang="tr-TR" dirty="0" smtClean="0"/>
              <a:t>Arap rakamları adı verilen 1,2,3,.. aslında Hintlilere aittir.</a:t>
            </a:r>
            <a:endParaRPr lang="tr-TR" dirty="0"/>
          </a:p>
        </p:txBody>
      </p:sp>
    </p:spTree>
    <p:extLst>
      <p:ext uri="{BB962C8B-B14F-4D97-AF65-F5344CB8AC3E}">
        <p14:creationId xmlns:p14="http://schemas.microsoft.com/office/powerpoint/2010/main" val="1754224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576</Words>
  <Application>Microsoft Office PowerPoint</Application>
  <PresentationFormat>Geniş ekran</PresentationFormat>
  <Paragraphs>29</Paragraphs>
  <Slides>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vt:i4>
      </vt:variant>
    </vt:vector>
  </HeadingPairs>
  <TitlesOfParts>
    <vt:vector size="12" baseType="lpstr">
      <vt:lpstr>맑은 고딕</vt:lpstr>
      <vt:lpstr>Arial</vt:lpstr>
      <vt:lpstr>Book Antiqua</vt:lpstr>
      <vt:lpstr>Calibri</vt:lpstr>
      <vt:lpstr>Calibri Light</vt:lpstr>
      <vt:lpstr>Office Teması</vt:lpstr>
      <vt:lpstr>PowerPoint Sunusu</vt:lpstr>
      <vt:lpstr>İbranice</vt:lpstr>
      <vt:lpstr>PowerPoint Sunusu</vt:lpstr>
      <vt:lpstr>Arapça</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Sıla Ay</dc:creator>
  <cp:lastModifiedBy>Sıla Ay</cp:lastModifiedBy>
  <cp:revision>1</cp:revision>
  <dcterms:created xsi:type="dcterms:W3CDTF">2017-12-14T09:20:58Z</dcterms:created>
  <dcterms:modified xsi:type="dcterms:W3CDTF">2017-12-14T09:24:10Z</dcterms:modified>
</cp:coreProperties>
</file>