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93" r:id="rId2"/>
    <p:sldId id="294" r:id="rId3"/>
    <p:sldId id="295" r:id="rId4"/>
    <p:sldId id="296" r:id="rId5"/>
    <p:sldId id="297" r:id="rId6"/>
    <p:sldId id="298" r:id="rId7"/>
    <p:sldId id="299" r:id="rId8"/>
    <p:sldId id="300" r:id="rId9"/>
    <p:sldId id="301" r:id="rId10"/>
    <p:sldId id="303" r:id="rId11"/>
    <p:sldId id="304" r:id="rId12"/>
    <p:sldId id="305" r:id="rId13"/>
    <p:sldId id="307" r:id="rId14"/>
    <p:sldId id="306" r:id="rId15"/>
    <p:sldId id="308" r:id="rId16"/>
    <p:sldId id="309" r:id="rId17"/>
    <p:sldId id="310" r:id="rId18"/>
    <p:sldId id="311" r:id="rId19"/>
    <p:sldId id="312" r:id="rId20"/>
    <p:sldId id="313" r:id="rId21"/>
    <p:sldId id="314" r:id="rId22"/>
    <p:sldId id="315" r:id="rId23"/>
    <p:sldId id="316" r:id="rId24"/>
    <p:sldId id="317" r:id="rId25"/>
    <p:sldId id="318" r:id="rId26"/>
    <p:sldId id="319" r:id="rId27"/>
    <p:sldId id="320" r:id="rId28"/>
    <p:sldId id="321" r:id="rId29"/>
    <p:sldId id="322" r:id="rId30"/>
    <p:sldId id="323" r:id="rId31"/>
    <p:sldId id="324" r:id="rId32"/>
    <p:sldId id="325" r:id="rId33"/>
    <p:sldId id="326" r:id="rId34"/>
    <p:sldId id="327" r:id="rId35"/>
    <p:sldId id="328" r:id="rId36"/>
    <p:sldId id="329" r:id="rId37"/>
    <p:sldId id="330" r:id="rId38"/>
    <p:sldId id="331" r:id="rId39"/>
    <p:sldId id="332" r:id="rId40"/>
    <p:sldId id="302"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err="1"/>
              <a:t>Division</a:t>
            </a:r>
            <a:r>
              <a:rPr lang="tr-TR" b="1" dirty="0"/>
              <a:t>: </a:t>
            </a:r>
            <a:r>
              <a:rPr lang="tr-TR" b="1" dirty="0" err="1"/>
              <a:t>Ascomycota</a:t>
            </a:r>
            <a:endParaRPr lang="tr-TR" b="1" dirty="0"/>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4" y="1288027"/>
            <a:ext cx="8338369" cy="4218038"/>
          </a:xfrm>
        </p:spPr>
        <p:txBody>
          <a:bodyPr>
            <a:normAutofit fontScale="90000"/>
          </a:bodyPr>
          <a:lstStyle/>
          <a:p>
            <a:r>
              <a:rPr lang="en-US" sz="2700" dirty="0" smtClean="0"/>
              <a:t>Genus</a:t>
            </a:r>
            <a:r>
              <a:rPr lang="en-US" sz="2700" dirty="0"/>
              <a:t>: </a:t>
            </a:r>
            <a:r>
              <a:rPr lang="en-US" sz="2700" dirty="0" err="1" smtClean="0"/>
              <a:t>Peziza</a:t>
            </a:r>
            <a:r>
              <a:rPr lang="en-US" sz="2700" dirty="0"/>
              <a:t/>
            </a:r>
            <a:br>
              <a:rPr lang="en-US" sz="2700" dirty="0"/>
            </a:br>
            <a:r>
              <a:rPr lang="en-US" sz="2700" dirty="0" err="1"/>
              <a:t>Peziza</a:t>
            </a:r>
            <a:r>
              <a:rPr lang="en-US" sz="2700" dirty="0"/>
              <a:t> is a saprophytic genus of cup fungi growing on the ground, rotting wood, or</a:t>
            </a:r>
            <a:br>
              <a:rPr lang="en-US" sz="2700" dirty="0"/>
            </a:br>
            <a:r>
              <a:rPr lang="en-US" sz="2700" dirty="0"/>
              <a:t>dung and it contains about 50 widespread species</a:t>
            </a:r>
            <a:r>
              <a:rPr lang="en-US" sz="2700" dirty="0" smtClean="0"/>
              <a:t>.</a:t>
            </a:r>
            <a:r>
              <a:rPr lang="tr-TR" sz="2700" dirty="0" smtClean="0"/>
              <a:t/>
            </a:r>
            <a:br>
              <a:rPr lang="tr-TR" sz="2700" dirty="0" smtClean="0"/>
            </a:br>
            <a:r>
              <a:rPr lang="en-US" sz="2700" dirty="0"/>
              <a:t/>
            </a:r>
            <a:br>
              <a:rPr lang="en-US" sz="2700" dirty="0"/>
            </a:br>
            <a:r>
              <a:rPr lang="en-US" sz="2700" dirty="0"/>
              <a:t>Genus: </a:t>
            </a:r>
            <a:r>
              <a:rPr lang="en-US" sz="2700" dirty="0" err="1" smtClean="0"/>
              <a:t>Morchella</a:t>
            </a:r>
            <a:r>
              <a:rPr lang="en-US" sz="2700" dirty="0"/>
              <a:t/>
            </a:r>
            <a:br>
              <a:rPr lang="en-US" sz="2700" dirty="0"/>
            </a:br>
            <a:r>
              <a:rPr lang="en-US" sz="2700" dirty="0"/>
              <a:t>Members of the genus have a honeycomb appearance because of the network of ridges</a:t>
            </a:r>
            <a:br>
              <a:rPr lang="en-US" sz="2700" dirty="0"/>
            </a:br>
            <a:r>
              <a:rPr lang="en-US" sz="2700" dirty="0"/>
              <a:t>with pits composing their cap and it includes about 80 widely distributed species</a:t>
            </a:r>
            <a:r>
              <a:rPr lang="en-US" sz="2700" dirty="0" smtClean="0"/>
              <a:t>.</a:t>
            </a:r>
            <a:r>
              <a:rPr lang="tr-TR" sz="2700" dirty="0" smtClean="0"/>
              <a:t/>
            </a:r>
            <a:br>
              <a:rPr lang="tr-TR" sz="2700" dirty="0" smtClean="0"/>
            </a:br>
            <a:r>
              <a:rPr lang="tr-TR" sz="2700" dirty="0" smtClean="0"/>
              <a:t/>
            </a:r>
            <a:br>
              <a:rPr lang="tr-TR" sz="2700" dirty="0" smtClean="0"/>
            </a:br>
            <a:endParaRPr lang="tr-TR" dirty="0"/>
          </a:p>
        </p:txBody>
      </p:sp>
    </p:spTree>
    <p:extLst>
      <p:ext uri="{BB962C8B-B14F-4D97-AF65-F5344CB8AC3E}">
        <p14:creationId xmlns:p14="http://schemas.microsoft.com/office/powerpoint/2010/main" val="4213509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9489" y="629265"/>
            <a:ext cx="7886700" cy="5279921"/>
          </a:xfrm>
        </p:spPr>
        <p:txBody>
          <a:bodyPr>
            <a:normAutofit/>
          </a:bodyPr>
          <a:lstStyle/>
          <a:p>
            <a:r>
              <a:rPr lang="tr-TR" sz="2400" dirty="0" smtClean="0"/>
              <a:t/>
            </a:r>
            <a:br>
              <a:rPr lang="tr-TR" sz="2400" dirty="0" smtClean="0"/>
            </a:br>
            <a:r>
              <a:rPr lang="en-US" sz="2400" dirty="0"/>
              <a:t>Genus: </a:t>
            </a:r>
            <a:r>
              <a:rPr lang="en-US" sz="2400" dirty="0" err="1"/>
              <a:t>Helvella</a:t>
            </a:r>
            <a:r>
              <a:rPr lang="en-US" sz="2400" dirty="0"/>
              <a:t/>
            </a:r>
            <a:br>
              <a:rPr lang="en-US" sz="2400" dirty="0"/>
            </a:br>
            <a:r>
              <a:rPr lang="en-US" sz="2400" dirty="0" err="1"/>
              <a:t>Helvella</a:t>
            </a:r>
            <a:r>
              <a:rPr lang="en-US" sz="2400" dirty="0"/>
              <a:t> is commonly known as elfin saddles and their members are identified by their</a:t>
            </a:r>
            <a:br>
              <a:rPr lang="en-US" sz="2400" dirty="0"/>
            </a:br>
            <a:r>
              <a:rPr lang="en-US" sz="2400" dirty="0"/>
              <a:t>irregularly shaped caps, fluted stems, and fuzzy undersurfaces. The genus includes</a:t>
            </a:r>
            <a:br>
              <a:rPr lang="en-US" sz="2400" dirty="0"/>
            </a:br>
            <a:r>
              <a:rPr lang="en-US" sz="2400" dirty="0"/>
              <a:t>approximately 50 species</a:t>
            </a:r>
            <a:r>
              <a:rPr lang="en-US" sz="2400" dirty="0" smtClean="0"/>
              <a:t>.</a:t>
            </a:r>
            <a:r>
              <a:rPr lang="tr-TR" sz="2400" dirty="0" smtClean="0"/>
              <a:t/>
            </a:r>
            <a:br>
              <a:rPr lang="tr-TR" sz="2400" dirty="0" smtClean="0"/>
            </a:br>
            <a:r>
              <a:rPr lang="tr-TR" sz="2400" dirty="0"/>
              <a:t/>
            </a:r>
            <a:br>
              <a:rPr lang="tr-TR" sz="2400" dirty="0"/>
            </a:br>
            <a:r>
              <a:rPr lang="en-US" sz="2400" dirty="0" smtClean="0"/>
              <a:t>Genus</a:t>
            </a:r>
            <a:r>
              <a:rPr lang="en-US" sz="2400" dirty="0"/>
              <a:t>: Tuber</a:t>
            </a:r>
            <a:br>
              <a:rPr lang="en-US" sz="2400" dirty="0"/>
            </a:br>
            <a:r>
              <a:rPr lang="en-US" sz="2400" dirty="0"/>
              <a:t>The tuber is a genus of </a:t>
            </a:r>
            <a:r>
              <a:rPr lang="en-US" sz="2400" dirty="0" err="1"/>
              <a:t>hypogeous</a:t>
            </a:r>
            <a:r>
              <a:rPr lang="en-US" sz="2400" dirty="0"/>
              <a:t> relatives of the cup fungi which evolved a spore</a:t>
            </a:r>
            <a:br>
              <a:rPr lang="en-US" sz="2400" dirty="0"/>
            </a:br>
            <a:r>
              <a:rPr lang="en-US" sz="2400" dirty="0"/>
              <a:t>dispersal strategy that depends on animals. They are typically found near </a:t>
            </a:r>
            <a:r>
              <a:rPr lang="en-US" sz="2400" dirty="0" err="1"/>
              <a:t>mycorrhizal</a:t>
            </a:r>
            <a:r>
              <a:rPr lang="en-US" sz="2400" dirty="0"/>
              <a:t> roots of</a:t>
            </a:r>
            <a:br>
              <a:rPr lang="en-US" sz="2400" dirty="0"/>
            </a:br>
            <a:r>
              <a:rPr lang="en-US" sz="2400" dirty="0"/>
              <a:t>woody plants in or near forests, groves</a:t>
            </a:r>
            <a:r>
              <a:rPr lang="en-US" sz="2400" dirty="0" smtClean="0"/>
              <a:t>,</a:t>
            </a:r>
            <a:endParaRPr lang="tr-TR" dirty="0"/>
          </a:p>
        </p:txBody>
      </p:sp>
    </p:spTree>
    <p:extLst>
      <p:ext uri="{BB962C8B-B14F-4D97-AF65-F5344CB8AC3E}">
        <p14:creationId xmlns:p14="http://schemas.microsoft.com/office/powerpoint/2010/main" val="3075371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161389" cy="5996345"/>
          </a:xfrm>
        </p:spPr>
        <p:txBody>
          <a:bodyPr>
            <a:normAutofit/>
          </a:bodyPr>
          <a:lstStyle/>
          <a:p>
            <a:r>
              <a:rPr lang="tr-TR" sz="2400" dirty="0" err="1" smtClean="0"/>
              <a:t>Classis</a:t>
            </a:r>
            <a:r>
              <a:rPr lang="tr-TR" sz="2400" dirty="0"/>
              <a:t>: </a:t>
            </a:r>
            <a:r>
              <a:rPr lang="tr-TR" sz="2400" dirty="0" err="1"/>
              <a:t>Lecanoromycetes</a:t>
            </a:r>
            <a:r>
              <a:rPr lang="tr-TR" sz="2400" dirty="0"/>
              <a:t/>
            </a:r>
            <a:br>
              <a:rPr lang="tr-TR" sz="2400" dirty="0"/>
            </a:br>
            <a:r>
              <a:rPr lang="tr-TR" sz="2400" dirty="0" err="1"/>
              <a:t>Lecanoromycetes</a:t>
            </a:r>
            <a:r>
              <a:rPr lang="tr-TR" sz="2400" dirty="0"/>
              <a:t> is </a:t>
            </a:r>
            <a:r>
              <a:rPr lang="tr-TR" sz="2400" dirty="0" err="1"/>
              <a:t>the</a:t>
            </a:r>
            <a:r>
              <a:rPr lang="tr-TR" sz="2400" dirty="0"/>
              <a:t> </a:t>
            </a:r>
            <a:r>
              <a:rPr lang="tr-TR" sz="2400" dirty="0" err="1"/>
              <a:t>largest</a:t>
            </a:r>
            <a:r>
              <a:rPr lang="tr-TR" sz="2400" dirty="0"/>
              <a:t> </a:t>
            </a:r>
            <a:r>
              <a:rPr lang="tr-TR" sz="2400" dirty="0" err="1"/>
              <a:t>class</a:t>
            </a:r>
            <a:r>
              <a:rPr lang="tr-TR" sz="2400" dirty="0"/>
              <a:t> of </a:t>
            </a:r>
            <a:r>
              <a:rPr lang="tr-TR" sz="2400" dirty="0" err="1"/>
              <a:t>lichenized</a:t>
            </a:r>
            <a:r>
              <a:rPr lang="tr-TR" sz="2400" dirty="0"/>
              <a:t> </a:t>
            </a:r>
            <a:r>
              <a:rPr lang="tr-TR" sz="2400" dirty="0" err="1"/>
              <a:t>fungi</a:t>
            </a:r>
            <a:r>
              <a:rPr lang="tr-TR" sz="2400" dirty="0"/>
              <a:t> </a:t>
            </a:r>
            <a:r>
              <a:rPr lang="tr-TR" sz="2400" dirty="0" err="1"/>
              <a:t>that</a:t>
            </a:r>
            <a:r>
              <a:rPr lang="tr-TR" sz="2400" dirty="0"/>
              <a:t> </a:t>
            </a:r>
            <a:r>
              <a:rPr lang="tr-TR" sz="2400" dirty="0" err="1"/>
              <a:t>contains</a:t>
            </a:r>
            <a:r>
              <a:rPr lang="tr-TR" sz="2400" dirty="0"/>
              <a:t> 12 </a:t>
            </a:r>
            <a:r>
              <a:rPr lang="tr-TR" sz="2400" dirty="0" err="1"/>
              <a:t>order</a:t>
            </a:r>
            <a:r>
              <a:rPr lang="tr-TR" sz="2400" dirty="0"/>
              <a:t>, 77 </a:t>
            </a:r>
            <a:r>
              <a:rPr lang="tr-TR" sz="2400" dirty="0" err="1"/>
              <a:t>families</a:t>
            </a:r>
            <a:r>
              <a:rPr lang="tr-TR" sz="2400" dirty="0"/>
              <a:t>, 33</a:t>
            </a:r>
            <a:br>
              <a:rPr lang="tr-TR" sz="2400" dirty="0"/>
            </a:br>
            <a:r>
              <a:rPr lang="tr-TR" sz="2400" dirty="0" err="1"/>
              <a:t>genus</a:t>
            </a:r>
            <a:r>
              <a:rPr lang="tr-TR" sz="2400" dirty="0"/>
              <a:t> </a:t>
            </a:r>
            <a:r>
              <a:rPr lang="tr-TR" sz="2400" dirty="0" err="1"/>
              <a:t>and</a:t>
            </a:r>
            <a:r>
              <a:rPr lang="tr-TR" sz="2400" dirty="0"/>
              <a:t> 14200 </a:t>
            </a:r>
            <a:r>
              <a:rPr lang="tr-TR" sz="2400" dirty="0" err="1"/>
              <a:t>species</a:t>
            </a:r>
            <a:r>
              <a:rPr lang="tr-TR" sz="2400" dirty="0" smtClean="0"/>
              <a:t>.</a:t>
            </a:r>
            <a:br>
              <a:rPr lang="tr-TR" sz="2400" dirty="0" smtClean="0"/>
            </a:br>
            <a:r>
              <a:rPr lang="tr-TR" sz="2400" dirty="0"/>
              <a:t/>
            </a:r>
            <a:br>
              <a:rPr lang="tr-TR" sz="2400" dirty="0"/>
            </a:br>
            <a:r>
              <a:rPr lang="tr-TR" sz="2400" dirty="0" err="1"/>
              <a:t>Classis</a:t>
            </a:r>
            <a:r>
              <a:rPr lang="tr-TR" sz="2400" dirty="0"/>
              <a:t>: </a:t>
            </a:r>
            <a:r>
              <a:rPr lang="tr-TR" sz="2400" dirty="0" err="1"/>
              <a:t>Lichinomycetes</a:t>
            </a:r>
            <a:r>
              <a:rPr lang="tr-TR" sz="2400" dirty="0"/>
              <a:t/>
            </a:r>
            <a:br>
              <a:rPr lang="tr-TR" sz="2400" dirty="0"/>
            </a:br>
            <a:r>
              <a:rPr lang="tr-TR" sz="2400" dirty="0" err="1"/>
              <a:t>Lichinomycetes</a:t>
            </a:r>
            <a:r>
              <a:rPr lang="tr-TR" sz="2400" dirty="0"/>
              <a:t> </a:t>
            </a:r>
            <a:r>
              <a:rPr lang="tr-TR" sz="2400" dirty="0" err="1"/>
              <a:t>members</a:t>
            </a:r>
            <a:r>
              <a:rPr lang="tr-TR" sz="2400" dirty="0"/>
              <a:t> </a:t>
            </a:r>
            <a:r>
              <a:rPr lang="tr-TR" sz="2400" dirty="0" err="1"/>
              <a:t>are</a:t>
            </a:r>
            <a:r>
              <a:rPr lang="tr-TR" sz="2400" dirty="0"/>
              <a:t> </a:t>
            </a:r>
            <a:r>
              <a:rPr lang="tr-TR" sz="2400" dirty="0" err="1"/>
              <a:t>lichenized</a:t>
            </a:r>
            <a:r>
              <a:rPr lang="tr-TR" sz="2400" dirty="0"/>
              <a:t> </a:t>
            </a:r>
            <a:r>
              <a:rPr lang="tr-TR" sz="2400" dirty="0" err="1"/>
              <a:t>fungi</a:t>
            </a:r>
            <a:r>
              <a:rPr lang="tr-TR" sz="2400" dirty="0"/>
              <a:t> </a:t>
            </a:r>
            <a:r>
              <a:rPr lang="tr-TR" sz="2400" dirty="0" err="1"/>
              <a:t>includes</a:t>
            </a:r>
            <a:r>
              <a:rPr lang="tr-TR" sz="2400" dirty="0"/>
              <a:t> </a:t>
            </a:r>
            <a:r>
              <a:rPr lang="tr-TR" sz="2400" dirty="0" err="1"/>
              <a:t>the</a:t>
            </a:r>
            <a:r>
              <a:rPr lang="tr-TR" sz="2400" dirty="0"/>
              <a:t> </a:t>
            </a:r>
            <a:r>
              <a:rPr lang="tr-TR" sz="2400" dirty="0" err="1"/>
              <a:t>single</a:t>
            </a:r>
            <a:r>
              <a:rPr lang="tr-TR" sz="2400" dirty="0"/>
              <a:t> </a:t>
            </a:r>
            <a:r>
              <a:rPr lang="tr-TR" sz="2400" dirty="0" err="1"/>
              <a:t>order</a:t>
            </a:r>
            <a:r>
              <a:rPr lang="tr-TR" sz="2400" dirty="0"/>
              <a:t> </a:t>
            </a:r>
            <a:r>
              <a:rPr lang="tr-TR" sz="2400" dirty="0" err="1"/>
              <a:t>Lichinales</a:t>
            </a:r>
            <a:r>
              <a:rPr lang="tr-TR" sz="2400" dirty="0" smtClean="0"/>
              <a:t>.</a:t>
            </a:r>
            <a:br>
              <a:rPr lang="tr-TR" sz="2400" dirty="0" smtClean="0"/>
            </a:br>
            <a:r>
              <a:rPr lang="tr-TR" sz="2400" dirty="0"/>
              <a:t/>
            </a:r>
            <a:br>
              <a:rPr lang="tr-TR" sz="2400" dirty="0"/>
            </a:br>
            <a:r>
              <a:rPr lang="tr-TR" sz="2400" dirty="0" err="1"/>
              <a:t>Classis</a:t>
            </a:r>
            <a:r>
              <a:rPr lang="tr-TR" sz="2400" dirty="0"/>
              <a:t>: </a:t>
            </a:r>
            <a:r>
              <a:rPr lang="tr-TR" sz="2400" dirty="0" err="1"/>
              <a:t>Leotiomycetes</a:t>
            </a:r>
            <a:r>
              <a:rPr lang="tr-TR" sz="2400" dirty="0"/>
              <a:t/>
            </a:r>
            <a:br>
              <a:rPr lang="tr-TR" sz="2400" dirty="0"/>
            </a:br>
            <a:r>
              <a:rPr lang="tr-TR" sz="2400" dirty="0" err="1"/>
              <a:t>The</a:t>
            </a:r>
            <a:r>
              <a:rPr lang="tr-TR" sz="2400" dirty="0"/>
              <a:t> </a:t>
            </a:r>
            <a:r>
              <a:rPr lang="tr-TR" sz="2400" dirty="0" err="1"/>
              <a:t>class</a:t>
            </a:r>
            <a:r>
              <a:rPr lang="tr-TR" sz="2400" dirty="0"/>
              <a:t> </a:t>
            </a:r>
            <a:r>
              <a:rPr lang="tr-TR" sz="2400" dirty="0" err="1"/>
              <a:t>contains</a:t>
            </a:r>
            <a:r>
              <a:rPr lang="tr-TR" sz="2400" dirty="0"/>
              <a:t> 5 </a:t>
            </a:r>
            <a:r>
              <a:rPr lang="tr-TR" sz="2400" dirty="0" err="1"/>
              <a:t>order</a:t>
            </a:r>
            <a:r>
              <a:rPr lang="tr-TR" sz="2400" dirty="0"/>
              <a:t>, 19 </a:t>
            </a:r>
            <a:r>
              <a:rPr lang="tr-TR" sz="2400" dirty="0" err="1"/>
              <a:t>families</a:t>
            </a:r>
            <a:r>
              <a:rPr lang="tr-TR" sz="2400" dirty="0"/>
              <a:t>, 641 </a:t>
            </a:r>
            <a:r>
              <a:rPr lang="tr-TR" sz="2400" dirty="0" err="1"/>
              <a:t>genus</a:t>
            </a:r>
            <a:r>
              <a:rPr lang="tr-TR" sz="2400" dirty="0"/>
              <a:t> </a:t>
            </a:r>
            <a:r>
              <a:rPr lang="tr-TR" sz="2400" dirty="0" err="1"/>
              <a:t>and</a:t>
            </a:r>
            <a:r>
              <a:rPr lang="tr-TR" sz="2400" dirty="0"/>
              <a:t> 5600 </a:t>
            </a:r>
            <a:r>
              <a:rPr lang="tr-TR" sz="2400" dirty="0" err="1"/>
              <a:t>species</a:t>
            </a:r>
            <a:r>
              <a:rPr lang="tr-TR" sz="2400" dirty="0" smtClean="0"/>
              <a:t>.</a:t>
            </a:r>
            <a:br>
              <a:rPr lang="tr-TR" sz="2400" dirty="0" smtClean="0"/>
            </a:br>
            <a:r>
              <a:rPr lang="tr-TR" sz="2400" dirty="0"/>
              <a:t/>
            </a:r>
            <a:br>
              <a:rPr lang="tr-TR" sz="2400" dirty="0"/>
            </a:br>
            <a:r>
              <a:rPr lang="en-US" sz="2400" dirty="0"/>
              <a:t>Order: </a:t>
            </a:r>
            <a:r>
              <a:rPr lang="en-US" sz="2400" dirty="0" err="1"/>
              <a:t>Helotiales</a:t>
            </a:r>
            <a:r>
              <a:rPr lang="en-US" sz="2400" dirty="0"/>
              <a:t/>
            </a:r>
            <a:br>
              <a:rPr lang="en-US" sz="2400" dirty="0"/>
            </a:br>
            <a:r>
              <a:rPr lang="en-US" sz="2400" dirty="0" err="1"/>
              <a:t>Helotiales</a:t>
            </a:r>
            <a:r>
              <a:rPr lang="en-US" sz="2400" dirty="0"/>
              <a:t> is the largest order of </a:t>
            </a:r>
            <a:r>
              <a:rPr lang="en-US" sz="2400" dirty="0" err="1"/>
              <a:t>inoperculate</a:t>
            </a:r>
            <a:r>
              <a:rPr lang="en-US" sz="2400" dirty="0"/>
              <a:t> </a:t>
            </a:r>
            <a:r>
              <a:rPr lang="en-US" sz="2400" dirty="0" err="1"/>
              <a:t>Discomycetes</a:t>
            </a:r>
            <a:r>
              <a:rPr lang="en-US" sz="2400" dirty="0"/>
              <a:t>. It includes 10 family, 501</a:t>
            </a:r>
            <a:br>
              <a:rPr lang="en-US" sz="2400" dirty="0"/>
            </a:br>
            <a:r>
              <a:rPr lang="en-US" sz="2400" dirty="0"/>
              <a:t>genus and 4000 species</a:t>
            </a:r>
            <a:endParaRPr lang="tr-TR" sz="2400" dirty="0"/>
          </a:p>
        </p:txBody>
      </p:sp>
    </p:spTree>
    <p:extLst>
      <p:ext uri="{BB962C8B-B14F-4D97-AF65-F5344CB8AC3E}">
        <p14:creationId xmlns:p14="http://schemas.microsoft.com/office/powerpoint/2010/main" val="1574645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023737" cy="6133997"/>
          </a:xfrm>
        </p:spPr>
        <p:txBody>
          <a:bodyPr>
            <a:normAutofit/>
          </a:bodyPr>
          <a:lstStyle/>
          <a:p>
            <a:r>
              <a:rPr lang="en-US" sz="2400" dirty="0"/>
              <a:t>Group: </a:t>
            </a:r>
            <a:r>
              <a:rPr lang="en-US" sz="2400" dirty="0" err="1" smtClean="0"/>
              <a:t>Plectomycetes</a:t>
            </a:r>
            <a:r>
              <a:rPr lang="tr-TR" sz="2400" dirty="0" smtClean="0"/>
              <a:t/>
            </a:r>
            <a:br>
              <a:rPr lang="tr-TR" sz="2400" dirty="0" smtClean="0"/>
            </a:br>
            <a:r>
              <a:rPr lang="en-US" sz="2400" dirty="0"/>
              <a:t/>
            </a:r>
            <a:br>
              <a:rPr lang="en-US" sz="2400" dirty="0"/>
            </a:br>
            <a:r>
              <a:rPr lang="en-US" sz="2400" dirty="0" err="1"/>
              <a:t>Plectomycetes</a:t>
            </a:r>
            <a:r>
              <a:rPr lang="en-US" sz="2400" dirty="0"/>
              <a:t> is an artificial group of Ascomycota and it originally contained all</a:t>
            </a:r>
            <a:br>
              <a:rPr lang="en-US" sz="2400" dirty="0"/>
            </a:br>
            <a:r>
              <a:rPr lang="en-US" sz="2400" dirty="0"/>
              <a:t>Ascomycete fungi which produce their asci within a </a:t>
            </a:r>
            <a:r>
              <a:rPr lang="en-US" sz="2400" dirty="0" err="1"/>
              <a:t>cleistothecium</a:t>
            </a:r>
            <a:r>
              <a:rPr lang="en-US" sz="2400" dirty="0"/>
              <a:t>. </a:t>
            </a:r>
            <a:r>
              <a:rPr lang="en-US" sz="2400" dirty="0" err="1"/>
              <a:t>Plectomycetes</a:t>
            </a:r>
            <a:r>
              <a:rPr lang="en-US" sz="2400" dirty="0"/>
              <a:t> can be</a:t>
            </a:r>
            <a:br>
              <a:rPr lang="en-US" sz="2400" dirty="0"/>
            </a:br>
            <a:r>
              <a:rPr lang="en-US" sz="2400" dirty="0"/>
              <a:t>defined by the following set of characters; </a:t>
            </a:r>
            <a:r>
              <a:rPr lang="en-US" sz="2400" dirty="0" err="1"/>
              <a:t>Cleistothecium</a:t>
            </a:r>
            <a:r>
              <a:rPr lang="en-US" sz="2400" dirty="0"/>
              <a:t> or </a:t>
            </a:r>
            <a:r>
              <a:rPr lang="en-US" sz="2400" dirty="0" err="1"/>
              <a:t>gymnothecium</a:t>
            </a:r>
            <a:r>
              <a:rPr lang="en-US" sz="2400" dirty="0"/>
              <a:t> is usually</a:t>
            </a:r>
            <a:br>
              <a:rPr lang="en-US" sz="2400" dirty="0"/>
            </a:br>
            <a:r>
              <a:rPr lang="en-US" sz="2400" dirty="0"/>
              <a:t>present, </a:t>
            </a:r>
            <a:r>
              <a:rPr lang="en-US" sz="2400" dirty="0" err="1"/>
              <a:t>ascogenous</a:t>
            </a:r>
            <a:r>
              <a:rPr lang="en-US" sz="2400" dirty="0"/>
              <a:t> hyphae are usually not conspicuous, asci are scattered throughout the</a:t>
            </a:r>
            <a:br>
              <a:rPr lang="en-US" sz="2400" dirty="0"/>
            </a:br>
            <a:r>
              <a:rPr lang="en-US" sz="2400" dirty="0" err="1"/>
              <a:t>cleistothecium</a:t>
            </a:r>
            <a:r>
              <a:rPr lang="en-US" sz="2400" dirty="0"/>
              <a:t>, asci are mostly globose and thin-walled, and the </a:t>
            </a:r>
            <a:r>
              <a:rPr lang="en-US" sz="2400" dirty="0" err="1"/>
              <a:t>ascospores</a:t>
            </a:r>
            <a:r>
              <a:rPr lang="en-US" sz="2400" dirty="0"/>
              <a:t> are released</a:t>
            </a:r>
            <a:br>
              <a:rPr lang="en-US" sz="2400" dirty="0"/>
            </a:br>
            <a:r>
              <a:rPr lang="en-US" sz="2400" dirty="0"/>
              <a:t>passively after disintegration of the ascus wall, not by active discharge, </a:t>
            </a:r>
            <a:r>
              <a:rPr lang="en-US" sz="2400" dirty="0" err="1"/>
              <a:t>ascospores</a:t>
            </a:r>
            <a:r>
              <a:rPr lang="en-US" sz="2400" dirty="0"/>
              <a:t> are small,</a:t>
            </a:r>
            <a:br>
              <a:rPr lang="en-US" sz="2400" dirty="0"/>
            </a:br>
            <a:r>
              <a:rPr lang="en-US" sz="2400" dirty="0"/>
              <a:t>unicellular and usually spherical or ovoid, conidia are commonly produced from </a:t>
            </a:r>
            <a:r>
              <a:rPr lang="en-US" sz="2400" dirty="0" err="1"/>
              <a:t>phialides</a:t>
            </a:r>
            <a:r>
              <a:rPr lang="en-US" sz="2400" dirty="0"/>
              <a:t> or</a:t>
            </a:r>
            <a:br>
              <a:rPr lang="en-US" sz="2400" dirty="0"/>
            </a:br>
            <a:r>
              <a:rPr lang="en-US" sz="2400" dirty="0"/>
              <a:t>as </a:t>
            </a:r>
            <a:r>
              <a:rPr lang="en-US" sz="2400" dirty="0" err="1" smtClean="0"/>
              <a:t>arthroconidia</a:t>
            </a:r>
            <a:r>
              <a:rPr lang="tr-TR" sz="2400" dirty="0" smtClean="0"/>
              <a:t>.</a:t>
            </a:r>
            <a:endParaRPr lang="tr-TR" sz="2400" dirty="0"/>
          </a:p>
        </p:txBody>
      </p:sp>
    </p:spTree>
    <p:extLst>
      <p:ext uri="{BB962C8B-B14F-4D97-AF65-F5344CB8AC3E}">
        <p14:creationId xmlns:p14="http://schemas.microsoft.com/office/powerpoint/2010/main" val="1874055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2117" y="1042219"/>
            <a:ext cx="8475406" cy="5073446"/>
          </a:xfrm>
        </p:spPr>
        <p:txBody>
          <a:bodyPr>
            <a:normAutofit fontScale="90000"/>
          </a:bodyPr>
          <a:lstStyle/>
          <a:p>
            <a:r>
              <a:rPr lang="en-US" sz="2400" dirty="0" smtClean="0"/>
              <a:t>.</a:t>
            </a:r>
            <a:r>
              <a:rPr lang="en-US" sz="2400" dirty="0"/>
              <a:t/>
            </a:r>
            <a:br>
              <a:rPr lang="en-US" sz="2400" dirty="0"/>
            </a:br>
            <a:r>
              <a:rPr lang="en-US" sz="2700" dirty="0"/>
              <a:t>Order: </a:t>
            </a:r>
            <a:r>
              <a:rPr lang="en-US" sz="2700" dirty="0" err="1" smtClean="0"/>
              <a:t>Erysiphales</a:t>
            </a:r>
            <a:r>
              <a:rPr lang="tr-TR" sz="2700" dirty="0" smtClean="0"/>
              <a:t/>
            </a:r>
            <a:br>
              <a:rPr lang="tr-TR" sz="2700" dirty="0" smtClean="0"/>
            </a:br>
            <a:r>
              <a:rPr lang="en-US" sz="2700" dirty="0"/>
              <a:t/>
            </a:r>
            <a:br>
              <a:rPr lang="en-US" sz="2700" dirty="0"/>
            </a:br>
            <a:r>
              <a:rPr lang="en-US" sz="2700" dirty="0"/>
              <a:t>Order </a:t>
            </a:r>
            <a:r>
              <a:rPr lang="en-US" sz="2700" dirty="0" err="1"/>
              <a:t>Erysiphales</a:t>
            </a:r>
            <a:r>
              <a:rPr lang="en-US" sz="2700" dirty="0"/>
              <a:t> is represented by 1 family (</a:t>
            </a:r>
            <a:r>
              <a:rPr lang="en-US" sz="2700" dirty="0" err="1"/>
              <a:t>Erysiphaceae</a:t>
            </a:r>
            <a:r>
              <a:rPr lang="en-US" sz="2700" dirty="0"/>
              <a:t>), 16 genera and 873</a:t>
            </a:r>
            <a:br>
              <a:rPr lang="en-US" sz="2700" dirty="0"/>
            </a:br>
            <a:r>
              <a:rPr lang="en-US" sz="2700" dirty="0"/>
              <a:t>species The members of the order are widely distributed all over the world and cause</a:t>
            </a:r>
            <a:br>
              <a:rPr lang="en-US" sz="2700" dirty="0"/>
            </a:br>
            <a:r>
              <a:rPr lang="en-US" sz="2700" dirty="0"/>
              <a:t>diseases on numerous wild and cultivated plants parasitizing about 10 000 species of</a:t>
            </a:r>
            <a:br>
              <a:rPr lang="en-US" sz="2700" dirty="0"/>
            </a:br>
            <a:r>
              <a:rPr lang="en-US" sz="2700" dirty="0"/>
              <a:t>angiosperms only. As a group, powdery mildews are noted for their virulence, causing great</a:t>
            </a:r>
            <a:br>
              <a:rPr lang="en-US" sz="2700" dirty="0"/>
            </a:br>
            <a:r>
              <a:rPr lang="en-US" sz="2700" dirty="0"/>
              <a:t>losses to crops on a worldwide basis, as well as for their host specificity. The distribution of</a:t>
            </a:r>
            <a:br>
              <a:rPr lang="en-US" sz="2700" dirty="0"/>
            </a:br>
            <a:r>
              <a:rPr lang="en-US" sz="2700" dirty="0"/>
              <a:t>the </a:t>
            </a:r>
            <a:r>
              <a:rPr lang="en-US" sz="2700" dirty="0" err="1"/>
              <a:t>Erysiphales</a:t>
            </a:r>
            <a:r>
              <a:rPr lang="en-US" sz="2700" dirty="0"/>
              <a:t> is cosmopolitan, reaching from tropics to the polar areas. </a:t>
            </a:r>
            <a:endParaRPr lang="tr-TR" sz="2700" dirty="0"/>
          </a:p>
        </p:txBody>
      </p:sp>
    </p:spTree>
    <p:extLst>
      <p:ext uri="{BB962C8B-B14F-4D97-AF65-F5344CB8AC3E}">
        <p14:creationId xmlns:p14="http://schemas.microsoft.com/office/powerpoint/2010/main" val="424269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210550" cy="6330642"/>
          </a:xfrm>
        </p:spPr>
        <p:txBody>
          <a:bodyPr>
            <a:normAutofit/>
          </a:bodyPr>
          <a:lstStyle/>
          <a:p>
            <a:r>
              <a:rPr lang="en-US" sz="2400" dirty="0"/>
              <a:t>Class: </a:t>
            </a:r>
            <a:r>
              <a:rPr lang="en-US" sz="2400" dirty="0" err="1" smtClean="0"/>
              <a:t>Eurotiomycetes</a:t>
            </a:r>
            <a:r>
              <a:rPr lang="tr-TR" sz="2400" dirty="0" smtClean="0"/>
              <a:t/>
            </a:r>
            <a:br>
              <a:rPr lang="tr-TR" sz="2400" dirty="0" smtClean="0"/>
            </a:br>
            <a:r>
              <a:rPr lang="en-US" sz="2400" dirty="0"/>
              <a:t/>
            </a:r>
            <a:br>
              <a:rPr lang="en-US" sz="2400" dirty="0"/>
            </a:br>
            <a:r>
              <a:rPr lang="en-US" sz="2400" dirty="0"/>
              <a:t>Most members of the class produce an enclosed structure </a:t>
            </a:r>
            <a:r>
              <a:rPr lang="en-US" sz="2400" dirty="0" err="1"/>
              <a:t>cleistothecium</a:t>
            </a:r>
            <a:r>
              <a:rPr lang="en-US" sz="2400" dirty="0"/>
              <a:t> within which</a:t>
            </a:r>
            <a:br>
              <a:rPr lang="en-US" sz="2400" dirty="0"/>
            </a:br>
            <a:r>
              <a:rPr lang="en-US" sz="2400" dirty="0"/>
              <a:t>they produce their spores. It contains 10 order, 27 families 280 genus and about 3400 species</a:t>
            </a:r>
            <a:r>
              <a:rPr lang="en-US" sz="2400" dirty="0" smtClean="0"/>
              <a:t>.</a:t>
            </a:r>
            <a:r>
              <a:rPr lang="tr-TR" sz="2400" dirty="0" smtClean="0"/>
              <a:t/>
            </a:r>
            <a:br>
              <a:rPr lang="tr-TR" sz="2400" dirty="0" smtClean="0"/>
            </a:br>
            <a:r>
              <a:rPr lang="tr-TR" sz="2400" dirty="0"/>
              <a:t/>
            </a:r>
            <a:br>
              <a:rPr lang="tr-TR" sz="2400" dirty="0"/>
            </a:br>
            <a:r>
              <a:rPr lang="en-US" sz="2400" dirty="0"/>
              <a:t>Order: </a:t>
            </a:r>
            <a:r>
              <a:rPr lang="en-US" sz="2400" dirty="0" err="1"/>
              <a:t>Onygenales</a:t>
            </a:r>
            <a:r>
              <a:rPr lang="en-US" sz="2400" dirty="0"/>
              <a:t/>
            </a:r>
            <a:br>
              <a:rPr lang="en-US" sz="2400" dirty="0"/>
            </a:br>
            <a:r>
              <a:rPr lang="en-US" sz="2400" dirty="0" err="1"/>
              <a:t>Onygenales</a:t>
            </a:r>
            <a:r>
              <a:rPr lang="en-US" sz="2400" dirty="0"/>
              <a:t> members are able to digest keratin and because of this have become</a:t>
            </a:r>
            <a:br>
              <a:rPr lang="en-US" sz="2400" dirty="0"/>
            </a:br>
            <a:r>
              <a:rPr lang="en-US" sz="2400" dirty="0"/>
              <a:t>dominant organisms in environments where keratin is available. The most members have</a:t>
            </a:r>
            <a:br>
              <a:rPr lang="en-US" sz="2400" dirty="0"/>
            </a:br>
            <a:r>
              <a:rPr lang="en-US" sz="2400" dirty="0"/>
              <a:t>colorless </a:t>
            </a:r>
            <a:r>
              <a:rPr lang="en-US" sz="2400" dirty="0" err="1"/>
              <a:t>cleistothecia</a:t>
            </a:r>
            <a:r>
              <a:rPr lang="en-US" sz="2400" dirty="0"/>
              <a:t> and </a:t>
            </a:r>
            <a:r>
              <a:rPr lang="en-US" sz="2400" dirty="0" err="1"/>
              <a:t>ascospores</a:t>
            </a:r>
            <a:r>
              <a:rPr lang="en-US" sz="2400" dirty="0"/>
              <a:t>. The spherical to egg-shaped asci are always uniformly</a:t>
            </a:r>
            <a:br>
              <a:rPr lang="en-US" sz="2400" dirty="0"/>
            </a:br>
            <a:r>
              <a:rPr lang="en-US" sz="2400" dirty="0"/>
              <a:t>packed in the centrum and may be dispersed among hyphal elements. The </a:t>
            </a:r>
            <a:r>
              <a:rPr lang="en-US" sz="2400" dirty="0" err="1"/>
              <a:t>ascospores</a:t>
            </a:r>
            <a:r>
              <a:rPr lang="en-US" sz="2400" dirty="0"/>
              <a:t> are</a:t>
            </a:r>
            <a:br>
              <a:rPr lang="en-US" sz="2400" dirty="0"/>
            </a:br>
            <a:r>
              <a:rPr lang="en-US" sz="2400" dirty="0"/>
              <a:t>always single-celled (example: </a:t>
            </a:r>
            <a:r>
              <a:rPr lang="en-US" sz="2400" dirty="0" err="1"/>
              <a:t>Chrysosporium</a:t>
            </a:r>
            <a:r>
              <a:rPr lang="en-US" sz="2400" dirty="0"/>
              <a:t>, </a:t>
            </a:r>
            <a:r>
              <a:rPr lang="en-US" sz="2400" dirty="0" err="1"/>
              <a:t>Microsporum</a:t>
            </a:r>
            <a:r>
              <a:rPr lang="en-US" sz="2400" dirty="0"/>
              <a:t> and </a:t>
            </a:r>
            <a:r>
              <a:rPr lang="en-US" sz="2400" dirty="0" err="1"/>
              <a:t>Trichophyton</a:t>
            </a:r>
            <a:r>
              <a:rPr lang="en-US" sz="2400" dirty="0"/>
              <a:t>).</a:t>
            </a:r>
            <a:endParaRPr lang="tr-TR" sz="2400" dirty="0"/>
          </a:p>
        </p:txBody>
      </p:sp>
    </p:spTree>
    <p:extLst>
      <p:ext uri="{BB962C8B-B14F-4D97-AF65-F5344CB8AC3E}">
        <p14:creationId xmlns:p14="http://schemas.microsoft.com/office/powerpoint/2010/main" val="3042655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131892" cy="5760371"/>
          </a:xfrm>
        </p:spPr>
        <p:txBody>
          <a:bodyPr>
            <a:normAutofit/>
          </a:bodyPr>
          <a:lstStyle/>
          <a:p>
            <a:r>
              <a:rPr lang="en-US" sz="2400" dirty="0"/>
              <a:t>Order: </a:t>
            </a:r>
            <a:r>
              <a:rPr lang="en-US" sz="2400" dirty="0" err="1" smtClean="0"/>
              <a:t>Eurotiales</a:t>
            </a:r>
            <a:r>
              <a:rPr lang="tr-TR" sz="2400" dirty="0" smtClean="0"/>
              <a:t/>
            </a:r>
            <a:br>
              <a:rPr lang="tr-TR" sz="2400" dirty="0" smtClean="0"/>
            </a:br>
            <a:r>
              <a:rPr lang="en-US" sz="2400" dirty="0"/>
              <a:t/>
            </a:r>
            <a:br>
              <a:rPr lang="en-US" sz="2400" dirty="0"/>
            </a:br>
            <a:r>
              <a:rPr lang="en-US" sz="2400" dirty="0"/>
              <a:t>Most members of the order have </a:t>
            </a:r>
            <a:r>
              <a:rPr lang="en-US" sz="2400" dirty="0" err="1"/>
              <a:t>phialidic</a:t>
            </a:r>
            <a:r>
              <a:rPr lang="en-US" sz="2400" dirty="0"/>
              <a:t> asexual stages belonging to the genera</a:t>
            </a:r>
            <a:br>
              <a:rPr lang="en-US" sz="2400" dirty="0"/>
            </a:br>
            <a:r>
              <a:rPr lang="en-US" sz="2400" dirty="0"/>
              <a:t>Aspergillus and </a:t>
            </a:r>
            <a:r>
              <a:rPr lang="en-US" sz="2400" dirty="0" err="1"/>
              <a:t>Penicillium</a:t>
            </a:r>
            <a:r>
              <a:rPr lang="en-US" sz="2400" dirty="0"/>
              <a:t> or, less commonly, to </a:t>
            </a:r>
            <a:r>
              <a:rPr lang="en-US" sz="2400" dirty="0" err="1"/>
              <a:t>Paecilomyces</a:t>
            </a:r>
            <a:r>
              <a:rPr lang="en-US" sz="2400" dirty="0"/>
              <a:t> or even simpler types. Rarely</a:t>
            </a:r>
            <a:br>
              <a:rPr lang="en-US" sz="2400" dirty="0"/>
            </a:br>
            <a:r>
              <a:rPr lang="en-US" sz="2400" dirty="0"/>
              <a:t>there is no anamorph at all. Similar to the </a:t>
            </a:r>
            <a:r>
              <a:rPr lang="en-US" sz="2400" dirty="0" err="1"/>
              <a:t>Onygenales</a:t>
            </a:r>
            <a:r>
              <a:rPr lang="en-US" sz="2400" dirty="0"/>
              <a:t> in producing mostly colorless</a:t>
            </a:r>
            <a:br>
              <a:rPr lang="en-US" sz="2400" dirty="0"/>
            </a:br>
            <a:r>
              <a:rPr lang="en-US" sz="2400" dirty="0" err="1"/>
              <a:t>cleistothecia</a:t>
            </a:r>
            <a:r>
              <a:rPr lang="en-US" sz="2400" dirty="0"/>
              <a:t> and </a:t>
            </a:r>
            <a:r>
              <a:rPr lang="en-US" sz="2400" dirty="0" err="1"/>
              <a:t>ascospores</a:t>
            </a:r>
            <a:r>
              <a:rPr lang="en-US" sz="2400" dirty="0"/>
              <a:t>. The spherical to egg-shaped asci are always uniformly packed in</a:t>
            </a:r>
            <a:br>
              <a:rPr lang="en-US" sz="2400" dirty="0"/>
            </a:br>
            <a:r>
              <a:rPr lang="en-US" sz="2400" dirty="0"/>
              <a:t>the centrum and the </a:t>
            </a:r>
            <a:r>
              <a:rPr lang="en-US" sz="2400" dirty="0" err="1"/>
              <a:t>ascospores</a:t>
            </a:r>
            <a:r>
              <a:rPr lang="en-US" sz="2400" dirty="0"/>
              <a:t> are always single-celled (example: Aspergillus and</a:t>
            </a:r>
            <a:br>
              <a:rPr lang="en-US" sz="2400" dirty="0"/>
            </a:br>
            <a:r>
              <a:rPr lang="en-US" sz="2400" dirty="0" err="1"/>
              <a:t>Penicillum</a:t>
            </a:r>
            <a:r>
              <a:rPr lang="en-US" sz="2400" dirty="0"/>
              <a:t>)</a:t>
            </a:r>
            <a:endParaRPr lang="tr-TR" sz="2400" dirty="0"/>
          </a:p>
        </p:txBody>
      </p:sp>
    </p:spTree>
    <p:extLst>
      <p:ext uri="{BB962C8B-B14F-4D97-AF65-F5344CB8AC3E}">
        <p14:creationId xmlns:p14="http://schemas.microsoft.com/office/powerpoint/2010/main" val="2338521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551789" cy="4344526"/>
          </a:xfrm>
        </p:spPr>
        <p:txBody>
          <a:bodyPr>
            <a:normAutofit/>
          </a:bodyPr>
          <a:lstStyle/>
          <a:p>
            <a:r>
              <a:rPr lang="en-US" sz="2400" dirty="0"/>
              <a:t>Group: </a:t>
            </a:r>
            <a:r>
              <a:rPr lang="en-US" sz="2400" dirty="0" err="1"/>
              <a:t>Perithecial</a:t>
            </a:r>
            <a:r>
              <a:rPr lang="en-US" sz="2400" dirty="0"/>
              <a:t> Ascomycete </a:t>
            </a:r>
            <a:r>
              <a:rPr lang="en-US" sz="2400" dirty="0" smtClean="0"/>
              <a:t>Fungi</a:t>
            </a:r>
            <a:r>
              <a:rPr lang="tr-TR" sz="2400" dirty="0" smtClean="0"/>
              <a:t/>
            </a:r>
            <a:br>
              <a:rPr lang="tr-TR" sz="2400" dirty="0" smtClean="0"/>
            </a:br>
            <a:r>
              <a:rPr lang="en-US" sz="2400" dirty="0"/>
              <a:t/>
            </a:r>
            <a:br>
              <a:rPr lang="en-US" sz="2400" dirty="0"/>
            </a:br>
            <a:r>
              <a:rPr lang="en-US" sz="2400" dirty="0" err="1"/>
              <a:t>Perithecia</a:t>
            </a:r>
            <a:r>
              <a:rPr lang="en-US" sz="2400" dirty="0"/>
              <a:t> differ from apothecia in that they completely enclose the asci, leaving only a</a:t>
            </a:r>
            <a:br>
              <a:rPr lang="en-US" sz="2400" dirty="0"/>
            </a:br>
            <a:r>
              <a:rPr lang="en-US" sz="2400" dirty="0"/>
              <a:t>small pore, the </a:t>
            </a:r>
            <a:r>
              <a:rPr lang="en-US" sz="2400" dirty="0" err="1"/>
              <a:t>ostiole</a:t>
            </a:r>
            <a:r>
              <a:rPr lang="en-US" sz="2400" dirty="0"/>
              <a:t>, for the escape of the spores.</a:t>
            </a:r>
            <a:endParaRPr lang="tr-TR" sz="2400" dirty="0"/>
          </a:p>
        </p:txBody>
      </p:sp>
    </p:spTree>
    <p:extLst>
      <p:ext uri="{BB962C8B-B14F-4D97-AF65-F5344CB8AC3E}">
        <p14:creationId xmlns:p14="http://schemas.microsoft.com/office/powerpoint/2010/main" val="2260410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318705" cy="6153661"/>
          </a:xfrm>
        </p:spPr>
        <p:txBody>
          <a:bodyPr>
            <a:normAutofit/>
          </a:bodyPr>
          <a:lstStyle/>
          <a:p>
            <a:r>
              <a:rPr lang="en-US" sz="2400" dirty="0"/>
              <a:t>Class: </a:t>
            </a:r>
            <a:r>
              <a:rPr lang="en-US" sz="2400" dirty="0" err="1" smtClean="0"/>
              <a:t>Sordariomycetes</a:t>
            </a:r>
            <a:r>
              <a:rPr lang="tr-TR" sz="2400" dirty="0" smtClean="0"/>
              <a:t/>
            </a:r>
            <a:br>
              <a:rPr lang="tr-TR" sz="2400" dirty="0" smtClean="0"/>
            </a:br>
            <a:r>
              <a:rPr lang="en-US" sz="2400" dirty="0"/>
              <a:t/>
            </a:r>
            <a:br>
              <a:rPr lang="en-US" sz="2400" dirty="0"/>
            </a:br>
            <a:r>
              <a:rPr lang="en-US" sz="2400" dirty="0"/>
              <a:t>The class includes 28 orders, 90 families, 600 genus and more than 3000 species. It is</a:t>
            </a:r>
            <a:br>
              <a:rPr lang="en-US" sz="2400" dirty="0"/>
            </a:br>
            <a:r>
              <a:rPr lang="en-US" sz="2400" dirty="0"/>
              <a:t>an anamorph-rich class, with significant diversity represented by </a:t>
            </a:r>
            <a:r>
              <a:rPr lang="en-US" sz="2400" dirty="0" err="1"/>
              <a:t>hyphomycete</a:t>
            </a:r>
            <a:r>
              <a:rPr lang="en-US" sz="2400" dirty="0"/>
              <a:t> and </a:t>
            </a:r>
            <a:r>
              <a:rPr lang="en-US" sz="2400" dirty="0" err="1"/>
              <a:t>coelomycete</a:t>
            </a:r>
            <a:r>
              <a:rPr lang="en-US" sz="2400" dirty="0"/>
              <a:t/>
            </a:r>
            <a:br>
              <a:rPr lang="en-US" sz="2400" dirty="0"/>
            </a:br>
            <a:r>
              <a:rPr lang="en-US" sz="2400" dirty="0"/>
              <a:t>species</a:t>
            </a:r>
            <a:r>
              <a:rPr lang="en-US" sz="2400" dirty="0" smtClean="0"/>
              <a:t>.</a:t>
            </a:r>
            <a:r>
              <a:rPr lang="tr-TR" sz="2400" dirty="0" smtClean="0"/>
              <a:t/>
            </a:r>
            <a:br>
              <a:rPr lang="tr-TR" sz="2400" dirty="0" smtClean="0"/>
            </a:br>
            <a:r>
              <a:rPr lang="en-US" sz="2400" dirty="0"/>
              <a:t/>
            </a:r>
            <a:br>
              <a:rPr lang="en-US" sz="2400" dirty="0"/>
            </a:br>
            <a:r>
              <a:rPr lang="en-US" sz="2400" dirty="0"/>
              <a:t>Class: </a:t>
            </a:r>
            <a:r>
              <a:rPr lang="en-US" sz="2400" dirty="0" err="1" smtClean="0"/>
              <a:t>Laboulbeniomycetes</a:t>
            </a:r>
            <a:r>
              <a:rPr lang="tr-TR" sz="2400" dirty="0" smtClean="0"/>
              <a:t/>
            </a:r>
            <a:br>
              <a:rPr lang="tr-TR" sz="2400" dirty="0" smtClean="0"/>
            </a:br>
            <a:r>
              <a:rPr lang="en-US" sz="2400" dirty="0"/>
              <a:t/>
            </a:r>
            <a:br>
              <a:rPr lang="en-US" sz="2400" dirty="0"/>
            </a:br>
            <a:r>
              <a:rPr lang="en-US" sz="2400" dirty="0"/>
              <a:t>Members of the class are a unique group of fungi that are apparent external parasites of</a:t>
            </a:r>
            <a:br>
              <a:rPr lang="en-US" sz="2400" dirty="0"/>
            </a:br>
            <a:r>
              <a:rPr lang="en-US" sz="2400" dirty="0"/>
              <a:t>insects and other arthropods, both terrestrial and aquatic.</a:t>
            </a:r>
            <a:endParaRPr lang="tr-TR" sz="2400" dirty="0"/>
          </a:p>
        </p:txBody>
      </p:sp>
    </p:spTree>
    <p:extLst>
      <p:ext uri="{BB962C8B-B14F-4D97-AF65-F5344CB8AC3E}">
        <p14:creationId xmlns:p14="http://schemas.microsoft.com/office/powerpoint/2010/main" val="12066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102395" cy="5809531"/>
          </a:xfrm>
        </p:spPr>
        <p:txBody>
          <a:bodyPr>
            <a:normAutofit/>
          </a:bodyPr>
          <a:lstStyle/>
          <a:p>
            <a:r>
              <a:rPr lang="en-US" sz="2400" dirty="0"/>
              <a:t>Group: </a:t>
            </a:r>
            <a:r>
              <a:rPr lang="en-US" sz="2400" dirty="0" err="1"/>
              <a:t>Pseudothecial</a:t>
            </a:r>
            <a:r>
              <a:rPr lang="en-US" sz="2400" dirty="0"/>
              <a:t> Ascomycete </a:t>
            </a:r>
            <a:r>
              <a:rPr lang="en-US" sz="2400" dirty="0" smtClean="0"/>
              <a:t>Fungi</a:t>
            </a:r>
            <a:r>
              <a:rPr lang="tr-TR" sz="2400" dirty="0" smtClean="0"/>
              <a:t/>
            </a:r>
            <a:br>
              <a:rPr lang="tr-TR" sz="2400" dirty="0" smtClean="0"/>
            </a:br>
            <a:r>
              <a:rPr lang="en-US" sz="2400" dirty="0"/>
              <a:t/>
            </a:r>
            <a:br>
              <a:rPr lang="en-US" sz="2400" dirty="0"/>
            </a:br>
            <a:r>
              <a:rPr lang="en-US" sz="2400" dirty="0" err="1"/>
              <a:t>Pseudothecium</a:t>
            </a:r>
            <a:r>
              <a:rPr lang="en-US" sz="2400" dirty="0"/>
              <a:t> is similar to a </a:t>
            </a:r>
            <a:r>
              <a:rPr lang="en-US" sz="2400" dirty="0" err="1"/>
              <a:t>perithecium</a:t>
            </a:r>
            <a:r>
              <a:rPr lang="en-US" sz="2400" dirty="0"/>
              <a:t>, but the asci are not regularly organized into a</a:t>
            </a:r>
            <a:br>
              <a:rPr lang="en-US" sz="2400" dirty="0"/>
            </a:br>
            <a:r>
              <a:rPr lang="en-US" sz="2400" dirty="0"/>
              <a:t>hymenium and they are bitunicate, having a double wall that expands when it takes up water</a:t>
            </a:r>
            <a:br>
              <a:rPr lang="en-US" sz="2400" dirty="0"/>
            </a:br>
            <a:r>
              <a:rPr lang="en-US" sz="2400" dirty="0"/>
              <a:t>and shoots the enclosed spores out suddenly to disperse them</a:t>
            </a:r>
            <a:r>
              <a:rPr lang="en-US" sz="2400" dirty="0" smtClean="0"/>
              <a:t>.</a:t>
            </a:r>
            <a:r>
              <a:rPr lang="tr-TR" sz="2400" dirty="0" smtClean="0"/>
              <a:t/>
            </a:r>
            <a:br>
              <a:rPr lang="tr-TR" sz="2400" dirty="0" smtClean="0"/>
            </a:br>
            <a:r>
              <a:rPr lang="tr-TR" sz="2400" dirty="0"/>
              <a:t/>
            </a:r>
            <a:br>
              <a:rPr lang="tr-TR" sz="2400" dirty="0"/>
            </a:br>
            <a:r>
              <a:rPr lang="en-US" sz="2400" dirty="0"/>
              <a:t>Class: </a:t>
            </a:r>
            <a:r>
              <a:rPr lang="en-US" sz="2400" dirty="0" err="1"/>
              <a:t>Dothideomycetes</a:t>
            </a:r>
            <a:r>
              <a:rPr lang="en-US" sz="2400" dirty="0"/>
              <a:t/>
            </a:r>
            <a:br>
              <a:rPr lang="en-US" sz="2400" dirty="0"/>
            </a:br>
            <a:r>
              <a:rPr lang="en-US" sz="2400" dirty="0"/>
              <a:t>The class contains 11 orders 90 families, 1300 genera and over 19,000 known species.</a:t>
            </a:r>
            <a:br>
              <a:rPr lang="en-US" sz="2400" dirty="0"/>
            </a:br>
            <a:endParaRPr lang="tr-TR" sz="2400" dirty="0"/>
          </a:p>
        </p:txBody>
      </p:sp>
    </p:spTree>
    <p:extLst>
      <p:ext uri="{BB962C8B-B14F-4D97-AF65-F5344CB8AC3E}">
        <p14:creationId xmlns:p14="http://schemas.microsoft.com/office/powerpoint/2010/main" val="4221933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6805" y="1771139"/>
            <a:ext cx="8043402" cy="2781197"/>
          </a:xfrm>
        </p:spPr>
        <p:txBody>
          <a:bodyPr>
            <a:normAutofit/>
          </a:bodyPr>
          <a:lstStyle/>
          <a:p>
            <a:r>
              <a:rPr lang="en-US" sz="2400" dirty="0"/>
              <a:t>Division Ascomycota is the largest fungal division which contains approximately 75% of all described fungi. The division includes 15 class, 68 order, 327 family, 6355 genus and approximately 64000 species. It is morphologically diverse division which contains organisms from unicellular yeasts to complex cup fungi. Most of its members are terrestrial or parasitic. However, a few have adapted to marine or freshwater environments. Some of them form symbiotic associations with algae to form lichens.</a:t>
            </a:r>
            <a:endParaRPr lang="tr-TR" sz="2400" dirty="0"/>
          </a:p>
        </p:txBody>
      </p:sp>
    </p:spTree>
    <p:extLst>
      <p:ext uri="{BB962C8B-B14F-4D97-AF65-F5344CB8AC3E}">
        <p14:creationId xmlns:p14="http://schemas.microsoft.com/office/powerpoint/2010/main" val="69865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5136" y="365127"/>
            <a:ext cx="8544232" cy="2014280"/>
          </a:xfrm>
        </p:spPr>
        <p:txBody>
          <a:bodyPr>
            <a:normAutofit/>
          </a:bodyPr>
          <a:lstStyle/>
          <a:p>
            <a:r>
              <a:rPr lang="en-US" sz="2400" dirty="0"/>
              <a:t>Group: Lichenized Ascomycete </a:t>
            </a:r>
            <a:r>
              <a:rPr lang="en-US" sz="2400" dirty="0" smtClean="0"/>
              <a:t>Fungi</a:t>
            </a:r>
            <a:r>
              <a:rPr lang="tr-TR" sz="2400" dirty="0" smtClean="0"/>
              <a:t/>
            </a:r>
            <a:br>
              <a:rPr lang="tr-TR" sz="2400" dirty="0" smtClean="0"/>
            </a:br>
            <a:r>
              <a:rPr lang="en-US" sz="2400" dirty="0"/>
              <a:t/>
            </a:r>
            <a:br>
              <a:rPr lang="en-US" sz="2400" dirty="0"/>
            </a:br>
            <a:r>
              <a:rPr lang="en-US" sz="2400" dirty="0"/>
              <a:t>Class: </a:t>
            </a:r>
            <a:r>
              <a:rPr lang="en-US" sz="2400" dirty="0" err="1"/>
              <a:t>Arthoniomycetes</a:t>
            </a:r>
            <a:r>
              <a:rPr lang="en-US" sz="2400" dirty="0"/>
              <a:t/>
            </a:r>
            <a:br>
              <a:rPr lang="en-US" sz="2400" dirty="0"/>
            </a:br>
            <a:r>
              <a:rPr lang="en-US" sz="2400" dirty="0"/>
              <a:t>The class contains the single order </a:t>
            </a:r>
            <a:r>
              <a:rPr lang="en-US" sz="2400" dirty="0" err="1"/>
              <a:t>Arthoniales</a:t>
            </a:r>
            <a:r>
              <a:rPr lang="en-US" sz="2400" dirty="0"/>
              <a:t> and most of its members are tropical </a:t>
            </a:r>
            <a:r>
              <a:rPr lang="en-US" sz="2400" dirty="0" smtClean="0"/>
              <a:t>and</a:t>
            </a:r>
            <a:r>
              <a:rPr lang="tr-TR" sz="2400" dirty="0" smtClean="0"/>
              <a:t> </a:t>
            </a:r>
            <a:r>
              <a:rPr lang="en-US" sz="2400" dirty="0" smtClean="0"/>
              <a:t>subtropical </a:t>
            </a:r>
            <a:r>
              <a:rPr lang="en-US" sz="2400" dirty="0"/>
              <a:t>lichens</a:t>
            </a:r>
            <a:endParaRPr lang="tr-TR" sz="2400" dirty="0"/>
          </a:p>
        </p:txBody>
      </p:sp>
    </p:spTree>
    <p:extLst>
      <p:ext uri="{BB962C8B-B14F-4D97-AF65-F5344CB8AC3E}">
        <p14:creationId xmlns:p14="http://schemas.microsoft.com/office/powerpoint/2010/main" val="3789536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3626" y="1564662"/>
            <a:ext cx="8357420" cy="2063442"/>
          </a:xfrm>
        </p:spPr>
        <p:txBody>
          <a:bodyPr>
            <a:normAutofit/>
          </a:bodyPr>
          <a:lstStyle/>
          <a:p>
            <a:r>
              <a:rPr lang="en-US" sz="2400" dirty="0"/>
              <a:t>Subdivision: </a:t>
            </a:r>
            <a:r>
              <a:rPr lang="en-US" sz="2400" dirty="0" err="1" smtClean="0"/>
              <a:t>Saccharomycotina</a:t>
            </a:r>
            <a:r>
              <a:rPr lang="tr-TR" sz="2400" dirty="0" smtClean="0"/>
              <a:t/>
            </a:r>
            <a:br>
              <a:rPr lang="tr-TR" sz="2400" dirty="0" smtClean="0"/>
            </a:br>
            <a:r>
              <a:rPr lang="en-US" sz="2400" dirty="0"/>
              <a:t/>
            </a:r>
            <a:br>
              <a:rPr lang="en-US" sz="2400" dirty="0"/>
            </a:br>
            <a:r>
              <a:rPr lang="en-US" sz="2400" dirty="0" err="1"/>
              <a:t>Saccharomycotina</a:t>
            </a:r>
            <a:r>
              <a:rPr lang="en-US" sz="2400" dirty="0"/>
              <a:t> includes most of the ascomycete yeasts. Its members reproduce </a:t>
            </a:r>
            <a:r>
              <a:rPr lang="en-US" sz="2400" dirty="0" smtClean="0"/>
              <a:t>by</a:t>
            </a:r>
            <a:r>
              <a:rPr lang="tr-TR" sz="2400" dirty="0" smtClean="0"/>
              <a:t> </a:t>
            </a:r>
            <a:r>
              <a:rPr lang="en-US" sz="2400" dirty="0" smtClean="0"/>
              <a:t>budding </a:t>
            </a:r>
            <a:r>
              <a:rPr lang="en-US" sz="2400" dirty="0"/>
              <a:t>and they do not produce </a:t>
            </a:r>
            <a:r>
              <a:rPr lang="en-US" sz="2400" dirty="0" err="1"/>
              <a:t>ascocarps</a:t>
            </a:r>
            <a:r>
              <a:rPr lang="en-US" dirty="0"/>
              <a:t>. </a:t>
            </a:r>
            <a:endParaRPr lang="tr-TR" dirty="0"/>
          </a:p>
        </p:txBody>
      </p:sp>
    </p:spTree>
    <p:extLst>
      <p:ext uri="{BB962C8B-B14F-4D97-AF65-F5344CB8AC3E}">
        <p14:creationId xmlns:p14="http://schemas.microsoft.com/office/powerpoint/2010/main" val="583228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0438" y="1948119"/>
            <a:ext cx="8209935" cy="1866797"/>
          </a:xfrm>
        </p:spPr>
        <p:txBody>
          <a:bodyPr>
            <a:normAutofit/>
          </a:bodyPr>
          <a:lstStyle/>
          <a:p>
            <a:r>
              <a:rPr lang="tr-TR" sz="2400" dirty="0" err="1"/>
              <a:t>Subdivision</a:t>
            </a:r>
            <a:r>
              <a:rPr lang="tr-TR" sz="2400" dirty="0"/>
              <a:t>: </a:t>
            </a:r>
            <a:r>
              <a:rPr lang="tr-TR" sz="2400" dirty="0" err="1" smtClean="0"/>
              <a:t>Taphrinomycotina</a:t>
            </a:r>
            <a:r>
              <a:rPr lang="tr-TR" sz="2400" dirty="0" smtClean="0"/>
              <a:t/>
            </a:r>
            <a:br>
              <a:rPr lang="tr-TR" sz="2400" dirty="0" smtClean="0"/>
            </a:br>
            <a:r>
              <a:rPr lang="tr-TR" sz="2400" dirty="0"/>
              <a:t/>
            </a:r>
            <a:br>
              <a:rPr lang="tr-TR" sz="2400" dirty="0"/>
            </a:br>
            <a:r>
              <a:rPr lang="tr-TR" sz="2400" dirty="0" err="1"/>
              <a:t>The</a:t>
            </a:r>
            <a:r>
              <a:rPr lang="tr-TR" sz="2400" dirty="0"/>
              <a:t> </a:t>
            </a:r>
            <a:r>
              <a:rPr lang="tr-TR" sz="2400" dirty="0" err="1"/>
              <a:t>subdivision</a:t>
            </a:r>
            <a:r>
              <a:rPr lang="tr-TR" sz="2400" dirty="0"/>
              <a:t> </a:t>
            </a:r>
            <a:r>
              <a:rPr lang="tr-TR" sz="2400" dirty="0" err="1"/>
              <a:t>contains</a:t>
            </a:r>
            <a:r>
              <a:rPr lang="tr-TR" sz="2400" dirty="0"/>
              <a:t> </a:t>
            </a:r>
            <a:r>
              <a:rPr lang="tr-TR" sz="2400" dirty="0" err="1"/>
              <a:t>four</a:t>
            </a:r>
            <a:r>
              <a:rPr lang="tr-TR" sz="2400" dirty="0"/>
              <a:t> </a:t>
            </a:r>
            <a:r>
              <a:rPr lang="tr-TR" sz="2400" dirty="0" err="1"/>
              <a:t>classes</a:t>
            </a:r>
            <a:r>
              <a:rPr lang="tr-TR" sz="2400" dirty="0"/>
              <a:t> (</a:t>
            </a:r>
            <a:r>
              <a:rPr lang="tr-TR" sz="2400" dirty="0" err="1"/>
              <a:t>Schizosaccharomycetes</a:t>
            </a:r>
            <a:r>
              <a:rPr lang="tr-TR" sz="2400" dirty="0"/>
              <a:t>, </a:t>
            </a:r>
            <a:r>
              <a:rPr lang="tr-TR" sz="2400" dirty="0" err="1" smtClean="0"/>
              <a:t>Pneumocystidiomycetes</a:t>
            </a:r>
            <a:r>
              <a:rPr lang="tr-TR" sz="2400" dirty="0" smtClean="0"/>
              <a:t>, </a:t>
            </a:r>
            <a:r>
              <a:rPr lang="tr-TR" sz="2400" dirty="0" err="1" smtClean="0"/>
              <a:t>Neolectomycetes</a:t>
            </a:r>
            <a:r>
              <a:rPr lang="tr-TR" sz="2400" dirty="0" smtClean="0"/>
              <a:t> </a:t>
            </a:r>
            <a:r>
              <a:rPr lang="tr-TR" sz="2400" dirty="0"/>
              <a:t>ve </a:t>
            </a:r>
            <a:r>
              <a:rPr lang="tr-TR" sz="2400" dirty="0" err="1"/>
              <a:t>Taphrinomycetes</a:t>
            </a:r>
            <a:r>
              <a:rPr lang="tr-TR" sz="2400" dirty="0"/>
              <a:t>).</a:t>
            </a:r>
          </a:p>
        </p:txBody>
      </p:sp>
    </p:spTree>
    <p:extLst>
      <p:ext uri="{BB962C8B-B14F-4D97-AF65-F5344CB8AC3E}">
        <p14:creationId xmlns:p14="http://schemas.microsoft.com/office/powerpoint/2010/main" val="512571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4465" y="619431"/>
            <a:ext cx="8721213" cy="5289755"/>
          </a:xfrm>
        </p:spPr>
        <p:txBody>
          <a:bodyPr>
            <a:noAutofit/>
          </a:bodyPr>
          <a:lstStyle/>
          <a:p>
            <a:r>
              <a:rPr lang="en-US" sz="2400" dirty="0"/>
              <a:t>Class: </a:t>
            </a:r>
            <a:r>
              <a:rPr lang="en-US" sz="2400" dirty="0" err="1" smtClean="0"/>
              <a:t>Schizosaccharomycetes</a:t>
            </a:r>
            <a:r>
              <a:rPr lang="en-US" sz="2400" dirty="0"/>
              <a:t/>
            </a:r>
            <a:br>
              <a:rPr lang="en-US" sz="2400" dirty="0"/>
            </a:br>
            <a:r>
              <a:rPr lang="en-US" sz="2400" dirty="0"/>
              <a:t>The class comprises the fission yeasts and it includes single order and family, 2 genera</a:t>
            </a:r>
            <a:br>
              <a:rPr lang="en-US" sz="2400" dirty="0"/>
            </a:br>
            <a:r>
              <a:rPr lang="en-US" sz="2400" dirty="0"/>
              <a:t>and 5 species</a:t>
            </a:r>
            <a:r>
              <a:rPr lang="en-US" sz="2400" dirty="0" smtClean="0"/>
              <a:t>.</a:t>
            </a:r>
            <a:r>
              <a:rPr lang="tr-TR" sz="2400" dirty="0" smtClean="0"/>
              <a:t/>
            </a:r>
            <a:br>
              <a:rPr lang="tr-TR" sz="2400" dirty="0" smtClean="0"/>
            </a:br>
            <a:r>
              <a:rPr lang="en-US" sz="2400" dirty="0"/>
              <a:t/>
            </a:r>
            <a:br>
              <a:rPr lang="en-US" sz="2400" dirty="0"/>
            </a:br>
            <a:r>
              <a:rPr lang="en-US" sz="2400" dirty="0"/>
              <a:t>Class: </a:t>
            </a:r>
            <a:r>
              <a:rPr lang="en-US" sz="2400" dirty="0" err="1" smtClean="0"/>
              <a:t>Pneumocystidiomycetes</a:t>
            </a:r>
            <a:r>
              <a:rPr lang="en-US" sz="2400" dirty="0"/>
              <a:t/>
            </a:r>
            <a:br>
              <a:rPr lang="en-US" sz="2400" dirty="0"/>
            </a:br>
            <a:r>
              <a:rPr lang="en-US" sz="2400" dirty="0"/>
              <a:t>The class includes single order, family, genus and 5 species and it contains compulsory</a:t>
            </a:r>
            <a:br>
              <a:rPr lang="en-US" sz="2400" dirty="0"/>
            </a:br>
            <a:r>
              <a:rPr lang="en-US" sz="2400" dirty="0"/>
              <a:t>animal parasite species</a:t>
            </a:r>
            <a:r>
              <a:rPr lang="en-US" sz="2400" dirty="0" smtClean="0"/>
              <a:t>.</a:t>
            </a:r>
            <a:r>
              <a:rPr lang="tr-TR" sz="2400" dirty="0" smtClean="0"/>
              <a:t/>
            </a:r>
            <a:br>
              <a:rPr lang="tr-TR" sz="2400" dirty="0" smtClean="0"/>
            </a:br>
            <a:r>
              <a:rPr lang="en-US" sz="2400" dirty="0"/>
              <a:t/>
            </a:r>
            <a:br>
              <a:rPr lang="en-US" sz="2400" dirty="0"/>
            </a:br>
            <a:r>
              <a:rPr lang="en-US" sz="2400" dirty="0"/>
              <a:t>Class: </a:t>
            </a:r>
            <a:r>
              <a:rPr lang="en-US" sz="2400" dirty="0" err="1" smtClean="0"/>
              <a:t>Neolectomycetes</a:t>
            </a:r>
            <a:r>
              <a:rPr lang="en-US" sz="2400" dirty="0"/>
              <a:t/>
            </a:r>
            <a:br>
              <a:rPr lang="en-US" sz="2400" dirty="0"/>
            </a:br>
            <a:r>
              <a:rPr lang="en-US" sz="2400" dirty="0"/>
              <a:t>The class includes single ordo, family, genus and 3 </a:t>
            </a:r>
            <a:r>
              <a:rPr lang="en-US" sz="2400" dirty="0" smtClean="0"/>
              <a:t>species</a:t>
            </a:r>
            <a:r>
              <a:rPr lang="tr-TR" sz="2400" dirty="0" smtClean="0"/>
              <a:t>.</a:t>
            </a:r>
            <a:br>
              <a:rPr lang="tr-TR" sz="2400" dirty="0" smtClean="0"/>
            </a:br>
            <a:r>
              <a:rPr lang="tr-TR" sz="2400" dirty="0" smtClean="0"/>
              <a:t/>
            </a:r>
            <a:br>
              <a:rPr lang="tr-TR" sz="2400" dirty="0" smtClean="0"/>
            </a:br>
            <a:r>
              <a:rPr lang="en-US" sz="2400" dirty="0"/>
              <a:t>Class: </a:t>
            </a:r>
            <a:r>
              <a:rPr lang="en-US" sz="2400" dirty="0" err="1"/>
              <a:t>Taphrinomycetes</a:t>
            </a:r>
            <a:r>
              <a:rPr lang="en-US" sz="2400" dirty="0"/>
              <a:t/>
            </a:r>
            <a:br>
              <a:rPr lang="en-US" sz="2400" dirty="0"/>
            </a:br>
            <a:r>
              <a:rPr lang="en-US" sz="2400" dirty="0" err="1"/>
              <a:t>Taphrinomycetes</a:t>
            </a:r>
            <a:r>
              <a:rPr lang="en-US" sz="2400" dirty="0"/>
              <a:t> contains the single order, 2 families, 8 genera and 140 species</a:t>
            </a:r>
            <a:endParaRPr lang="tr-TR" sz="2400" dirty="0"/>
          </a:p>
        </p:txBody>
      </p:sp>
    </p:spTree>
    <p:extLst>
      <p:ext uri="{BB962C8B-B14F-4D97-AF65-F5344CB8AC3E}">
        <p14:creationId xmlns:p14="http://schemas.microsoft.com/office/powerpoint/2010/main" val="66765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3459" y="365126"/>
            <a:ext cx="8416412" cy="4659158"/>
          </a:xfrm>
        </p:spPr>
        <p:txBody>
          <a:bodyPr>
            <a:normAutofit/>
          </a:bodyPr>
          <a:lstStyle/>
          <a:p>
            <a:r>
              <a:rPr lang="en-US" sz="2400" dirty="0"/>
              <a:t>Group: </a:t>
            </a:r>
            <a:r>
              <a:rPr lang="en-US" sz="2400" dirty="0" err="1"/>
              <a:t>Deuteromycetes</a:t>
            </a:r>
            <a:r>
              <a:rPr lang="en-US" sz="2400" dirty="0"/>
              <a:t> (Fungi </a:t>
            </a:r>
            <a:r>
              <a:rPr lang="en-US" sz="2400" dirty="0" err="1"/>
              <a:t>imperfecti</a:t>
            </a:r>
            <a:r>
              <a:rPr lang="en-US" sz="2400" dirty="0" smtClean="0"/>
              <a:t>)</a:t>
            </a:r>
            <a:r>
              <a:rPr lang="tr-TR" sz="2400" dirty="0" smtClean="0"/>
              <a:t/>
            </a:r>
            <a:br>
              <a:rPr lang="tr-TR" sz="2400" dirty="0" smtClean="0"/>
            </a:br>
            <a:r>
              <a:rPr lang="en-US" sz="2400" dirty="0"/>
              <a:t/>
            </a:r>
            <a:br>
              <a:rPr lang="en-US" sz="2400" dirty="0"/>
            </a:br>
            <a:r>
              <a:rPr lang="en-US" sz="2400" dirty="0" err="1"/>
              <a:t>Deuteromycetes</a:t>
            </a:r>
            <a:r>
              <a:rPr lang="en-US" sz="2400" dirty="0"/>
              <a:t> members do not fit into the commonly established taxonomic</a:t>
            </a:r>
            <a:br>
              <a:rPr lang="en-US" sz="2400" dirty="0"/>
            </a:br>
            <a:r>
              <a:rPr lang="en-US" sz="2400" dirty="0"/>
              <a:t>classifications of fungi that are based on biological species concepts or morphological</a:t>
            </a:r>
            <a:br>
              <a:rPr lang="en-US" sz="2400" dirty="0"/>
            </a:br>
            <a:r>
              <a:rPr lang="en-US" sz="2400" dirty="0"/>
              <a:t>characteristics of sexual structures because their sexual form of reproduction has never been</a:t>
            </a:r>
            <a:br>
              <a:rPr lang="en-US" sz="2400" dirty="0"/>
            </a:br>
            <a:r>
              <a:rPr lang="en-US" sz="2400" dirty="0"/>
              <a:t>observed. There are about 25,000 species which are classified in the </a:t>
            </a:r>
            <a:r>
              <a:rPr lang="en-US" sz="2400" dirty="0" err="1"/>
              <a:t>deuteromycetes</a:t>
            </a:r>
            <a:r>
              <a:rPr lang="en-US" sz="2400" dirty="0"/>
              <a:t> and</a:t>
            </a:r>
            <a:br>
              <a:rPr lang="en-US" sz="2400" dirty="0"/>
            </a:br>
            <a:r>
              <a:rPr lang="en-US" sz="2400" dirty="0"/>
              <a:t>many are Ascomycota or Basidiomycota anamorphs</a:t>
            </a:r>
            <a:endParaRPr lang="tr-TR" sz="2400" dirty="0"/>
          </a:p>
        </p:txBody>
      </p:sp>
    </p:spTree>
    <p:extLst>
      <p:ext uri="{BB962C8B-B14F-4D97-AF65-F5344CB8AC3E}">
        <p14:creationId xmlns:p14="http://schemas.microsoft.com/office/powerpoint/2010/main" val="16288439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1" y="2134932"/>
            <a:ext cx="7886700" cy="1325563"/>
          </a:xfrm>
        </p:spPr>
        <p:txBody>
          <a:bodyPr/>
          <a:lstStyle/>
          <a:p>
            <a:pPr algn="ctr"/>
            <a:r>
              <a:rPr lang="tr-TR" dirty="0" err="1"/>
              <a:t>Division</a:t>
            </a:r>
            <a:r>
              <a:rPr lang="tr-TR" dirty="0"/>
              <a:t>: </a:t>
            </a:r>
            <a:r>
              <a:rPr lang="tr-TR" dirty="0" err="1"/>
              <a:t>Basidiomycota</a:t>
            </a:r>
            <a:endParaRPr lang="tr-TR" dirty="0"/>
          </a:p>
        </p:txBody>
      </p:sp>
    </p:spTree>
    <p:extLst>
      <p:ext uri="{BB962C8B-B14F-4D97-AF65-F5344CB8AC3E}">
        <p14:creationId xmlns:p14="http://schemas.microsoft.com/office/powerpoint/2010/main" val="3734037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2787" y="1584326"/>
            <a:ext cx="8455742" cy="2997506"/>
          </a:xfrm>
        </p:spPr>
        <p:txBody>
          <a:bodyPr>
            <a:noAutofit/>
          </a:bodyPr>
          <a:lstStyle/>
          <a:p>
            <a:r>
              <a:rPr lang="tr-TR" sz="2400" dirty="0" err="1"/>
              <a:t>Basidiomycota</a:t>
            </a:r>
            <a:r>
              <a:rPr lang="tr-TR" sz="2400" dirty="0"/>
              <a:t> </a:t>
            </a:r>
            <a:r>
              <a:rPr lang="tr-TR" sz="2400" dirty="0" err="1"/>
              <a:t>contains</a:t>
            </a:r>
            <a:r>
              <a:rPr lang="tr-TR" sz="2400" dirty="0"/>
              <a:t> </a:t>
            </a:r>
            <a:r>
              <a:rPr lang="tr-TR" sz="2400" dirty="0" err="1"/>
              <a:t>both</a:t>
            </a:r>
            <a:r>
              <a:rPr lang="tr-TR" sz="2400" dirty="0"/>
              <a:t> </a:t>
            </a:r>
            <a:r>
              <a:rPr lang="tr-TR" sz="2400" dirty="0" err="1"/>
              <a:t>micro</a:t>
            </a:r>
            <a:r>
              <a:rPr lang="tr-TR" sz="2400" dirty="0"/>
              <a:t> </a:t>
            </a:r>
            <a:r>
              <a:rPr lang="tr-TR" sz="2400" dirty="0" err="1"/>
              <a:t>and</a:t>
            </a:r>
            <a:r>
              <a:rPr lang="tr-TR" sz="2400" dirty="0"/>
              <a:t> </a:t>
            </a:r>
            <a:r>
              <a:rPr lang="tr-TR" sz="2400" dirty="0" err="1"/>
              <a:t>macrofungi</a:t>
            </a:r>
            <a:r>
              <a:rPr lang="tr-TR" sz="2400" dirty="0"/>
              <a:t> </a:t>
            </a:r>
            <a:r>
              <a:rPr lang="tr-TR" sz="2400" dirty="0" err="1"/>
              <a:t>such</a:t>
            </a:r>
            <a:r>
              <a:rPr lang="tr-TR" sz="2400" dirty="0"/>
              <a:t> as </a:t>
            </a:r>
            <a:r>
              <a:rPr lang="tr-TR" sz="2400" dirty="0" err="1"/>
              <a:t>rusts</a:t>
            </a:r>
            <a:r>
              <a:rPr lang="tr-TR" sz="2400" dirty="0"/>
              <a:t>, </a:t>
            </a:r>
            <a:r>
              <a:rPr lang="tr-TR" sz="2400" dirty="0" err="1"/>
              <a:t>smuts</a:t>
            </a:r>
            <a:r>
              <a:rPr lang="tr-TR" sz="2400" dirty="0"/>
              <a:t>. </a:t>
            </a:r>
            <a:r>
              <a:rPr lang="tr-TR" sz="2400" dirty="0" err="1" smtClean="0"/>
              <a:t>mushrooms</a:t>
            </a:r>
            <a:r>
              <a:rPr lang="tr-TR" sz="2400" dirty="0" smtClean="0"/>
              <a:t>, </a:t>
            </a:r>
            <a:r>
              <a:rPr lang="tr-TR" sz="2400" dirty="0" err="1" smtClean="0"/>
              <a:t>gastroid</a:t>
            </a:r>
            <a:r>
              <a:rPr lang="tr-TR" sz="2400" dirty="0"/>
              <a:t>, </a:t>
            </a:r>
            <a:r>
              <a:rPr lang="tr-TR" sz="2400" dirty="0" err="1"/>
              <a:t>aphyllophoroid</a:t>
            </a:r>
            <a:r>
              <a:rPr lang="tr-TR" sz="2400" dirty="0"/>
              <a:t> </a:t>
            </a:r>
            <a:r>
              <a:rPr lang="tr-TR" sz="2400" dirty="0" err="1"/>
              <a:t>and</a:t>
            </a:r>
            <a:r>
              <a:rPr lang="tr-TR" sz="2400" dirty="0"/>
              <a:t> </a:t>
            </a:r>
            <a:r>
              <a:rPr lang="tr-TR" sz="2400" dirty="0" err="1"/>
              <a:t>jelly</a:t>
            </a:r>
            <a:r>
              <a:rPr lang="tr-TR" sz="2400" dirty="0"/>
              <a:t> </a:t>
            </a:r>
            <a:r>
              <a:rPr lang="tr-TR" sz="2400" dirty="0" err="1"/>
              <a:t>fungi</a:t>
            </a:r>
            <a:r>
              <a:rPr lang="tr-TR" sz="2400" dirty="0"/>
              <a:t>. </a:t>
            </a:r>
            <a:r>
              <a:rPr lang="tr-TR" sz="2400" dirty="0" err="1"/>
              <a:t>They</a:t>
            </a:r>
            <a:r>
              <a:rPr lang="tr-TR" sz="2400" dirty="0"/>
              <a:t> </a:t>
            </a:r>
            <a:r>
              <a:rPr lang="tr-TR" sz="2400" dirty="0" err="1"/>
              <a:t>are</a:t>
            </a:r>
            <a:r>
              <a:rPr lang="tr-TR" sz="2400" dirty="0"/>
              <a:t> </a:t>
            </a:r>
            <a:r>
              <a:rPr lang="tr-TR" sz="2400" dirty="0" err="1"/>
              <a:t>filamentous</a:t>
            </a:r>
            <a:r>
              <a:rPr lang="tr-TR" sz="2400" dirty="0"/>
              <a:t> </a:t>
            </a:r>
            <a:r>
              <a:rPr lang="tr-TR" sz="2400" dirty="0" err="1"/>
              <a:t>fungi</a:t>
            </a:r>
            <a:r>
              <a:rPr lang="tr-TR" sz="2400" dirty="0"/>
              <a:t> </a:t>
            </a:r>
            <a:r>
              <a:rPr lang="tr-TR" sz="2400" dirty="0" err="1"/>
              <a:t>composed</a:t>
            </a:r>
            <a:r>
              <a:rPr lang="tr-TR" sz="2400" dirty="0"/>
              <a:t> of </a:t>
            </a:r>
            <a:r>
              <a:rPr lang="tr-TR" sz="2400" dirty="0" err="1"/>
              <a:t>hyphae</a:t>
            </a:r>
            <a:r>
              <a:rPr lang="tr-TR" sz="2400" dirty="0"/>
              <a:t> </a:t>
            </a:r>
            <a:r>
              <a:rPr lang="tr-TR" sz="2400" dirty="0" err="1" smtClean="0"/>
              <a:t>and</a:t>
            </a:r>
            <a:r>
              <a:rPr lang="tr-TR" sz="2400" dirty="0" smtClean="0"/>
              <a:t> </a:t>
            </a:r>
            <a:r>
              <a:rPr lang="tr-TR" sz="2400" dirty="0" err="1" smtClean="0"/>
              <a:t>reproduce</a:t>
            </a:r>
            <a:r>
              <a:rPr lang="tr-TR" sz="2400" dirty="0" smtClean="0"/>
              <a:t> </a:t>
            </a:r>
            <a:r>
              <a:rPr lang="tr-TR" sz="2400" dirty="0" err="1"/>
              <a:t>club-shaped</a:t>
            </a:r>
            <a:r>
              <a:rPr lang="tr-TR" sz="2400" dirty="0"/>
              <a:t> </a:t>
            </a:r>
            <a:r>
              <a:rPr lang="tr-TR" sz="2400" dirty="0" err="1"/>
              <a:t>end</a:t>
            </a:r>
            <a:r>
              <a:rPr lang="tr-TR" sz="2400" dirty="0"/>
              <a:t> </a:t>
            </a:r>
            <a:r>
              <a:rPr lang="tr-TR" sz="2400" dirty="0" err="1"/>
              <a:t>cells</a:t>
            </a:r>
            <a:r>
              <a:rPr lang="tr-TR" sz="2400" dirty="0"/>
              <a:t> </a:t>
            </a:r>
            <a:r>
              <a:rPr lang="tr-TR" sz="2400" dirty="0" err="1"/>
              <a:t>called</a:t>
            </a:r>
            <a:r>
              <a:rPr lang="tr-TR" sz="2400" dirty="0"/>
              <a:t> </a:t>
            </a:r>
            <a:r>
              <a:rPr lang="tr-TR" sz="2400" dirty="0" err="1"/>
              <a:t>basidia</a:t>
            </a:r>
            <a:r>
              <a:rPr lang="tr-TR" sz="2400" dirty="0"/>
              <a:t>. </a:t>
            </a:r>
            <a:r>
              <a:rPr lang="tr-TR" sz="2400" dirty="0" err="1"/>
              <a:t>Their</a:t>
            </a:r>
            <a:r>
              <a:rPr lang="tr-TR" sz="2400" dirty="0"/>
              <a:t> </a:t>
            </a:r>
            <a:r>
              <a:rPr lang="tr-TR" sz="2400" dirty="0" err="1"/>
              <a:t>specialized</a:t>
            </a:r>
            <a:r>
              <a:rPr lang="tr-TR" sz="2400" dirty="0"/>
              <a:t> </a:t>
            </a:r>
            <a:r>
              <a:rPr lang="tr-TR" sz="2400" dirty="0" err="1"/>
              <a:t>spores</a:t>
            </a:r>
            <a:r>
              <a:rPr lang="tr-TR" sz="2400" dirty="0"/>
              <a:t> </a:t>
            </a:r>
            <a:r>
              <a:rPr lang="tr-TR" sz="2400" dirty="0" err="1"/>
              <a:t>are</a:t>
            </a:r>
            <a:r>
              <a:rPr lang="tr-TR" sz="2400" dirty="0"/>
              <a:t> </a:t>
            </a:r>
            <a:r>
              <a:rPr lang="tr-TR" sz="2400" dirty="0" err="1"/>
              <a:t>called</a:t>
            </a:r>
            <a:r>
              <a:rPr lang="tr-TR" sz="2400" dirty="0"/>
              <a:t/>
            </a:r>
            <a:br>
              <a:rPr lang="tr-TR" sz="2400" dirty="0"/>
            </a:br>
            <a:r>
              <a:rPr lang="tr-TR" sz="2400" dirty="0" err="1"/>
              <a:t>basidiospores</a:t>
            </a:r>
            <a:r>
              <a:rPr lang="tr-TR" sz="2400" dirty="0"/>
              <a:t>. </a:t>
            </a:r>
            <a:r>
              <a:rPr lang="tr-TR" sz="2400" dirty="0" err="1"/>
              <a:t>Basidiomycota</a:t>
            </a:r>
            <a:r>
              <a:rPr lang="tr-TR" sz="2400" dirty="0"/>
              <a:t> can </a:t>
            </a:r>
            <a:r>
              <a:rPr lang="tr-TR" sz="2400" dirty="0" err="1"/>
              <a:t>undergo</a:t>
            </a:r>
            <a:r>
              <a:rPr lang="tr-TR" sz="2400" dirty="0"/>
              <a:t> </a:t>
            </a:r>
            <a:r>
              <a:rPr lang="tr-TR" sz="2400" dirty="0" err="1"/>
              <a:t>both</a:t>
            </a:r>
            <a:r>
              <a:rPr lang="tr-TR" sz="2400" dirty="0"/>
              <a:t> </a:t>
            </a:r>
            <a:r>
              <a:rPr lang="tr-TR" sz="2400" dirty="0" err="1"/>
              <a:t>asexual</a:t>
            </a:r>
            <a:r>
              <a:rPr lang="tr-TR" sz="2400" dirty="0"/>
              <a:t> </a:t>
            </a:r>
            <a:r>
              <a:rPr lang="tr-TR" sz="2400" dirty="0" err="1"/>
              <a:t>and</a:t>
            </a:r>
            <a:r>
              <a:rPr lang="tr-TR" sz="2400" dirty="0"/>
              <a:t> </a:t>
            </a:r>
            <a:r>
              <a:rPr lang="tr-TR" sz="2400" dirty="0" err="1"/>
              <a:t>sexual</a:t>
            </a:r>
            <a:r>
              <a:rPr lang="tr-TR" sz="2400" dirty="0"/>
              <a:t> </a:t>
            </a:r>
            <a:r>
              <a:rPr lang="tr-TR" sz="2400" dirty="0" err="1"/>
              <a:t>reproduction</a:t>
            </a:r>
            <a:r>
              <a:rPr lang="tr-TR" sz="2400" dirty="0"/>
              <a:t>. </a:t>
            </a:r>
            <a:r>
              <a:rPr lang="tr-TR" sz="2400" dirty="0" err="1" smtClean="0"/>
              <a:t>They</a:t>
            </a:r>
            <a:r>
              <a:rPr lang="tr-TR" sz="2400" dirty="0" smtClean="0"/>
              <a:t> </a:t>
            </a:r>
            <a:r>
              <a:rPr lang="tr-TR" sz="2400" dirty="0" err="1" smtClean="0"/>
              <a:t>reproduce</a:t>
            </a:r>
            <a:r>
              <a:rPr lang="tr-TR" sz="2400" dirty="0" smtClean="0"/>
              <a:t> </a:t>
            </a:r>
            <a:r>
              <a:rPr lang="tr-TR" sz="2400" dirty="0" err="1"/>
              <a:t>asexually</a:t>
            </a:r>
            <a:r>
              <a:rPr lang="tr-TR" sz="2400" dirty="0"/>
              <a:t> </a:t>
            </a:r>
            <a:r>
              <a:rPr lang="tr-TR" sz="2400" dirty="0" err="1"/>
              <a:t>by</a:t>
            </a:r>
            <a:r>
              <a:rPr lang="tr-TR" sz="2400" dirty="0"/>
              <a:t> </a:t>
            </a:r>
            <a:r>
              <a:rPr lang="tr-TR" sz="2400" dirty="0" err="1"/>
              <a:t>either</a:t>
            </a:r>
            <a:r>
              <a:rPr lang="tr-TR" sz="2400" dirty="0"/>
              <a:t> </a:t>
            </a:r>
            <a:r>
              <a:rPr lang="tr-TR" sz="2400" dirty="0" err="1"/>
              <a:t>budding</a:t>
            </a:r>
            <a:r>
              <a:rPr lang="tr-TR" sz="2400" dirty="0"/>
              <a:t> </a:t>
            </a:r>
            <a:r>
              <a:rPr lang="tr-TR" sz="2400" dirty="0" err="1"/>
              <a:t>or</a:t>
            </a:r>
            <a:r>
              <a:rPr lang="tr-TR" sz="2400" dirty="0"/>
              <a:t> </a:t>
            </a:r>
            <a:r>
              <a:rPr lang="tr-TR" sz="2400" dirty="0" err="1"/>
              <a:t>asexual</a:t>
            </a:r>
            <a:r>
              <a:rPr lang="tr-TR" sz="2400" dirty="0"/>
              <a:t> </a:t>
            </a:r>
            <a:r>
              <a:rPr lang="tr-TR" sz="2400" dirty="0" err="1"/>
              <a:t>spore</a:t>
            </a:r>
            <a:r>
              <a:rPr lang="tr-TR" sz="2400" dirty="0"/>
              <a:t> </a:t>
            </a:r>
            <a:r>
              <a:rPr lang="tr-TR" sz="2400" dirty="0" err="1"/>
              <a:t>formation</a:t>
            </a:r>
            <a:r>
              <a:rPr lang="tr-TR" sz="2400" dirty="0"/>
              <a:t>. </a:t>
            </a:r>
            <a:r>
              <a:rPr lang="tr-TR" sz="2400" dirty="0" err="1"/>
              <a:t>Sexual</a:t>
            </a:r>
            <a:r>
              <a:rPr lang="tr-TR" sz="2400" dirty="0"/>
              <a:t> </a:t>
            </a:r>
            <a:r>
              <a:rPr lang="tr-TR" sz="2400" dirty="0" err="1"/>
              <a:t>reproduction</a:t>
            </a:r>
            <a:r>
              <a:rPr lang="tr-TR" sz="2400" dirty="0"/>
              <a:t> </a:t>
            </a:r>
            <a:r>
              <a:rPr lang="tr-TR" sz="2400" dirty="0" smtClean="0"/>
              <a:t>in </a:t>
            </a:r>
            <a:r>
              <a:rPr lang="tr-TR" sz="2400" dirty="0" err="1" smtClean="0"/>
              <a:t>Basidiomycota</a:t>
            </a:r>
            <a:r>
              <a:rPr lang="tr-TR" sz="2400" dirty="0" smtClean="0"/>
              <a:t> </a:t>
            </a:r>
            <a:r>
              <a:rPr lang="tr-TR" sz="2400" dirty="0" err="1"/>
              <a:t>occurs</a:t>
            </a:r>
            <a:r>
              <a:rPr lang="tr-TR" sz="2400" dirty="0"/>
              <a:t> in </a:t>
            </a:r>
            <a:r>
              <a:rPr lang="tr-TR" sz="2400" dirty="0" err="1"/>
              <a:t>basidia</a:t>
            </a:r>
            <a:r>
              <a:rPr lang="tr-TR" sz="2400" dirty="0"/>
              <a:t>.</a:t>
            </a:r>
          </a:p>
        </p:txBody>
      </p:sp>
    </p:spTree>
    <p:extLst>
      <p:ext uri="{BB962C8B-B14F-4D97-AF65-F5344CB8AC3E}">
        <p14:creationId xmlns:p14="http://schemas.microsoft.com/office/powerpoint/2010/main" val="40805899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5136" y="542107"/>
            <a:ext cx="8367252" cy="3282642"/>
          </a:xfrm>
        </p:spPr>
        <p:txBody>
          <a:bodyPr>
            <a:noAutofit/>
          </a:bodyPr>
          <a:lstStyle/>
          <a:p>
            <a:pPr algn="just"/>
            <a:r>
              <a:rPr lang="en-US" sz="2400" dirty="0"/>
              <a:t>The </a:t>
            </a:r>
            <a:r>
              <a:rPr lang="en-US" sz="2400" dirty="0" err="1"/>
              <a:t>basidia</a:t>
            </a:r>
            <a:r>
              <a:rPr lang="en-US" sz="2400" dirty="0"/>
              <a:t> are itself formed by </a:t>
            </a:r>
            <a:r>
              <a:rPr lang="en-US" sz="2400" dirty="0" err="1"/>
              <a:t>plasmogamy</a:t>
            </a:r>
            <a:r>
              <a:rPr lang="en-US" sz="2400" dirty="0"/>
              <a:t> between</a:t>
            </a:r>
            <a:br>
              <a:rPr lang="en-US" sz="2400" dirty="0"/>
            </a:br>
            <a:r>
              <a:rPr lang="en-US" sz="2400" dirty="0"/>
              <a:t>mycelia from two different spores. </a:t>
            </a:r>
            <a:r>
              <a:rPr lang="en-US" sz="2400" dirty="0" err="1"/>
              <a:t>Plasmogamy</a:t>
            </a:r>
            <a:r>
              <a:rPr lang="en-US" sz="2400" dirty="0"/>
              <a:t> results in </a:t>
            </a:r>
            <a:r>
              <a:rPr lang="en-US" sz="2400" dirty="0" err="1"/>
              <a:t>binucleate</a:t>
            </a:r>
            <a:r>
              <a:rPr lang="en-US" sz="2400" dirty="0"/>
              <a:t> hyphae, that is, </a:t>
            </a:r>
            <a:r>
              <a:rPr lang="en-US" sz="2400" dirty="0" smtClean="0"/>
              <a:t>hyphae</a:t>
            </a:r>
            <a:r>
              <a:rPr lang="tr-TR" sz="2400" dirty="0" smtClean="0"/>
              <a:t> </a:t>
            </a:r>
            <a:r>
              <a:rPr lang="en-US" sz="2400" dirty="0" smtClean="0"/>
              <a:t>with </a:t>
            </a:r>
            <a:r>
              <a:rPr lang="en-US" sz="2400" dirty="0"/>
              <a:t>two types of nuclei, one from each parent. In the gills of the fruiting body, some cells</a:t>
            </a:r>
            <a:br>
              <a:rPr lang="en-US" sz="2400" dirty="0"/>
            </a:br>
            <a:r>
              <a:rPr lang="en-US" sz="2400" dirty="0"/>
              <a:t>undergo fusion of these two nuclei. These now diploid cells are the </a:t>
            </a:r>
            <a:r>
              <a:rPr lang="en-US" sz="2400" dirty="0" err="1"/>
              <a:t>basidia</a:t>
            </a:r>
            <a:r>
              <a:rPr lang="en-US" sz="2400" dirty="0"/>
              <a:t>. The diploid </a:t>
            </a:r>
            <a:r>
              <a:rPr lang="en-US" sz="2400" dirty="0" smtClean="0"/>
              <a:t>phase</a:t>
            </a:r>
            <a:r>
              <a:rPr lang="tr-TR" sz="2400" dirty="0" smtClean="0"/>
              <a:t> </a:t>
            </a:r>
            <a:r>
              <a:rPr lang="en-US" sz="2400" dirty="0" smtClean="0"/>
              <a:t>is </a:t>
            </a:r>
            <a:r>
              <a:rPr lang="en-US" sz="2400" dirty="0"/>
              <a:t>very brief. Soon after fusion, meiosis takes place, resulting in four haploid nuclei. </a:t>
            </a:r>
            <a:r>
              <a:rPr lang="en-US" sz="2400" dirty="0" smtClean="0"/>
              <a:t>The</a:t>
            </a:r>
            <a:r>
              <a:rPr lang="tr-TR" sz="2400" dirty="0" smtClean="0"/>
              <a:t> </a:t>
            </a:r>
            <a:r>
              <a:rPr lang="en-US" sz="2400" dirty="0" smtClean="0"/>
              <a:t>nuclei </a:t>
            </a:r>
            <a:r>
              <a:rPr lang="en-US" sz="2400" dirty="0"/>
              <a:t>then migrate to the terminus of the </a:t>
            </a:r>
            <a:r>
              <a:rPr lang="en-US" sz="2400" dirty="0" err="1"/>
              <a:t>basidium</a:t>
            </a:r>
            <a:r>
              <a:rPr lang="en-US" sz="2400" dirty="0"/>
              <a:t> and form four individual </a:t>
            </a:r>
            <a:r>
              <a:rPr lang="en-US" sz="2400" dirty="0" smtClean="0"/>
              <a:t>projections.</a:t>
            </a:r>
            <a:r>
              <a:rPr lang="tr-TR" sz="2400" dirty="0" smtClean="0"/>
              <a:t> </a:t>
            </a:r>
            <a:r>
              <a:rPr lang="en-US" sz="2400" dirty="0" smtClean="0"/>
              <a:t>These </a:t>
            </a:r>
            <a:r>
              <a:rPr lang="en-US" sz="2400" dirty="0"/>
              <a:t>projections are then separated by cell walls to become spores</a:t>
            </a:r>
            <a:r>
              <a:rPr lang="en-US" sz="2400" dirty="0" smtClean="0"/>
              <a:t>.</a:t>
            </a:r>
            <a:endParaRPr lang="tr-TR" sz="2400" dirty="0"/>
          </a:p>
        </p:txBody>
      </p:sp>
      <p:sp>
        <p:nvSpPr>
          <p:cNvPr id="3" name="Unvan 1"/>
          <p:cNvSpPr txBox="1">
            <a:spLocks/>
          </p:cNvSpPr>
          <p:nvPr/>
        </p:nvSpPr>
        <p:spPr>
          <a:xfrm>
            <a:off x="285136" y="4070554"/>
            <a:ext cx="8367252" cy="835743"/>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Basidiomycota includes </a:t>
            </a:r>
            <a:r>
              <a:rPr lang="en-US" sz="2400" dirty="0" smtClean="0"/>
              <a:t>3 </a:t>
            </a:r>
            <a:r>
              <a:rPr lang="en-US" sz="2400" dirty="0"/>
              <a:t>subdivision, 16 class, 52 order, 177 family, </a:t>
            </a:r>
            <a:r>
              <a:rPr lang="en-US" sz="2400" dirty="0" smtClean="0"/>
              <a:t>1589</a:t>
            </a:r>
            <a:r>
              <a:rPr lang="tr-TR" sz="2400" dirty="0" smtClean="0"/>
              <a:t> </a:t>
            </a:r>
            <a:r>
              <a:rPr lang="en-US" sz="2400" dirty="0" smtClean="0"/>
              <a:t>genera </a:t>
            </a:r>
            <a:r>
              <a:rPr lang="en-US" sz="2400" dirty="0"/>
              <a:t>and more than 30.000 species.</a:t>
            </a:r>
            <a:endParaRPr lang="tr-TR" sz="2400" dirty="0"/>
          </a:p>
        </p:txBody>
      </p:sp>
    </p:spTree>
    <p:extLst>
      <p:ext uri="{BB962C8B-B14F-4D97-AF65-F5344CB8AC3E}">
        <p14:creationId xmlns:p14="http://schemas.microsoft.com/office/powerpoint/2010/main" val="510747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4632" y="365126"/>
            <a:ext cx="8386916" cy="6055339"/>
          </a:xfrm>
        </p:spPr>
        <p:txBody>
          <a:bodyPr>
            <a:normAutofit/>
          </a:bodyPr>
          <a:lstStyle/>
          <a:p>
            <a:r>
              <a:rPr lang="tr-TR" sz="2400" dirty="0" err="1"/>
              <a:t>Subdivision</a:t>
            </a:r>
            <a:r>
              <a:rPr lang="tr-TR" sz="2400" dirty="0"/>
              <a:t>: </a:t>
            </a:r>
            <a:r>
              <a:rPr lang="tr-TR" sz="2400" dirty="0" err="1" smtClean="0"/>
              <a:t>Agaricomycotina</a:t>
            </a:r>
            <a:r>
              <a:rPr lang="tr-TR" sz="2400" dirty="0" smtClean="0"/>
              <a:t/>
            </a:r>
            <a:br>
              <a:rPr lang="tr-TR" sz="2400" dirty="0" smtClean="0"/>
            </a:br>
            <a:r>
              <a:rPr lang="tr-TR" sz="2400" dirty="0"/>
              <a:t/>
            </a:r>
            <a:br>
              <a:rPr lang="tr-TR" sz="2400" dirty="0"/>
            </a:br>
            <a:r>
              <a:rPr lang="tr-TR" sz="2400" dirty="0" err="1"/>
              <a:t>The</a:t>
            </a:r>
            <a:r>
              <a:rPr lang="tr-TR" sz="2400" dirty="0"/>
              <a:t> </a:t>
            </a:r>
            <a:r>
              <a:rPr lang="tr-TR" sz="2400" dirty="0" err="1"/>
              <a:t>subdivision</a:t>
            </a:r>
            <a:r>
              <a:rPr lang="tr-TR" sz="2400" dirty="0"/>
              <a:t> </a:t>
            </a:r>
            <a:r>
              <a:rPr lang="tr-TR" sz="2400" dirty="0" err="1"/>
              <a:t>contains</a:t>
            </a:r>
            <a:r>
              <a:rPr lang="tr-TR" sz="2400" dirty="0"/>
              <a:t> 3 </a:t>
            </a:r>
            <a:r>
              <a:rPr lang="tr-TR" sz="2400" dirty="0" err="1"/>
              <a:t>classes</a:t>
            </a:r>
            <a:r>
              <a:rPr lang="tr-TR" sz="2400" dirty="0"/>
              <a:t> (</a:t>
            </a:r>
            <a:r>
              <a:rPr lang="tr-TR" sz="2400" dirty="0" err="1"/>
              <a:t>Agaricomycetes</a:t>
            </a:r>
            <a:r>
              <a:rPr lang="tr-TR" sz="2400" dirty="0"/>
              <a:t>, </a:t>
            </a:r>
            <a:r>
              <a:rPr lang="tr-TR" sz="2400" dirty="0" err="1"/>
              <a:t>Dacrymycetes</a:t>
            </a:r>
            <a:r>
              <a:rPr lang="tr-TR" sz="2400" dirty="0"/>
              <a:t> </a:t>
            </a:r>
            <a:r>
              <a:rPr lang="tr-TR" sz="2400" dirty="0" err="1" smtClean="0"/>
              <a:t>and</a:t>
            </a:r>
            <a:r>
              <a:rPr lang="tr-TR" sz="2400" dirty="0" smtClean="0"/>
              <a:t> </a:t>
            </a:r>
            <a:r>
              <a:rPr lang="tr-TR" sz="2400" dirty="0" err="1" smtClean="0"/>
              <a:t>Tremellomycetes</a:t>
            </a:r>
            <a:r>
              <a:rPr lang="tr-TR" sz="2400" dirty="0" smtClean="0"/>
              <a:t>)</a:t>
            </a:r>
            <a:br>
              <a:rPr lang="tr-TR" sz="2400" dirty="0" smtClean="0"/>
            </a:br>
            <a:r>
              <a:rPr lang="tr-TR" sz="2400" dirty="0"/>
              <a:t/>
            </a:r>
            <a:br>
              <a:rPr lang="tr-TR" sz="2400" dirty="0"/>
            </a:br>
            <a:r>
              <a:rPr lang="tr-TR" sz="2400" dirty="0"/>
              <a:t>Class: </a:t>
            </a:r>
            <a:r>
              <a:rPr lang="tr-TR" sz="2400" dirty="0" err="1" smtClean="0"/>
              <a:t>Agaricomycetes</a:t>
            </a:r>
            <a:r>
              <a:rPr lang="tr-TR" sz="2400" dirty="0" smtClean="0"/>
              <a:t/>
            </a:r>
            <a:br>
              <a:rPr lang="tr-TR" sz="2400" dirty="0" smtClean="0"/>
            </a:br>
            <a:r>
              <a:rPr lang="tr-TR" sz="2400" dirty="0"/>
              <a:t/>
            </a:r>
            <a:br>
              <a:rPr lang="tr-TR" sz="2400" dirty="0"/>
            </a:br>
            <a:r>
              <a:rPr lang="tr-TR" sz="2400" dirty="0" err="1"/>
              <a:t>Agaricomycetes</a:t>
            </a:r>
            <a:r>
              <a:rPr lang="tr-TR" sz="2400" dirty="0"/>
              <a:t> </a:t>
            </a:r>
            <a:r>
              <a:rPr lang="tr-TR" sz="2400" dirty="0" err="1"/>
              <a:t>includes</a:t>
            </a:r>
            <a:r>
              <a:rPr lang="tr-TR" sz="2400" dirty="0"/>
              <a:t> 17 </a:t>
            </a:r>
            <a:r>
              <a:rPr lang="tr-TR" sz="2400" dirty="0" err="1"/>
              <a:t>orders</a:t>
            </a:r>
            <a:r>
              <a:rPr lang="tr-TR" sz="2400" dirty="0"/>
              <a:t>, 100 </a:t>
            </a:r>
            <a:r>
              <a:rPr lang="tr-TR" sz="2400" dirty="0" err="1"/>
              <a:t>families</a:t>
            </a:r>
            <a:r>
              <a:rPr lang="tr-TR" sz="2400" dirty="0"/>
              <a:t>, 1147 </a:t>
            </a:r>
            <a:r>
              <a:rPr lang="tr-TR" sz="2400" dirty="0" err="1"/>
              <a:t>genera</a:t>
            </a:r>
            <a:r>
              <a:rPr lang="tr-TR" sz="2400" dirty="0"/>
              <a:t>, </a:t>
            </a:r>
            <a:r>
              <a:rPr lang="tr-TR" sz="2400" dirty="0" err="1"/>
              <a:t>and</a:t>
            </a:r>
            <a:r>
              <a:rPr lang="tr-TR" sz="2400" dirty="0"/>
              <a:t> </a:t>
            </a:r>
            <a:r>
              <a:rPr lang="tr-TR" sz="2400" dirty="0" err="1"/>
              <a:t>about</a:t>
            </a:r>
            <a:r>
              <a:rPr lang="tr-TR" sz="2400" dirty="0"/>
              <a:t> 21000 </a:t>
            </a:r>
            <a:r>
              <a:rPr lang="tr-TR" sz="2400" dirty="0" err="1"/>
              <a:t>species</a:t>
            </a:r>
            <a:r>
              <a:rPr lang="tr-TR" sz="2400" dirty="0" smtClean="0"/>
              <a:t>.</a:t>
            </a:r>
            <a:br>
              <a:rPr lang="tr-TR" sz="2400" dirty="0" smtClean="0"/>
            </a:br>
            <a:r>
              <a:rPr lang="tr-TR" sz="2400" dirty="0"/>
              <a:t/>
            </a:r>
            <a:br>
              <a:rPr lang="tr-TR" sz="2400" dirty="0"/>
            </a:br>
            <a:r>
              <a:rPr lang="tr-TR" sz="2400" dirty="0" err="1"/>
              <a:t>The</a:t>
            </a:r>
            <a:r>
              <a:rPr lang="tr-TR" sz="2400" dirty="0"/>
              <a:t> </a:t>
            </a:r>
            <a:r>
              <a:rPr lang="tr-TR" sz="2400" dirty="0" err="1"/>
              <a:t>class</a:t>
            </a:r>
            <a:r>
              <a:rPr lang="tr-TR" sz="2400" dirty="0"/>
              <a:t> </a:t>
            </a:r>
            <a:r>
              <a:rPr lang="tr-TR" sz="2400" dirty="0" err="1"/>
              <a:t>will</a:t>
            </a:r>
            <a:r>
              <a:rPr lang="tr-TR" sz="2400" dirty="0"/>
              <a:t> be </a:t>
            </a:r>
            <a:r>
              <a:rPr lang="tr-TR" sz="2400" dirty="0" err="1"/>
              <a:t>examined</a:t>
            </a:r>
            <a:r>
              <a:rPr lang="tr-TR" sz="2400" dirty="0"/>
              <a:t> </a:t>
            </a:r>
            <a:r>
              <a:rPr lang="tr-TR" sz="2400" dirty="0" err="1"/>
              <a:t>under</a:t>
            </a:r>
            <a:r>
              <a:rPr lang="tr-TR" sz="2400" dirty="0"/>
              <a:t> </a:t>
            </a:r>
            <a:r>
              <a:rPr lang="tr-TR" sz="2400" dirty="0" err="1"/>
              <a:t>the</a:t>
            </a:r>
            <a:r>
              <a:rPr lang="tr-TR" sz="2400" dirty="0"/>
              <a:t> </a:t>
            </a:r>
            <a:r>
              <a:rPr lang="tr-TR" sz="2400" dirty="0" err="1"/>
              <a:t>titles</a:t>
            </a:r>
            <a:r>
              <a:rPr lang="tr-TR" sz="2400" dirty="0"/>
              <a:t> of </a:t>
            </a:r>
            <a:r>
              <a:rPr lang="tr-TR" sz="2400" dirty="0" err="1"/>
              <a:t>Mushrooms</a:t>
            </a:r>
            <a:r>
              <a:rPr lang="tr-TR" sz="2400" dirty="0"/>
              <a:t>, </a:t>
            </a:r>
            <a:r>
              <a:rPr lang="tr-TR" sz="2400" dirty="0" err="1"/>
              <a:t>Aphyllophoroid</a:t>
            </a:r>
            <a:r>
              <a:rPr lang="tr-TR" sz="2400" dirty="0"/>
              <a:t>, </a:t>
            </a:r>
            <a:r>
              <a:rPr lang="tr-TR" sz="2400" dirty="0" err="1"/>
              <a:t>Jelly</a:t>
            </a:r>
            <a:r>
              <a:rPr lang="tr-TR" sz="2400" dirty="0"/>
              <a:t>, </a:t>
            </a:r>
            <a:r>
              <a:rPr lang="tr-TR" sz="2400" dirty="0" err="1" smtClean="0"/>
              <a:t>and</a:t>
            </a:r>
            <a:r>
              <a:rPr lang="tr-TR" sz="2400" dirty="0" smtClean="0"/>
              <a:t> </a:t>
            </a:r>
            <a:r>
              <a:rPr lang="tr-TR" sz="2400" dirty="0" err="1" smtClean="0"/>
              <a:t>Gasteroid</a:t>
            </a:r>
            <a:r>
              <a:rPr lang="tr-TR" sz="2400" dirty="0" smtClean="0"/>
              <a:t> </a:t>
            </a:r>
            <a:r>
              <a:rPr lang="tr-TR" sz="2400" dirty="0" err="1"/>
              <a:t>fungi</a:t>
            </a:r>
            <a:r>
              <a:rPr lang="tr-TR" sz="2400" dirty="0"/>
              <a:t>.</a:t>
            </a:r>
          </a:p>
        </p:txBody>
      </p:sp>
    </p:spTree>
    <p:extLst>
      <p:ext uri="{BB962C8B-B14F-4D97-AF65-F5344CB8AC3E}">
        <p14:creationId xmlns:p14="http://schemas.microsoft.com/office/powerpoint/2010/main" val="1669379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023737" cy="3744757"/>
          </a:xfrm>
        </p:spPr>
        <p:txBody>
          <a:bodyPr>
            <a:normAutofit/>
          </a:bodyPr>
          <a:lstStyle/>
          <a:p>
            <a:r>
              <a:rPr lang="en-US" sz="2400" dirty="0"/>
              <a:t>Group: </a:t>
            </a:r>
            <a:r>
              <a:rPr lang="en-US" sz="2400" dirty="0" smtClean="0"/>
              <a:t>Mushrooms</a:t>
            </a:r>
            <a:r>
              <a:rPr lang="tr-TR" sz="2400" dirty="0" smtClean="0"/>
              <a:t/>
            </a:r>
            <a:br>
              <a:rPr lang="tr-TR" sz="2400" dirty="0" smtClean="0"/>
            </a:br>
            <a:r>
              <a:rPr lang="en-US" sz="2400" dirty="0"/>
              <a:t/>
            </a:r>
            <a:br>
              <a:rPr lang="en-US" sz="2400" dirty="0"/>
            </a:br>
            <a:r>
              <a:rPr lang="en-US" sz="2400" dirty="0" err="1"/>
              <a:t>Mushrooms</a:t>
            </a:r>
            <a:r>
              <a:rPr lang="en-US" sz="2400" dirty="0"/>
              <a:t> are a specific part of the class </a:t>
            </a:r>
            <a:r>
              <a:rPr lang="en-US" sz="2400" dirty="0" err="1"/>
              <a:t>Agaricomycetes</a:t>
            </a:r>
            <a:r>
              <a:rPr lang="en-US" sz="2400" dirty="0"/>
              <a:t>. Their </a:t>
            </a:r>
            <a:r>
              <a:rPr lang="en-US" sz="2400" dirty="0" err="1"/>
              <a:t>sporocarps</a:t>
            </a:r>
            <a:r>
              <a:rPr lang="en-US" sz="2400" dirty="0"/>
              <a:t> are visible</a:t>
            </a:r>
            <a:br>
              <a:rPr lang="en-US" sz="2400" dirty="0"/>
            </a:br>
            <a:r>
              <a:rPr lang="en-US" sz="2400" dirty="0"/>
              <a:t>without using a magnifying apparatus and they have large, easily observed spore-bearing</a:t>
            </a:r>
            <a:br>
              <a:rPr lang="en-US" sz="2400" dirty="0"/>
            </a:br>
            <a:r>
              <a:rPr lang="en-US" sz="2400" dirty="0"/>
              <a:t>structures. Most mushrooms are saprobes or </a:t>
            </a:r>
            <a:r>
              <a:rPr lang="en-US" sz="2400" dirty="0" err="1"/>
              <a:t>mycorrhizal</a:t>
            </a:r>
            <a:r>
              <a:rPr lang="en-US" sz="2400" dirty="0"/>
              <a:t> symbionts, but some are pathogens</a:t>
            </a:r>
            <a:br>
              <a:rPr lang="en-US" sz="2400" dirty="0"/>
            </a:br>
            <a:r>
              <a:rPr lang="en-US" sz="2400" dirty="0"/>
              <a:t>of plants. This group includes 3 orders (</a:t>
            </a:r>
            <a:r>
              <a:rPr lang="en-US" sz="2400" dirty="0" err="1"/>
              <a:t>Agaricales</a:t>
            </a:r>
            <a:r>
              <a:rPr lang="en-US" sz="2400" dirty="0"/>
              <a:t>, </a:t>
            </a:r>
            <a:r>
              <a:rPr lang="en-US" sz="2400" dirty="0" err="1"/>
              <a:t>Russulales</a:t>
            </a:r>
            <a:r>
              <a:rPr lang="en-US" sz="2400" dirty="0"/>
              <a:t>, and </a:t>
            </a:r>
            <a:r>
              <a:rPr lang="en-US" sz="2400" dirty="0" err="1"/>
              <a:t>Boletales</a:t>
            </a:r>
            <a:r>
              <a:rPr lang="en-US" sz="2400" dirty="0"/>
              <a:t>).</a:t>
            </a:r>
            <a:endParaRPr lang="tr-TR" sz="2400" dirty="0"/>
          </a:p>
        </p:txBody>
      </p:sp>
    </p:spTree>
    <p:extLst>
      <p:ext uri="{BB962C8B-B14F-4D97-AF65-F5344CB8AC3E}">
        <p14:creationId xmlns:p14="http://schemas.microsoft.com/office/powerpoint/2010/main" val="6008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6134" y="1486003"/>
            <a:ext cx="7679608" cy="3371132"/>
          </a:xfrm>
        </p:spPr>
        <p:txBody>
          <a:bodyPr>
            <a:normAutofit/>
          </a:bodyPr>
          <a:lstStyle/>
          <a:p>
            <a:r>
              <a:rPr lang="en-US" sz="2400" dirty="0"/>
              <a:t>The division members, commonly known as the sac fungi, are characterized by the presence of a reproductive microscopic sexual structure called ascus in which </a:t>
            </a:r>
            <a:r>
              <a:rPr lang="en-US" sz="2400" dirty="0" err="1"/>
              <a:t>ascospores</a:t>
            </a:r>
            <a:r>
              <a:rPr lang="en-US" sz="2400" dirty="0"/>
              <a:t> are formed. Nuclear fusion and meiosis occur in the ascus and one round of mitosis typically follows meiosis to leave eight nuclei. Finally eight </a:t>
            </a:r>
            <a:r>
              <a:rPr lang="en-US" sz="2400" dirty="0" err="1"/>
              <a:t>ascospores</a:t>
            </a:r>
            <a:r>
              <a:rPr lang="en-US" sz="2400" dirty="0"/>
              <a:t> take place. </a:t>
            </a:r>
            <a:r>
              <a:rPr lang="en-US" sz="2400" dirty="0" err="1"/>
              <a:t>Ascospores</a:t>
            </a:r>
            <a:r>
              <a:rPr lang="en-US" sz="2400" dirty="0"/>
              <a:t> are formed within the ascus by an enveloping membrane system, which packages each nucleus with its adjacent cytoplasm and provides the site for </a:t>
            </a:r>
            <a:r>
              <a:rPr lang="en-US" sz="2400" dirty="0" err="1"/>
              <a:t>ascospore</a:t>
            </a:r>
            <a:r>
              <a:rPr lang="en-US" sz="2400" dirty="0"/>
              <a:t> wall formation.</a:t>
            </a:r>
            <a:endParaRPr lang="tr-TR" sz="2400" dirty="0"/>
          </a:p>
        </p:txBody>
      </p:sp>
    </p:spTree>
    <p:extLst>
      <p:ext uri="{BB962C8B-B14F-4D97-AF65-F5344CB8AC3E}">
        <p14:creationId xmlns:p14="http://schemas.microsoft.com/office/powerpoint/2010/main" val="28831719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8" y="806245"/>
            <a:ext cx="8004073" cy="3814917"/>
          </a:xfrm>
        </p:spPr>
        <p:txBody>
          <a:bodyPr>
            <a:noAutofit/>
          </a:bodyPr>
          <a:lstStyle/>
          <a:p>
            <a:r>
              <a:rPr lang="tr-TR" sz="2400" dirty="0" err="1"/>
              <a:t>Order</a:t>
            </a:r>
            <a:r>
              <a:rPr lang="tr-TR" sz="2400" dirty="0"/>
              <a:t>: </a:t>
            </a:r>
            <a:r>
              <a:rPr lang="tr-TR" sz="2400" dirty="0" err="1"/>
              <a:t>Agaricales</a:t>
            </a:r>
            <a:r>
              <a:rPr lang="tr-TR" sz="2400" dirty="0"/>
              <a:t> </a:t>
            </a:r>
            <a:r>
              <a:rPr lang="tr-TR" sz="2400" dirty="0" smtClean="0"/>
              <a:t> </a:t>
            </a:r>
            <a:br>
              <a:rPr lang="tr-TR" sz="2400" dirty="0" smtClean="0"/>
            </a:br>
            <a:r>
              <a:rPr lang="tr-TR" sz="2400" dirty="0"/>
              <a:t/>
            </a:r>
            <a:br>
              <a:rPr lang="tr-TR" sz="2400" dirty="0"/>
            </a:br>
            <a:r>
              <a:rPr lang="tr-TR" sz="2400" dirty="0" err="1"/>
              <a:t>Agaricales</a:t>
            </a:r>
            <a:r>
              <a:rPr lang="tr-TR" sz="2400" dirty="0"/>
              <a:t> is </a:t>
            </a:r>
            <a:r>
              <a:rPr lang="tr-TR" sz="2400" dirty="0" err="1"/>
              <a:t>characterized</a:t>
            </a:r>
            <a:r>
              <a:rPr lang="tr-TR" sz="2400" dirty="0"/>
              <a:t> </a:t>
            </a:r>
            <a:r>
              <a:rPr lang="tr-TR" sz="2400" dirty="0" err="1"/>
              <a:t>by</a:t>
            </a:r>
            <a:r>
              <a:rPr lang="tr-TR" sz="2400" dirty="0"/>
              <a:t> </a:t>
            </a:r>
            <a:r>
              <a:rPr lang="tr-TR" sz="2400" dirty="0" err="1"/>
              <a:t>gilled</a:t>
            </a:r>
            <a:r>
              <a:rPr lang="tr-TR" sz="2400" dirty="0"/>
              <a:t> </a:t>
            </a:r>
            <a:r>
              <a:rPr lang="tr-TR" sz="2400" dirty="0" err="1"/>
              <a:t>basidiocarps</a:t>
            </a:r>
            <a:r>
              <a:rPr lang="tr-TR" sz="2400" dirty="0"/>
              <a:t> </a:t>
            </a:r>
            <a:r>
              <a:rPr lang="tr-TR" sz="2400" dirty="0" err="1"/>
              <a:t>consisting</a:t>
            </a:r>
            <a:r>
              <a:rPr lang="tr-TR" sz="2400" dirty="0"/>
              <a:t> of </a:t>
            </a:r>
            <a:r>
              <a:rPr lang="tr-TR" sz="2400" dirty="0" err="1"/>
              <a:t>pileus</a:t>
            </a:r>
            <a:r>
              <a:rPr lang="tr-TR" sz="2400" dirty="0"/>
              <a:t> </a:t>
            </a:r>
            <a:r>
              <a:rPr lang="tr-TR" sz="2400" dirty="0" err="1"/>
              <a:t>and</a:t>
            </a:r>
            <a:r>
              <a:rPr lang="tr-TR" sz="2400" dirty="0"/>
              <a:t> </a:t>
            </a:r>
            <a:r>
              <a:rPr lang="tr-TR" sz="2400" dirty="0" err="1"/>
              <a:t>stipe</a:t>
            </a:r>
            <a:r>
              <a:rPr lang="tr-TR" sz="2400" dirty="0"/>
              <a:t>. </a:t>
            </a:r>
            <a:r>
              <a:rPr lang="tr-TR" sz="2400" dirty="0" err="1"/>
              <a:t>The</a:t>
            </a:r>
            <a:r>
              <a:rPr lang="tr-TR" sz="2400" dirty="0"/>
              <a:t/>
            </a:r>
            <a:br>
              <a:rPr lang="tr-TR" sz="2400" dirty="0"/>
            </a:br>
            <a:r>
              <a:rPr lang="tr-TR" sz="2400" dirty="0" err="1"/>
              <a:t>order</a:t>
            </a:r>
            <a:r>
              <a:rPr lang="tr-TR" sz="2400" dirty="0"/>
              <a:t> </a:t>
            </a:r>
            <a:r>
              <a:rPr lang="tr-TR" sz="2400" dirty="0" err="1"/>
              <a:t>includes</a:t>
            </a:r>
            <a:r>
              <a:rPr lang="tr-TR" sz="2400" dirty="0"/>
              <a:t> 33 </a:t>
            </a:r>
            <a:r>
              <a:rPr lang="tr-TR" sz="2400" dirty="0" err="1"/>
              <a:t>family</a:t>
            </a:r>
            <a:r>
              <a:rPr lang="tr-TR" sz="2400" dirty="0"/>
              <a:t>, 413 </a:t>
            </a:r>
            <a:r>
              <a:rPr lang="tr-TR" sz="2400" dirty="0" err="1"/>
              <a:t>genera</a:t>
            </a:r>
            <a:r>
              <a:rPr lang="tr-TR" sz="2400" dirty="0"/>
              <a:t>, </a:t>
            </a:r>
            <a:r>
              <a:rPr lang="tr-TR" sz="2400" dirty="0" err="1"/>
              <a:t>and</a:t>
            </a:r>
            <a:r>
              <a:rPr lang="tr-TR" sz="2400" dirty="0"/>
              <a:t> </a:t>
            </a:r>
            <a:r>
              <a:rPr lang="tr-TR" sz="2400" dirty="0" err="1"/>
              <a:t>about</a:t>
            </a:r>
            <a:r>
              <a:rPr lang="tr-TR" sz="2400" dirty="0"/>
              <a:t> 13000 </a:t>
            </a:r>
            <a:r>
              <a:rPr lang="tr-TR" sz="2400" dirty="0" err="1"/>
              <a:t>species</a:t>
            </a:r>
            <a:r>
              <a:rPr lang="tr-TR" sz="2400" dirty="0"/>
              <a:t> (</a:t>
            </a:r>
            <a:r>
              <a:rPr lang="tr-TR" sz="2400" dirty="0" err="1"/>
              <a:t>example</a:t>
            </a:r>
            <a:r>
              <a:rPr lang="tr-TR" sz="2400" dirty="0"/>
              <a:t> </a:t>
            </a:r>
            <a:r>
              <a:rPr lang="tr-TR" sz="2400" dirty="0" err="1"/>
              <a:t>genera</a:t>
            </a:r>
            <a:r>
              <a:rPr lang="tr-TR" sz="2400" dirty="0"/>
              <a:t>; </a:t>
            </a:r>
            <a:r>
              <a:rPr lang="tr-TR" sz="2400" dirty="0" err="1"/>
              <a:t>Agaricus</a:t>
            </a:r>
            <a:r>
              <a:rPr lang="tr-TR" sz="2400" dirty="0"/>
              <a:t>,</a:t>
            </a:r>
            <a:br>
              <a:rPr lang="tr-TR" sz="2400" dirty="0"/>
            </a:br>
            <a:r>
              <a:rPr lang="tr-TR" sz="2400" dirty="0" err="1"/>
              <a:t>Amanita</a:t>
            </a:r>
            <a:r>
              <a:rPr lang="tr-TR" sz="2400" dirty="0"/>
              <a:t>, </a:t>
            </a:r>
            <a:r>
              <a:rPr lang="tr-TR" sz="2400" dirty="0" err="1"/>
              <a:t>Armillaria</a:t>
            </a:r>
            <a:r>
              <a:rPr lang="tr-TR" sz="2400" dirty="0"/>
              <a:t>, </a:t>
            </a:r>
            <a:r>
              <a:rPr lang="tr-TR" sz="2400" dirty="0" err="1"/>
              <a:t>Clitocybe</a:t>
            </a:r>
            <a:r>
              <a:rPr lang="tr-TR" sz="2400" dirty="0"/>
              <a:t>, </a:t>
            </a:r>
            <a:r>
              <a:rPr lang="tr-TR" sz="2400" dirty="0" err="1"/>
              <a:t>Cortinarius</a:t>
            </a:r>
            <a:r>
              <a:rPr lang="tr-TR" sz="2400" dirty="0"/>
              <a:t>, </a:t>
            </a:r>
            <a:r>
              <a:rPr lang="tr-TR" sz="2400" dirty="0" err="1"/>
              <a:t>Bolbitius</a:t>
            </a:r>
            <a:r>
              <a:rPr lang="tr-TR" sz="2400" dirty="0"/>
              <a:t>, </a:t>
            </a:r>
            <a:r>
              <a:rPr lang="tr-TR" sz="2400" dirty="0" err="1"/>
              <a:t>Entoloma</a:t>
            </a:r>
            <a:r>
              <a:rPr lang="tr-TR" sz="2400" dirty="0"/>
              <a:t>, </a:t>
            </a:r>
            <a:r>
              <a:rPr lang="tr-TR" sz="2400" dirty="0" err="1"/>
              <a:t>Flammulina</a:t>
            </a:r>
            <a:r>
              <a:rPr lang="tr-TR" sz="2400" dirty="0"/>
              <a:t>, </a:t>
            </a:r>
            <a:r>
              <a:rPr lang="tr-TR" sz="2400" dirty="0" err="1"/>
              <a:t>Galerina</a:t>
            </a:r>
            <a:r>
              <a:rPr lang="tr-TR" sz="2400" dirty="0"/>
              <a:t>,</a:t>
            </a:r>
            <a:br>
              <a:rPr lang="tr-TR" sz="2400" dirty="0"/>
            </a:br>
            <a:r>
              <a:rPr lang="tr-TR" sz="2400" dirty="0" err="1"/>
              <a:t>Hebeloma</a:t>
            </a:r>
            <a:r>
              <a:rPr lang="tr-TR" sz="2400" dirty="0"/>
              <a:t>, </a:t>
            </a:r>
            <a:r>
              <a:rPr lang="tr-TR" sz="2400" dirty="0" err="1"/>
              <a:t>Inocybe</a:t>
            </a:r>
            <a:r>
              <a:rPr lang="tr-TR" sz="2400" dirty="0"/>
              <a:t>, </a:t>
            </a:r>
            <a:r>
              <a:rPr lang="tr-TR" sz="2400" dirty="0" err="1"/>
              <a:t>Lepiota</a:t>
            </a:r>
            <a:r>
              <a:rPr lang="tr-TR" sz="2400" dirty="0"/>
              <a:t>, </a:t>
            </a:r>
            <a:r>
              <a:rPr lang="tr-TR" sz="2400" dirty="0" err="1"/>
              <a:t>Omphalotus</a:t>
            </a:r>
            <a:r>
              <a:rPr lang="tr-TR" sz="2400" dirty="0"/>
              <a:t>, </a:t>
            </a:r>
            <a:r>
              <a:rPr lang="tr-TR" sz="2400" dirty="0" err="1"/>
              <a:t>Panaeolus</a:t>
            </a:r>
            <a:r>
              <a:rPr lang="tr-TR" sz="2400" dirty="0"/>
              <a:t>, </a:t>
            </a:r>
            <a:r>
              <a:rPr lang="tr-TR" sz="2400" dirty="0" err="1"/>
              <a:t>Psilocybe</a:t>
            </a:r>
            <a:r>
              <a:rPr lang="tr-TR" sz="2400" dirty="0"/>
              <a:t>, </a:t>
            </a:r>
            <a:r>
              <a:rPr lang="tr-TR" sz="2400" dirty="0" err="1"/>
              <a:t>Stropharia</a:t>
            </a:r>
            <a:r>
              <a:rPr lang="tr-TR" sz="2400" dirty="0"/>
              <a:t>, </a:t>
            </a:r>
            <a:r>
              <a:rPr lang="tr-TR" sz="2400" dirty="0" err="1"/>
              <a:t>Tricholoma</a:t>
            </a:r>
            <a:r>
              <a:rPr lang="tr-TR" sz="2400" dirty="0"/>
              <a:t>,</a:t>
            </a:r>
            <a:br>
              <a:rPr lang="tr-TR" sz="2400" dirty="0"/>
            </a:br>
            <a:r>
              <a:rPr lang="tr-TR" sz="2400" dirty="0" err="1"/>
              <a:t>Tubaria</a:t>
            </a:r>
            <a:r>
              <a:rPr lang="tr-TR" sz="2400" dirty="0"/>
              <a:t> </a:t>
            </a:r>
            <a:r>
              <a:rPr lang="tr-TR" sz="2400" dirty="0" err="1"/>
              <a:t>and</a:t>
            </a:r>
            <a:r>
              <a:rPr lang="tr-TR" sz="2400" dirty="0"/>
              <a:t> </a:t>
            </a:r>
            <a:r>
              <a:rPr lang="tr-TR" sz="2400" dirty="0" err="1"/>
              <a:t>Xerula</a:t>
            </a:r>
            <a:r>
              <a:rPr lang="tr-TR" sz="2400" dirty="0"/>
              <a:t>).</a:t>
            </a:r>
          </a:p>
        </p:txBody>
      </p:sp>
    </p:spTree>
    <p:extLst>
      <p:ext uri="{BB962C8B-B14F-4D97-AF65-F5344CB8AC3E}">
        <p14:creationId xmlns:p14="http://schemas.microsoft.com/office/powerpoint/2010/main" val="33792578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0607" y="394623"/>
            <a:ext cx="8229600" cy="4944293"/>
          </a:xfrm>
        </p:spPr>
        <p:txBody>
          <a:bodyPr>
            <a:normAutofit/>
          </a:bodyPr>
          <a:lstStyle/>
          <a:p>
            <a:r>
              <a:rPr lang="en-US" sz="2400" dirty="0"/>
              <a:t>Order: </a:t>
            </a:r>
            <a:r>
              <a:rPr lang="en-US" sz="2400" dirty="0" err="1"/>
              <a:t>Russulales</a:t>
            </a:r>
            <a:r>
              <a:rPr lang="en-US" sz="2400" dirty="0"/>
              <a:t> </a:t>
            </a:r>
            <a:r>
              <a:rPr lang="tr-TR" sz="2400" dirty="0" smtClean="0"/>
              <a:t> </a:t>
            </a:r>
            <a:br>
              <a:rPr lang="tr-TR" sz="2400" dirty="0" smtClean="0"/>
            </a:br>
            <a:r>
              <a:rPr lang="en-US" sz="2400" dirty="0"/>
              <a:t/>
            </a:r>
            <a:br>
              <a:rPr lang="en-US" sz="2400" dirty="0"/>
            </a:br>
            <a:r>
              <a:rPr lang="en-US" sz="2400" dirty="0" err="1"/>
              <a:t>Russulales</a:t>
            </a:r>
            <a:r>
              <a:rPr lang="en-US" sz="2400" dirty="0"/>
              <a:t> contains 12 families, 80 genera, and about 1750 species. </a:t>
            </a:r>
            <a:r>
              <a:rPr lang="en-US" sz="2400" dirty="0" err="1"/>
              <a:t>Russula</a:t>
            </a:r>
            <a:r>
              <a:rPr lang="en-US" sz="2400" dirty="0"/>
              <a:t> </a:t>
            </a:r>
            <a:r>
              <a:rPr lang="en-US" sz="2400" dirty="0" smtClean="0"/>
              <a:t>and</a:t>
            </a:r>
            <a:r>
              <a:rPr lang="tr-TR" sz="2400" dirty="0" smtClean="0"/>
              <a:t> </a:t>
            </a:r>
            <a:r>
              <a:rPr lang="en-US" sz="2400" dirty="0" err="1" smtClean="0"/>
              <a:t>Lactarius</a:t>
            </a:r>
            <a:r>
              <a:rPr lang="en-US" sz="2400" dirty="0" smtClean="0"/>
              <a:t> </a:t>
            </a:r>
            <a:r>
              <a:rPr lang="en-US" sz="2400" dirty="0"/>
              <a:t>are the </a:t>
            </a:r>
            <a:r>
              <a:rPr lang="en-US" sz="2400" dirty="0" err="1"/>
              <a:t>Russulales</a:t>
            </a:r>
            <a:r>
              <a:rPr lang="en-US" sz="2400" dirty="0"/>
              <a:t> genera that are very common mushrooms with gills. </a:t>
            </a:r>
            <a:r>
              <a:rPr lang="en-US" sz="2400" dirty="0" smtClean="0"/>
              <a:t>They</a:t>
            </a:r>
            <a:r>
              <a:rPr lang="tr-TR" sz="2400" dirty="0" smtClean="0"/>
              <a:t> </a:t>
            </a:r>
            <a:r>
              <a:rPr lang="en-US" sz="2400" dirty="0" smtClean="0"/>
              <a:t>produce </a:t>
            </a:r>
            <a:r>
              <a:rPr lang="en-US" sz="2400" dirty="0"/>
              <a:t>convex to funnel-shaped caps on top of a stipe which never has a ring nor volva </a:t>
            </a:r>
            <a:r>
              <a:rPr lang="en-US" sz="2400" dirty="0" smtClean="0"/>
              <a:t>and</a:t>
            </a:r>
            <a:r>
              <a:rPr lang="tr-TR" sz="2400" dirty="0" smtClean="0"/>
              <a:t> </a:t>
            </a:r>
            <a:r>
              <a:rPr lang="en-US" sz="2400" dirty="0" smtClean="0"/>
              <a:t>they </a:t>
            </a:r>
            <a:r>
              <a:rPr lang="en-US" sz="2400" dirty="0"/>
              <a:t>all are very similar in general appearance.</a:t>
            </a:r>
            <a:endParaRPr lang="tr-TR" sz="2400" dirty="0"/>
          </a:p>
        </p:txBody>
      </p:sp>
    </p:spTree>
    <p:extLst>
      <p:ext uri="{BB962C8B-B14F-4D97-AF65-F5344CB8AC3E}">
        <p14:creationId xmlns:p14="http://schemas.microsoft.com/office/powerpoint/2010/main" val="28076468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4465" y="365127"/>
            <a:ext cx="8563895" cy="3685764"/>
          </a:xfrm>
        </p:spPr>
        <p:txBody>
          <a:bodyPr>
            <a:normAutofit/>
          </a:bodyPr>
          <a:lstStyle/>
          <a:p>
            <a:r>
              <a:rPr lang="tr-TR" sz="2400" dirty="0"/>
              <a:t> </a:t>
            </a:r>
            <a:r>
              <a:rPr lang="tr-TR" sz="2400" dirty="0" err="1"/>
              <a:t>Order</a:t>
            </a:r>
            <a:r>
              <a:rPr lang="tr-TR" sz="2400" dirty="0"/>
              <a:t>: </a:t>
            </a:r>
            <a:r>
              <a:rPr lang="tr-TR" sz="2400" dirty="0" err="1" smtClean="0"/>
              <a:t>Boletales</a:t>
            </a:r>
            <a:r>
              <a:rPr lang="tr-TR" sz="2400" dirty="0" smtClean="0"/>
              <a:t/>
            </a:r>
            <a:br>
              <a:rPr lang="tr-TR" sz="2400" dirty="0" smtClean="0"/>
            </a:br>
            <a:r>
              <a:rPr lang="tr-TR" sz="2400" dirty="0"/>
              <a:t/>
            </a:r>
            <a:br>
              <a:rPr lang="tr-TR" sz="2400" dirty="0"/>
            </a:br>
            <a:r>
              <a:rPr lang="tr-TR" sz="2400" dirty="0" err="1"/>
              <a:t>Boletes</a:t>
            </a:r>
            <a:r>
              <a:rPr lang="tr-TR" sz="2400" dirty="0"/>
              <a:t> </a:t>
            </a:r>
            <a:r>
              <a:rPr lang="tr-TR" sz="2400" dirty="0" err="1"/>
              <a:t>contain</a:t>
            </a:r>
            <a:r>
              <a:rPr lang="tr-TR" sz="2400" dirty="0"/>
              <a:t> </a:t>
            </a:r>
            <a:r>
              <a:rPr lang="tr-TR" sz="2400" dirty="0" err="1"/>
              <a:t>ectomycorrhizal</a:t>
            </a:r>
            <a:r>
              <a:rPr lang="tr-TR" sz="2400" dirty="0"/>
              <a:t> </a:t>
            </a:r>
            <a:r>
              <a:rPr lang="tr-TR" sz="2400" dirty="0" err="1"/>
              <a:t>mushrooms</a:t>
            </a:r>
            <a:r>
              <a:rPr lang="tr-TR" sz="2400" dirty="0"/>
              <a:t> </a:t>
            </a:r>
            <a:r>
              <a:rPr lang="tr-TR" sz="2400" dirty="0" err="1"/>
              <a:t>which</a:t>
            </a:r>
            <a:r>
              <a:rPr lang="tr-TR" sz="2400" dirty="0"/>
              <a:t> </a:t>
            </a:r>
            <a:r>
              <a:rPr lang="tr-TR" sz="2400" dirty="0" err="1"/>
              <a:t>were</a:t>
            </a:r>
            <a:r>
              <a:rPr lang="tr-TR" sz="2400" dirty="0"/>
              <a:t> </a:t>
            </a:r>
            <a:r>
              <a:rPr lang="tr-TR" sz="2400" dirty="0" err="1"/>
              <a:t>composed</a:t>
            </a:r>
            <a:r>
              <a:rPr lang="tr-TR" sz="2400" dirty="0"/>
              <a:t> of </a:t>
            </a:r>
            <a:r>
              <a:rPr lang="tr-TR" sz="2400" dirty="0" err="1"/>
              <a:t>genera</a:t>
            </a:r>
            <a:r>
              <a:rPr lang="tr-TR" sz="2400" dirty="0"/>
              <a:t> </a:t>
            </a:r>
            <a:r>
              <a:rPr lang="tr-TR" sz="2400" dirty="0" err="1" smtClean="0"/>
              <a:t>including</a:t>
            </a:r>
            <a:r>
              <a:rPr lang="tr-TR" sz="2400" dirty="0" smtClean="0"/>
              <a:t> </a:t>
            </a:r>
            <a:r>
              <a:rPr lang="tr-TR" sz="2400" dirty="0" err="1" smtClean="0"/>
              <a:t>both</a:t>
            </a:r>
            <a:r>
              <a:rPr lang="tr-TR" sz="2400" dirty="0" smtClean="0"/>
              <a:t> </a:t>
            </a:r>
            <a:r>
              <a:rPr lang="tr-TR" sz="2400" dirty="0" err="1"/>
              <a:t>poroid</a:t>
            </a:r>
            <a:r>
              <a:rPr lang="tr-TR" sz="2400" dirty="0"/>
              <a:t> (</a:t>
            </a:r>
            <a:r>
              <a:rPr lang="tr-TR" sz="2400" dirty="0" err="1"/>
              <a:t>Boletus</a:t>
            </a:r>
            <a:r>
              <a:rPr lang="tr-TR" sz="2400" dirty="0"/>
              <a:t>, </a:t>
            </a:r>
            <a:r>
              <a:rPr lang="tr-TR" sz="2400" dirty="0" err="1"/>
              <a:t>Gyroporus</a:t>
            </a:r>
            <a:r>
              <a:rPr lang="tr-TR" sz="2400" dirty="0"/>
              <a:t>, </a:t>
            </a:r>
            <a:r>
              <a:rPr lang="tr-TR" sz="2400" dirty="0" err="1"/>
              <a:t>Leccinum</a:t>
            </a:r>
            <a:r>
              <a:rPr lang="tr-TR" sz="2400" dirty="0"/>
              <a:t>, </a:t>
            </a:r>
            <a:r>
              <a:rPr lang="tr-TR" sz="2400" dirty="0" err="1"/>
              <a:t>Pulveroboletus</a:t>
            </a:r>
            <a:r>
              <a:rPr lang="tr-TR" sz="2400" dirty="0"/>
              <a:t>, </a:t>
            </a:r>
            <a:r>
              <a:rPr lang="tr-TR" sz="2400" dirty="0" err="1"/>
              <a:t>Strobilomyces</a:t>
            </a:r>
            <a:r>
              <a:rPr lang="tr-TR" sz="2400" dirty="0"/>
              <a:t>, </a:t>
            </a:r>
            <a:r>
              <a:rPr lang="tr-TR" sz="2400" dirty="0" err="1" smtClean="0"/>
              <a:t>Suilllus</a:t>
            </a:r>
            <a:r>
              <a:rPr lang="tr-TR" sz="2400" dirty="0" smtClean="0"/>
              <a:t>, </a:t>
            </a:r>
            <a:r>
              <a:rPr lang="tr-TR" sz="2400" dirty="0" err="1" smtClean="0"/>
              <a:t>Tylopilus</a:t>
            </a:r>
            <a:r>
              <a:rPr lang="tr-TR" sz="2400" dirty="0"/>
              <a:t>, </a:t>
            </a:r>
            <a:r>
              <a:rPr lang="tr-TR" sz="2400" dirty="0" err="1"/>
              <a:t>and</a:t>
            </a:r>
            <a:r>
              <a:rPr lang="tr-TR" sz="2400" dirty="0"/>
              <a:t> </a:t>
            </a:r>
            <a:r>
              <a:rPr lang="tr-TR" sz="2400" dirty="0" err="1"/>
              <a:t>Xerocomus</a:t>
            </a:r>
            <a:r>
              <a:rPr lang="tr-TR" sz="2400" dirty="0"/>
              <a:t>) </a:t>
            </a:r>
            <a:r>
              <a:rPr lang="tr-TR" sz="2400" dirty="0" err="1"/>
              <a:t>and</a:t>
            </a:r>
            <a:r>
              <a:rPr lang="tr-TR" sz="2400" dirty="0"/>
              <a:t> </a:t>
            </a:r>
            <a:r>
              <a:rPr lang="tr-TR" sz="2400" dirty="0" err="1"/>
              <a:t>lamellate</a:t>
            </a:r>
            <a:r>
              <a:rPr lang="tr-TR" sz="2400" dirty="0"/>
              <a:t> (</a:t>
            </a:r>
            <a:r>
              <a:rPr lang="tr-TR" sz="2400" dirty="0" err="1"/>
              <a:t>Chroogomphus</a:t>
            </a:r>
            <a:r>
              <a:rPr lang="tr-TR" sz="2400" dirty="0"/>
              <a:t>, </a:t>
            </a:r>
            <a:r>
              <a:rPr lang="tr-TR" sz="2400" dirty="0" err="1"/>
              <a:t>Gomphidius</a:t>
            </a:r>
            <a:r>
              <a:rPr lang="tr-TR" sz="2400" dirty="0"/>
              <a:t> </a:t>
            </a:r>
            <a:r>
              <a:rPr lang="tr-TR" sz="2400" dirty="0" err="1"/>
              <a:t>and</a:t>
            </a:r>
            <a:r>
              <a:rPr lang="tr-TR" sz="2400" dirty="0"/>
              <a:t> </a:t>
            </a:r>
            <a:r>
              <a:rPr lang="tr-TR" sz="2400" dirty="0" err="1"/>
              <a:t>Paxillus</a:t>
            </a:r>
            <a:r>
              <a:rPr lang="tr-TR" sz="2400" dirty="0"/>
              <a:t>) </a:t>
            </a:r>
            <a:r>
              <a:rPr lang="tr-TR" sz="2400" dirty="0" err="1"/>
              <a:t>fungi</a:t>
            </a:r>
            <a:r>
              <a:rPr lang="tr-TR" sz="2400" dirty="0"/>
              <a:t>.</a:t>
            </a:r>
          </a:p>
        </p:txBody>
      </p:sp>
    </p:spTree>
    <p:extLst>
      <p:ext uri="{BB962C8B-B14F-4D97-AF65-F5344CB8AC3E}">
        <p14:creationId xmlns:p14="http://schemas.microsoft.com/office/powerpoint/2010/main" val="39717056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8483" y="1505668"/>
            <a:ext cx="7915582" cy="2584551"/>
          </a:xfrm>
        </p:spPr>
        <p:txBody>
          <a:bodyPr>
            <a:normAutofit/>
          </a:bodyPr>
          <a:lstStyle/>
          <a:p>
            <a:r>
              <a:rPr lang="tr-TR" sz="2400" dirty="0" err="1"/>
              <a:t>Group</a:t>
            </a:r>
            <a:r>
              <a:rPr lang="tr-TR" sz="2400" dirty="0"/>
              <a:t>: </a:t>
            </a:r>
            <a:r>
              <a:rPr lang="tr-TR" sz="2400" dirty="0" err="1"/>
              <a:t>Aphyllophoroid</a:t>
            </a:r>
            <a:r>
              <a:rPr lang="tr-TR" sz="2400" dirty="0"/>
              <a:t> </a:t>
            </a:r>
            <a:r>
              <a:rPr lang="tr-TR" sz="2400" dirty="0" err="1" smtClean="0"/>
              <a:t>fungi</a:t>
            </a:r>
            <a:r>
              <a:rPr lang="tr-TR" sz="2400" dirty="0" smtClean="0"/>
              <a:t/>
            </a:r>
            <a:br>
              <a:rPr lang="tr-TR" sz="2400" dirty="0" smtClean="0"/>
            </a:br>
            <a:r>
              <a:rPr lang="tr-TR" sz="2400" dirty="0"/>
              <a:t/>
            </a:r>
            <a:br>
              <a:rPr lang="tr-TR" sz="2400" dirty="0"/>
            </a:br>
            <a:r>
              <a:rPr lang="tr-TR" sz="2400" dirty="0" err="1"/>
              <a:t>This</a:t>
            </a:r>
            <a:r>
              <a:rPr lang="tr-TR" sz="2400" dirty="0"/>
              <a:t> is an </a:t>
            </a:r>
            <a:r>
              <a:rPr lang="tr-TR" sz="2400" dirty="0" err="1"/>
              <a:t>entirely</a:t>
            </a:r>
            <a:r>
              <a:rPr lang="tr-TR" sz="2400" dirty="0"/>
              <a:t> </a:t>
            </a:r>
            <a:r>
              <a:rPr lang="tr-TR" sz="2400" dirty="0" err="1"/>
              <a:t>artificial</a:t>
            </a:r>
            <a:r>
              <a:rPr lang="tr-TR" sz="2400" dirty="0"/>
              <a:t> </a:t>
            </a:r>
            <a:r>
              <a:rPr lang="tr-TR" sz="2400" dirty="0" err="1"/>
              <a:t>group</a:t>
            </a:r>
            <a:r>
              <a:rPr lang="tr-TR" sz="2400" dirty="0"/>
              <a:t> </a:t>
            </a:r>
            <a:r>
              <a:rPr lang="tr-TR" sz="2400" dirty="0" err="1"/>
              <a:t>that</a:t>
            </a:r>
            <a:r>
              <a:rPr lang="tr-TR" sz="2400" dirty="0"/>
              <a:t> </a:t>
            </a:r>
            <a:r>
              <a:rPr lang="tr-TR" sz="2400" dirty="0" err="1"/>
              <a:t>contains</a:t>
            </a:r>
            <a:r>
              <a:rPr lang="tr-TR" sz="2400" dirty="0"/>
              <a:t> </a:t>
            </a:r>
            <a:r>
              <a:rPr lang="tr-TR" sz="2400" dirty="0" err="1"/>
              <a:t>clavarioid</a:t>
            </a:r>
            <a:r>
              <a:rPr lang="tr-TR" sz="2400" dirty="0"/>
              <a:t>, </a:t>
            </a:r>
            <a:r>
              <a:rPr lang="tr-TR" sz="2400" dirty="0" err="1"/>
              <a:t>corticioid</a:t>
            </a:r>
            <a:r>
              <a:rPr lang="tr-TR" sz="2400" dirty="0"/>
              <a:t>, </a:t>
            </a:r>
            <a:r>
              <a:rPr lang="tr-TR" sz="2400" dirty="0" err="1"/>
              <a:t>cyphelloid</a:t>
            </a:r>
            <a:r>
              <a:rPr lang="tr-TR" sz="2400" dirty="0"/>
              <a:t> </a:t>
            </a:r>
            <a:r>
              <a:rPr lang="tr-TR" sz="2400" dirty="0" err="1" smtClean="0"/>
              <a:t>fungi</a:t>
            </a:r>
            <a:r>
              <a:rPr lang="tr-TR" sz="2400" dirty="0" smtClean="0"/>
              <a:t>, </a:t>
            </a:r>
            <a:r>
              <a:rPr lang="tr-TR" sz="2400" dirty="0" err="1" smtClean="0"/>
              <a:t>cantharelloid</a:t>
            </a:r>
            <a:r>
              <a:rPr lang="tr-TR" sz="2400" dirty="0"/>
              <a:t>, </a:t>
            </a:r>
            <a:r>
              <a:rPr lang="tr-TR" sz="2400" dirty="0" err="1"/>
              <a:t>hydnoid</a:t>
            </a:r>
            <a:r>
              <a:rPr lang="tr-TR" sz="2400" dirty="0"/>
              <a:t> </a:t>
            </a:r>
            <a:r>
              <a:rPr lang="tr-TR" sz="2400" dirty="0" err="1"/>
              <a:t>and</a:t>
            </a:r>
            <a:r>
              <a:rPr lang="tr-TR" sz="2400" dirty="0"/>
              <a:t> </a:t>
            </a:r>
            <a:r>
              <a:rPr lang="tr-TR" sz="2400" dirty="0" err="1"/>
              <a:t>poroid</a:t>
            </a:r>
            <a:r>
              <a:rPr lang="tr-TR" sz="2400" dirty="0"/>
              <a:t> </a:t>
            </a:r>
            <a:r>
              <a:rPr lang="tr-TR" sz="2400" dirty="0" err="1"/>
              <a:t>fungi</a:t>
            </a:r>
            <a:r>
              <a:rPr lang="tr-TR" sz="2400" dirty="0"/>
              <a:t>.</a:t>
            </a:r>
          </a:p>
        </p:txBody>
      </p:sp>
    </p:spTree>
    <p:extLst>
      <p:ext uri="{BB962C8B-B14F-4D97-AF65-F5344CB8AC3E}">
        <p14:creationId xmlns:p14="http://schemas.microsoft.com/office/powerpoint/2010/main" val="11255055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004073" cy="3970900"/>
          </a:xfrm>
        </p:spPr>
        <p:txBody>
          <a:bodyPr>
            <a:normAutofit/>
          </a:bodyPr>
          <a:lstStyle/>
          <a:p>
            <a:r>
              <a:rPr lang="en-US" sz="2400" dirty="0"/>
              <a:t>Group: Jelly </a:t>
            </a:r>
            <a:r>
              <a:rPr lang="en-US" sz="2400" dirty="0" smtClean="0"/>
              <a:t>Fungi</a:t>
            </a:r>
            <a:r>
              <a:rPr lang="tr-TR" sz="2400" dirty="0" smtClean="0"/>
              <a:t/>
            </a:r>
            <a:br>
              <a:rPr lang="tr-TR" sz="2400" dirty="0" smtClean="0"/>
            </a:br>
            <a:r>
              <a:rPr lang="en-US" sz="2400" dirty="0"/>
              <a:t/>
            </a:r>
            <a:br>
              <a:rPr lang="en-US" sz="2400" dirty="0"/>
            </a:br>
            <a:r>
              <a:rPr lang="en-US" sz="2400" dirty="0"/>
              <a:t>The members of the group have a gelatinous and cartilaginous consistency of </a:t>
            </a:r>
            <a:r>
              <a:rPr lang="en-US" sz="2400" dirty="0" smtClean="0"/>
              <a:t>their</a:t>
            </a:r>
            <a:r>
              <a:rPr lang="tr-TR" sz="2400" dirty="0" smtClean="0"/>
              <a:t> </a:t>
            </a:r>
            <a:r>
              <a:rPr lang="en-US" sz="2400" dirty="0" smtClean="0"/>
              <a:t>fruiting </a:t>
            </a:r>
            <a:r>
              <a:rPr lang="en-US" sz="2400" dirty="0"/>
              <a:t>bodies. This group stands out; </a:t>
            </a:r>
            <a:r>
              <a:rPr lang="en-US" sz="2400" dirty="0" err="1"/>
              <a:t>Auriculariales</a:t>
            </a:r>
            <a:r>
              <a:rPr lang="en-US" sz="2400" dirty="0"/>
              <a:t>, </a:t>
            </a:r>
            <a:r>
              <a:rPr lang="en-US" sz="2400" dirty="0" err="1"/>
              <a:t>Dacrymycetales</a:t>
            </a:r>
            <a:r>
              <a:rPr lang="en-US" sz="2400" dirty="0"/>
              <a:t> and </a:t>
            </a:r>
            <a:r>
              <a:rPr lang="en-US" sz="2400" dirty="0" err="1"/>
              <a:t>Tremellales</a:t>
            </a:r>
            <a:r>
              <a:rPr lang="en-US" sz="2400" dirty="0"/>
              <a:t>.</a:t>
            </a:r>
            <a:endParaRPr lang="tr-TR" sz="2400" dirty="0"/>
          </a:p>
        </p:txBody>
      </p:sp>
    </p:spTree>
    <p:extLst>
      <p:ext uri="{BB962C8B-B14F-4D97-AF65-F5344CB8AC3E}">
        <p14:creationId xmlns:p14="http://schemas.microsoft.com/office/powerpoint/2010/main" val="481104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3795" y="365126"/>
            <a:ext cx="8534400" cy="5809532"/>
          </a:xfrm>
        </p:spPr>
        <p:txBody>
          <a:bodyPr>
            <a:normAutofit/>
          </a:bodyPr>
          <a:lstStyle/>
          <a:p>
            <a:r>
              <a:rPr lang="en-US" sz="2400" dirty="0"/>
              <a:t>Group: </a:t>
            </a:r>
            <a:r>
              <a:rPr lang="en-US" sz="2400" dirty="0" err="1"/>
              <a:t>Gastroid</a:t>
            </a:r>
            <a:r>
              <a:rPr lang="en-US" sz="2400" dirty="0"/>
              <a:t> </a:t>
            </a:r>
            <a:r>
              <a:rPr lang="en-US" sz="2400" dirty="0" smtClean="0"/>
              <a:t>fungi</a:t>
            </a:r>
            <a:r>
              <a:rPr lang="tr-TR" sz="2400" dirty="0" smtClean="0"/>
              <a:t/>
            </a:r>
            <a:br>
              <a:rPr lang="tr-TR" sz="2400" dirty="0" smtClean="0"/>
            </a:br>
            <a:r>
              <a:rPr lang="en-US" sz="2400" dirty="0"/>
              <a:t/>
            </a:r>
            <a:br>
              <a:rPr lang="en-US" sz="2400" dirty="0"/>
            </a:br>
            <a:r>
              <a:rPr lang="en-US" sz="2400" dirty="0"/>
              <a:t>The </a:t>
            </a:r>
            <a:r>
              <a:rPr lang="en-US" sz="2400" dirty="0" err="1"/>
              <a:t>gasteroid</a:t>
            </a:r>
            <a:r>
              <a:rPr lang="en-US" sz="2400" dirty="0"/>
              <a:t> fungi are polyphyletic group. Unlike </a:t>
            </a:r>
            <a:r>
              <a:rPr lang="en-US" sz="2400" dirty="0" smtClean="0"/>
              <a:t>most</a:t>
            </a:r>
            <a:r>
              <a:rPr lang="tr-TR" sz="2400" dirty="0" smtClean="0"/>
              <a:t> </a:t>
            </a:r>
            <a:r>
              <a:rPr lang="en-US" sz="2400" dirty="0" smtClean="0"/>
              <a:t>Basidiomycota members,</a:t>
            </a:r>
            <a:r>
              <a:rPr lang="tr-TR" sz="2400" dirty="0" smtClean="0"/>
              <a:t> </a:t>
            </a:r>
            <a:r>
              <a:rPr lang="en-US" sz="2400" dirty="0" err="1" smtClean="0"/>
              <a:t>gasteroid</a:t>
            </a:r>
            <a:r>
              <a:rPr lang="en-US" sz="2400" dirty="0" smtClean="0"/>
              <a:t> </a:t>
            </a:r>
            <a:r>
              <a:rPr lang="en-US" sz="2400" dirty="0"/>
              <a:t>fungi are angiocarps. </a:t>
            </a:r>
            <a:r>
              <a:rPr lang="tr-TR" sz="2400" dirty="0" smtClean="0"/>
              <a:t/>
            </a:r>
            <a:br>
              <a:rPr lang="tr-TR" sz="2400" dirty="0" smtClean="0"/>
            </a:br>
            <a:r>
              <a:rPr lang="tr-TR" sz="2400" dirty="0"/>
              <a:t/>
            </a:r>
            <a:br>
              <a:rPr lang="tr-TR" sz="2400" dirty="0"/>
            </a:br>
            <a:r>
              <a:rPr lang="en-US" sz="2400" dirty="0" smtClean="0"/>
              <a:t>The </a:t>
            </a:r>
            <a:r>
              <a:rPr lang="en-US" sz="2400" dirty="0"/>
              <a:t>group contains both </a:t>
            </a:r>
            <a:r>
              <a:rPr lang="en-US" sz="2400" dirty="0" err="1"/>
              <a:t>hypogeous</a:t>
            </a:r>
            <a:r>
              <a:rPr lang="en-US" sz="2400" dirty="0"/>
              <a:t> and epigeous </a:t>
            </a:r>
            <a:r>
              <a:rPr lang="en-US" sz="2400" dirty="0" smtClean="0"/>
              <a:t>members.</a:t>
            </a:r>
            <a:r>
              <a:rPr lang="tr-TR" sz="2400" dirty="0" smtClean="0"/>
              <a:t> </a:t>
            </a:r>
            <a:r>
              <a:rPr lang="en-US" sz="2400" dirty="0" smtClean="0"/>
              <a:t>Fruit </a:t>
            </a:r>
            <a:r>
              <a:rPr lang="en-US" sz="2400" dirty="0"/>
              <a:t>bodies of </a:t>
            </a:r>
            <a:r>
              <a:rPr lang="en-US" sz="2400" dirty="0" err="1"/>
              <a:t>gasteroid</a:t>
            </a:r>
            <a:r>
              <a:rPr lang="en-US" sz="2400" dirty="0"/>
              <a:t> fungi are partially or completely embedded in soil, at least </a:t>
            </a:r>
            <a:r>
              <a:rPr lang="en-US" sz="2400" dirty="0" smtClean="0"/>
              <a:t>during</a:t>
            </a:r>
            <a:r>
              <a:rPr lang="tr-TR" sz="2400" dirty="0" smtClean="0"/>
              <a:t> </a:t>
            </a:r>
            <a:r>
              <a:rPr lang="en-US" sz="2400" dirty="0" smtClean="0"/>
              <a:t>immaturity</a:t>
            </a:r>
            <a:r>
              <a:rPr lang="en-US" sz="2400" dirty="0"/>
              <a:t>. </a:t>
            </a:r>
            <a:r>
              <a:rPr lang="tr-TR" sz="2400" dirty="0" smtClean="0"/>
              <a:t/>
            </a:r>
            <a:br>
              <a:rPr lang="tr-TR" sz="2400" dirty="0" smtClean="0"/>
            </a:br>
            <a:r>
              <a:rPr lang="tr-TR" sz="2400" dirty="0"/>
              <a:t/>
            </a:r>
            <a:br>
              <a:rPr lang="tr-TR" sz="2400" dirty="0"/>
            </a:br>
            <a:r>
              <a:rPr lang="en-US" sz="2400" dirty="0" smtClean="0"/>
              <a:t>As </a:t>
            </a:r>
            <a:r>
              <a:rPr lang="en-US" sz="2400" dirty="0"/>
              <a:t>they mature they rise above the ground and becoming globose, pyriform </a:t>
            </a:r>
            <a:r>
              <a:rPr lang="en-US" sz="2400" dirty="0" smtClean="0"/>
              <a:t>or</a:t>
            </a:r>
            <a:r>
              <a:rPr lang="tr-TR" sz="2400" dirty="0" smtClean="0"/>
              <a:t> </a:t>
            </a:r>
            <a:r>
              <a:rPr lang="en-US" sz="2400" dirty="0" err="1" smtClean="0"/>
              <a:t>clavate</a:t>
            </a:r>
            <a:r>
              <a:rPr lang="en-US" sz="2400" dirty="0"/>
              <a:t>. Most </a:t>
            </a:r>
            <a:r>
              <a:rPr lang="en-US" sz="2400" dirty="0" err="1"/>
              <a:t>gastoid</a:t>
            </a:r>
            <a:r>
              <a:rPr lang="en-US" sz="2400" dirty="0"/>
              <a:t> fungi are saprobe that grows on soil, dead wood or dung but some </a:t>
            </a:r>
            <a:r>
              <a:rPr lang="en-US" sz="2400" dirty="0" smtClean="0"/>
              <a:t>form</a:t>
            </a:r>
            <a:r>
              <a:rPr lang="tr-TR" sz="2400" dirty="0" smtClean="0"/>
              <a:t> </a:t>
            </a:r>
            <a:r>
              <a:rPr lang="en-US" sz="2400" dirty="0" err="1" smtClean="0"/>
              <a:t>mycorrhizal</a:t>
            </a:r>
            <a:r>
              <a:rPr lang="en-US" sz="2400" dirty="0" smtClean="0"/>
              <a:t> </a:t>
            </a:r>
            <a:r>
              <a:rPr lang="en-US" sz="2400" dirty="0"/>
              <a:t>symbioses with plants.</a:t>
            </a:r>
            <a:endParaRPr lang="tr-TR" sz="2400" dirty="0"/>
          </a:p>
        </p:txBody>
      </p:sp>
    </p:spTree>
    <p:extLst>
      <p:ext uri="{BB962C8B-B14F-4D97-AF65-F5344CB8AC3E}">
        <p14:creationId xmlns:p14="http://schemas.microsoft.com/office/powerpoint/2010/main" val="559751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129" y="876402"/>
            <a:ext cx="8504903" cy="4206875"/>
          </a:xfrm>
        </p:spPr>
        <p:txBody>
          <a:bodyPr>
            <a:normAutofit/>
          </a:bodyPr>
          <a:lstStyle/>
          <a:p>
            <a:r>
              <a:rPr lang="tr-TR" sz="2400" dirty="0" err="1"/>
              <a:t>Subdivision</a:t>
            </a:r>
            <a:r>
              <a:rPr lang="tr-TR" sz="2400" dirty="0"/>
              <a:t>: </a:t>
            </a:r>
            <a:r>
              <a:rPr lang="tr-TR" sz="2400" dirty="0" err="1" smtClean="0"/>
              <a:t>Pucciniomycotina</a:t>
            </a:r>
            <a:r>
              <a:rPr lang="tr-TR" sz="2400" dirty="0" smtClean="0"/>
              <a:t/>
            </a:r>
            <a:br>
              <a:rPr lang="tr-TR" sz="2400" dirty="0" smtClean="0"/>
            </a:br>
            <a:r>
              <a:rPr lang="tr-TR" sz="2400" dirty="0"/>
              <a:t/>
            </a:r>
            <a:br>
              <a:rPr lang="tr-TR" sz="2400" dirty="0"/>
            </a:br>
            <a:r>
              <a:rPr lang="tr-TR" sz="2400" dirty="0" err="1"/>
              <a:t>The</a:t>
            </a:r>
            <a:r>
              <a:rPr lang="tr-TR" sz="2400" dirty="0"/>
              <a:t> </a:t>
            </a:r>
            <a:r>
              <a:rPr lang="tr-TR" sz="2400" dirty="0" err="1"/>
              <a:t>subdivision</a:t>
            </a:r>
            <a:r>
              <a:rPr lang="tr-TR" sz="2400" dirty="0"/>
              <a:t> </a:t>
            </a:r>
            <a:r>
              <a:rPr lang="tr-TR" sz="2400" dirty="0" err="1"/>
              <a:t>contains</a:t>
            </a:r>
            <a:r>
              <a:rPr lang="tr-TR" sz="2400" dirty="0"/>
              <a:t> 9 </a:t>
            </a:r>
            <a:r>
              <a:rPr lang="tr-TR" sz="2400" dirty="0" err="1"/>
              <a:t>classes</a:t>
            </a:r>
            <a:r>
              <a:rPr lang="tr-TR" sz="2400" dirty="0"/>
              <a:t>, 20 </a:t>
            </a:r>
            <a:r>
              <a:rPr lang="tr-TR" sz="2400" dirty="0" err="1"/>
              <a:t>orders</a:t>
            </a:r>
            <a:r>
              <a:rPr lang="tr-TR" sz="2400" dirty="0"/>
              <a:t>, </a:t>
            </a:r>
            <a:r>
              <a:rPr lang="tr-TR" sz="2400" dirty="0" err="1"/>
              <a:t>and</a:t>
            </a:r>
            <a:r>
              <a:rPr lang="tr-TR" sz="2400" dirty="0"/>
              <a:t> 37 </a:t>
            </a:r>
            <a:r>
              <a:rPr lang="tr-TR" sz="2400" dirty="0" err="1"/>
              <a:t>families</a:t>
            </a:r>
            <a:r>
              <a:rPr lang="tr-TR" sz="2400" dirty="0"/>
              <a:t>. </a:t>
            </a:r>
            <a:r>
              <a:rPr lang="tr-TR" sz="2400" dirty="0" err="1"/>
              <a:t>Members</a:t>
            </a:r>
            <a:r>
              <a:rPr lang="tr-TR" sz="2400" dirty="0"/>
              <a:t> of </a:t>
            </a:r>
            <a:r>
              <a:rPr lang="tr-TR" sz="2400" dirty="0" err="1"/>
              <a:t>the</a:t>
            </a:r>
            <a:r>
              <a:rPr lang="tr-TR" sz="2400" dirty="0"/>
              <a:t> </a:t>
            </a:r>
            <a:r>
              <a:rPr lang="tr-TR" sz="2400" dirty="0" err="1"/>
              <a:t>order</a:t>
            </a:r>
            <a:r>
              <a:rPr lang="tr-TR" sz="2400" dirty="0"/>
              <a:t> </a:t>
            </a:r>
            <a:r>
              <a:rPr lang="tr-TR" sz="2400" dirty="0" err="1" smtClean="0"/>
              <a:t>are</a:t>
            </a:r>
            <a:r>
              <a:rPr lang="tr-TR" sz="2400" dirty="0" smtClean="0"/>
              <a:t> </a:t>
            </a:r>
            <a:r>
              <a:rPr lang="tr-TR" sz="2400" dirty="0" err="1" smtClean="0"/>
              <a:t>plant</a:t>
            </a:r>
            <a:r>
              <a:rPr lang="tr-TR" sz="2400" dirty="0" smtClean="0"/>
              <a:t> </a:t>
            </a:r>
            <a:r>
              <a:rPr lang="tr-TR" sz="2400" dirty="0" err="1"/>
              <a:t>pathogens</a:t>
            </a:r>
            <a:r>
              <a:rPr lang="tr-TR" sz="2400" dirty="0"/>
              <a:t>, </a:t>
            </a:r>
            <a:r>
              <a:rPr lang="tr-TR" sz="2400" dirty="0" err="1"/>
              <a:t>insect</a:t>
            </a:r>
            <a:r>
              <a:rPr lang="tr-TR" sz="2400" dirty="0"/>
              <a:t> </a:t>
            </a:r>
            <a:r>
              <a:rPr lang="tr-TR" sz="2400" dirty="0" err="1"/>
              <a:t>parasites</a:t>
            </a:r>
            <a:r>
              <a:rPr lang="tr-TR" sz="2400" dirty="0"/>
              <a:t>, </a:t>
            </a:r>
            <a:r>
              <a:rPr lang="tr-TR" sz="2400" dirty="0" err="1"/>
              <a:t>mycoparasites</a:t>
            </a:r>
            <a:r>
              <a:rPr lang="tr-TR" sz="2400" dirty="0"/>
              <a:t>, </a:t>
            </a:r>
            <a:r>
              <a:rPr lang="tr-TR" sz="2400" dirty="0" err="1"/>
              <a:t>and</a:t>
            </a:r>
            <a:r>
              <a:rPr lang="tr-TR" sz="2400" dirty="0"/>
              <a:t> </a:t>
            </a:r>
            <a:r>
              <a:rPr lang="tr-TR" sz="2400" dirty="0" err="1"/>
              <a:t>orchid</a:t>
            </a:r>
            <a:r>
              <a:rPr lang="tr-TR" sz="2400" dirty="0"/>
              <a:t> </a:t>
            </a:r>
            <a:r>
              <a:rPr lang="tr-TR" sz="2400" dirty="0" err="1"/>
              <a:t>mycorrhizal</a:t>
            </a:r>
            <a:r>
              <a:rPr lang="tr-TR" sz="2400" dirty="0"/>
              <a:t> </a:t>
            </a:r>
            <a:r>
              <a:rPr lang="tr-TR" sz="2400" dirty="0" err="1"/>
              <a:t>fungi</a:t>
            </a:r>
            <a:r>
              <a:rPr lang="tr-TR" sz="2400" dirty="0"/>
              <a:t> </a:t>
            </a:r>
            <a:r>
              <a:rPr lang="tr-TR" sz="2400" dirty="0" err="1"/>
              <a:t>and</a:t>
            </a:r>
            <a:r>
              <a:rPr lang="tr-TR" sz="2400" dirty="0"/>
              <a:t> </a:t>
            </a:r>
            <a:r>
              <a:rPr lang="tr-TR" sz="2400" dirty="0" err="1"/>
              <a:t>some</a:t>
            </a:r>
            <a:r>
              <a:rPr lang="tr-TR" sz="2400" dirty="0"/>
              <a:t> of</a:t>
            </a:r>
            <a:br>
              <a:rPr lang="tr-TR" sz="2400" dirty="0"/>
            </a:br>
            <a:r>
              <a:rPr lang="tr-TR" sz="2400" dirty="0" err="1"/>
              <a:t>them</a:t>
            </a:r>
            <a:r>
              <a:rPr lang="tr-TR" sz="2400" dirty="0"/>
              <a:t> </a:t>
            </a:r>
            <a:r>
              <a:rPr lang="tr-TR" sz="2400" dirty="0" err="1"/>
              <a:t>are</a:t>
            </a:r>
            <a:r>
              <a:rPr lang="tr-TR" sz="2400" dirty="0"/>
              <a:t> </a:t>
            </a:r>
            <a:r>
              <a:rPr lang="tr-TR" sz="2400" dirty="0" err="1"/>
              <a:t>found</a:t>
            </a:r>
            <a:r>
              <a:rPr lang="tr-TR" sz="2400" dirty="0"/>
              <a:t> in </a:t>
            </a:r>
            <a:r>
              <a:rPr lang="tr-TR" sz="2400" dirty="0" err="1"/>
              <a:t>soil</a:t>
            </a:r>
            <a:r>
              <a:rPr lang="tr-TR" sz="2400" dirty="0"/>
              <a:t> </a:t>
            </a:r>
            <a:r>
              <a:rPr lang="tr-TR" sz="2400" dirty="0" err="1"/>
              <a:t>and</a:t>
            </a:r>
            <a:r>
              <a:rPr lang="tr-TR" sz="2400" dirty="0"/>
              <a:t> </a:t>
            </a:r>
            <a:r>
              <a:rPr lang="tr-TR" sz="2400" dirty="0" err="1"/>
              <a:t>water</a:t>
            </a:r>
            <a:r>
              <a:rPr lang="tr-TR" sz="2400" dirty="0"/>
              <a:t> </a:t>
            </a:r>
            <a:r>
              <a:rPr lang="tr-TR" sz="2400" dirty="0" err="1"/>
              <a:t>or</a:t>
            </a:r>
            <a:r>
              <a:rPr lang="tr-TR" sz="2400" dirty="0"/>
              <a:t> </a:t>
            </a:r>
            <a:r>
              <a:rPr lang="tr-TR" sz="2400" dirty="0" err="1"/>
              <a:t>asymptotic</a:t>
            </a:r>
            <a:r>
              <a:rPr lang="tr-TR" sz="2400" dirty="0"/>
              <a:t> </a:t>
            </a:r>
            <a:r>
              <a:rPr lang="tr-TR" sz="2400" dirty="0" err="1"/>
              <a:t>members</a:t>
            </a:r>
            <a:r>
              <a:rPr lang="tr-TR" sz="2400" dirty="0"/>
              <a:t> </a:t>
            </a:r>
            <a:r>
              <a:rPr lang="tr-TR" sz="2400" dirty="0" err="1"/>
              <a:t>living</a:t>
            </a:r>
            <a:r>
              <a:rPr lang="tr-TR" sz="2400" dirty="0"/>
              <a:t> on </a:t>
            </a:r>
            <a:r>
              <a:rPr lang="tr-TR" sz="2400" dirty="0" err="1"/>
              <a:t>leaves</a:t>
            </a:r>
            <a:r>
              <a:rPr lang="tr-TR" sz="2400" dirty="0"/>
              <a:t>. </a:t>
            </a:r>
            <a:r>
              <a:rPr lang="tr-TR" sz="2400" dirty="0" err="1"/>
              <a:t>There</a:t>
            </a:r>
            <a:r>
              <a:rPr lang="tr-TR" sz="2400" dirty="0"/>
              <a:t> </a:t>
            </a:r>
            <a:r>
              <a:rPr lang="tr-TR" sz="2400" dirty="0" err="1"/>
              <a:t>are</a:t>
            </a:r>
            <a:r>
              <a:rPr lang="tr-TR" sz="2400" dirty="0"/>
              <a:t> 9 </a:t>
            </a:r>
            <a:r>
              <a:rPr lang="tr-TR" sz="2400" dirty="0" err="1" smtClean="0"/>
              <a:t>classes</a:t>
            </a:r>
            <a:r>
              <a:rPr lang="tr-TR" sz="2400" dirty="0" smtClean="0"/>
              <a:t> (</a:t>
            </a:r>
            <a:r>
              <a:rPr lang="tr-TR" sz="2400" dirty="0" err="1" smtClean="0"/>
              <a:t>Agaricostilbomycetes</a:t>
            </a:r>
            <a:r>
              <a:rPr lang="tr-TR" sz="2400" dirty="0" smtClean="0"/>
              <a:t>, </a:t>
            </a:r>
            <a:r>
              <a:rPr lang="tr-TR" sz="2400" dirty="0" err="1" smtClean="0"/>
              <a:t>Atractiellomycetes</a:t>
            </a:r>
            <a:r>
              <a:rPr lang="tr-TR" sz="2400" dirty="0"/>
              <a:t>, </a:t>
            </a:r>
            <a:r>
              <a:rPr lang="tr-TR" sz="2400" dirty="0" err="1"/>
              <a:t>Microbotryomycetes</a:t>
            </a:r>
            <a:r>
              <a:rPr lang="tr-TR" sz="2400" dirty="0"/>
              <a:t>, </a:t>
            </a:r>
            <a:r>
              <a:rPr lang="tr-TR" sz="2400" dirty="0" err="1"/>
              <a:t>Cystobasidiomycetes</a:t>
            </a:r>
            <a:r>
              <a:rPr lang="tr-TR" sz="2400" dirty="0"/>
              <a:t>,</a:t>
            </a:r>
            <a:br>
              <a:rPr lang="tr-TR" sz="2400" dirty="0"/>
            </a:br>
            <a:r>
              <a:rPr lang="tr-TR" sz="2400" dirty="0" err="1"/>
              <a:t>Mixiomycetes</a:t>
            </a:r>
            <a:r>
              <a:rPr lang="tr-TR" sz="2400" dirty="0"/>
              <a:t>, </a:t>
            </a:r>
            <a:r>
              <a:rPr lang="tr-TR" sz="2400" dirty="0" err="1"/>
              <a:t>Cryptomycocolacomycetes</a:t>
            </a:r>
            <a:r>
              <a:rPr lang="tr-TR" sz="2400" dirty="0"/>
              <a:t>, </a:t>
            </a:r>
            <a:r>
              <a:rPr lang="tr-TR" sz="2400" dirty="0" err="1"/>
              <a:t>Classiculomycetes</a:t>
            </a:r>
            <a:r>
              <a:rPr lang="tr-TR" sz="2400" dirty="0"/>
              <a:t>, </a:t>
            </a:r>
            <a:r>
              <a:rPr lang="tr-TR" sz="2400" dirty="0" err="1"/>
              <a:t>Tritirachiomycetes</a:t>
            </a:r>
            <a:r>
              <a:rPr lang="tr-TR" sz="2400" dirty="0"/>
              <a:t> </a:t>
            </a:r>
            <a:r>
              <a:rPr lang="tr-TR" sz="2400" dirty="0" smtClean="0"/>
              <a:t>ve </a:t>
            </a:r>
            <a:r>
              <a:rPr lang="tr-TR" sz="2400" dirty="0" err="1" smtClean="0"/>
              <a:t>Pucciniomycetes</a:t>
            </a:r>
            <a:r>
              <a:rPr lang="tr-TR" sz="2400" dirty="0"/>
              <a:t>) in </a:t>
            </a:r>
            <a:r>
              <a:rPr lang="tr-TR" sz="2400" dirty="0" err="1"/>
              <a:t>the</a:t>
            </a:r>
            <a:r>
              <a:rPr lang="tr-TR" sz="2400" dirty="0"/>
              <a:t> </a:t>
            </a:r>
            <a:r>
              <a:rPr lang="tr-TR" sz="2400" dirty="0" err="1"/>
              <a:t>subdivision</a:t>
            </a:r>
            <a:r>
              <a:rPr lang="tr-TR" sz="2400" dirty="0"/>
              <a:t>.</a:t>
            </a:r>
          </a:p>
        </p:txBody>
      </p:sp>
    </p:spTree>
    <p:extLst>
      <p:ext uri="{BB962C8B-B14F-4D97-AF65-F5344CB8AC3E}">
        <p14:creationId xmlns:p14="http://schemas.microsoft.com/office/powerpoint/2010/main" val="201189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5" y="905900"/>
            <a:ext cx="7886700" cy="3164655"/>
          </a:xfrm>
        </p:spPr>
        <p:txBody>
          <a:bodyPr>
            <a:normAutofit fontScale="90000"/>
          </a:bodyPr>
          <a:lstStyle/>
          <a:p>
            <a:r>
              <a:rPr lang="tr-TR" dirty="0" smtClean="0"/>
              <a:t> </a:t>
            </a:r>
            <a:br>
              <a:rPr lang="tr-TR" dirty="0" smtClean="0"/>
            </a:br>
            <a:r>
              <a:rPr lang="en-US" sz="2700" dirty="0" smtClean="0"/>
              <a:t>Order</a:t>
            </a:r>
            <a:r>
              <a:rPr lang="en-US" sz="2700" dirty="0"/>
              <a:t>: </a:t>
            </a:r>
            <a:r>
              <a:rPr lang="en-US" sz="2700" dirty="0" err="1" smtClean="0"/>
              <a:t>Pucciniales</a:t>
            </a:r>
            <a:r>
              <a:rPr lang="tr-TR" sz="2700" dirty="0" smtClean="0"/>
              <a:t/>
            </a:r>
            <a:br>
              <a:rPr lang="tr-TR" sz="2700" dirty="0" smtClean="0"/>
            </a:br>
            <a:r>
              <a:rPr lang="en-US" sz="2700" dirty="0"/>
              <a:t/>
            </a:r>
            <a:br>
              <a:rPr lang="en-US" sz="2700" dirty="0"/>
            </a:br>
            <a:r>
              <a:rPr lang="en-US" sz="2700" dirty="0" err="1"/>
              <a:t>Pucciniales</a:t>
            </a:r>
            <a:r>
              <a:rPr lang="en-US" sz="2700" dirty="0"/>
              <a:t>, also known as rust fungi, includes 168 genera and over 7500 species</a:t>
            </a:r>
            <a:r>
              <a:rPr lang="en-US" sz="2700" dirty="0" smtClean="0"/>
              <a:t>.</a:t>
            </a:r>
            <a:r>
              <a:rPr lang="tr-TR" sz="2700" dirty="0" smtClean="0"/>
              <a:t/>
            </a:r>
            <a:br>
              <a:rPr lang="tr-TR" sz="2700" dirty="0" smtClean="0"/>
            </a:br>
            <a:r>
              <a:rPr lang="en-US" sz="2700" dirty="0"/>
              <a:t/>
            </a:r>
            <a:br>
              <a:rPr lang="en-US" sz="2700" dirty="0"/>
            </a:br>
            <a:r>
              <a:rPr lang="en-US" sz="2700" dirty="0"/>
              <a:t>Members of the order are highly specialized plant pathogens and they are considered </a:t>
            </a:r>
            <a:r>
              <a:rPr lang="en-US" sz="2700" dirty="0" smtClean="0"/>
              <a:t>among</a:t>
            </a:r>
            <a:r>
              <a:rPr lang="tr-TR" sz="2700" dirty="0" smtClean="0"/>
              <a:t> </a:t>
            </a:r>
            <a:r>
              <a:rPr lang="en-US" sz="2700" dirty="0" smtClean="0"/>
              <a:t>the </a:t>
            </a:r>
            <a:r>
              <a:rPr lang="en-US" sz="2700" dirty="0"/>
              <a:t>most harmful pathogens to agriculture, horticulture, and forestry.</a:t>
            </a:r>
            <a:endParaRPr lang="tr-TR" sz="2700" dirty="0"/>
          </a:p>
        </p:txBody>
      </p:sp>
    </p:spTree>
    <p:extLst>
      <p:ext uri="{BB962C8B-B14F-4D97-AF65-F5344CB8AC3E}">
        <p14:creationId xmlns:p14="http://schemas.microsoft.com/office/powerpoint/2010/main" val="1822484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063066" cy="4609997"/>
          </a:xfrm>
        </p:spPr>
        <p:txBody>
          <a:bodyPr>
            <a:normAutofit/>
          </a:bodyPr>
          <a:lstStyle/>
          <a:p>
            <a:r>
              <a:rPr lang="tr-TR" sz="2400" dirty="0" err="1"/>
              <a:t>Subdivision</a:t>
            </a:r>
            <a:r>
              <a:rPr lang="tr-TR" sz="2400" dirty="0"/>
              <a:t>: </a:t>
            </a:r>
            <a:r>
              <a:rPr lang="tr-TR" sz="2400" dirty="0" err="1" smtClean="0"/>
              <a:t>Ustilaginomycotina</a:t>
            </a:r>
            <a:r>
              <a:rPr lang="tr-TR" sz="2400" dirty="0" smtClean="0"/>
              <a:t/>
            </a:r>
            <a:br>
              <a:rPr lang="tr-TR" sz="2400" dirty="0" smtClean="0"/>
            </a:br>
            <a:r>
              <a:rPr lang="tr-TR" sz="2400" dirty="0"/>
              <a:t/>
            </a:r>
            <a:br>
              <a:rPr lang="tr-TR" sz="2400" dirty="0"/>
            </a:br>
            <a:r>
              <a:rPr lang="tr-TR" sz="2400" dirty="0" err="1"/>
              <a:t>Ustilaginomycotina</a:t>
            </a:r>
            <a:r>
              <a:rPr lang="tr-TR" sz="2400" dirty="0"/>
              <a:t> </a:t>
            </a:r>
            <a:r>
              <a:rPr lang="tr-TR" sz="2400" dirty="0" err="1"/>
              <a:t>members</a:t>
            </a:r>
            <a:r>
              <a:rPr lang="tr-TR" sz="2400" dirty="0"/>
              <a:t> </a:t>
            </a:r>
            <a:r>
              <a:rPr lang="tr-TR" sz="2400" dirty="0" err="1"/>
              <a:t>are</a:t>
            </a:r>
            <a:r>
              <a:rPr lang="tr-TR" sz="2400" dirty="0"/>
              <a:t> </a:t>
            </a:r>
            <a:r>
              <a:rPr lang="tr-TR" sz="2400" dirty="0" err="1"/>
              <a:t>mostly</a:t>
            </a:r>
            <a:r>
              <a:rPr lang="tr-TR" sz="2400" dirty="0"/>
              <a:t> </a:t>
            </a:r>
            <a:r>
              <a:rPr lang="tr-TR" sz="2400" dirty="0" err="1"/>
              <a:t>plant</a:t>
            </a:r>
            <a:r>
              <a:rPr lang="tr-TR" sz="2400" dirty="0"/>
              <a:t> </a:t>
            </a:r>
            <a:r>
              <a:rPr lang="tr-TR" sz="2400" dirty="0" err="1"/>
              <a:t>parasites</a:t>
            </a:r>
            <a:r>
              <a:rPr lang="tr-TR" sz="2400" dirty="0"/>
              <a:t> on </a:t>
            </a:r>
            <a:r>
              <a:rPr lang="tr-TR" sz="2400" dirty="0" err="1"/>
              <a:t>vascular</a:t>
            </a:r>
            <a:r>
              <a:rPr lang="tr-TR" sz="2400" dirty="0"/>
              <a:t> </a:t>
            </a:r>
            <a:r>
              <a:rPr lang="tr-TR" sz="2400" dirty="0" err="1"/>
              <a:t>plants</a:t>
            </a:r>
            <a:r>
              <a:rPr lang="tr-TR" sz="2400" dirty="0"/>
              <a:t>. </a:t>
            </a:r>
            <a:r>
              <a:rPr lang="tr-TR" sz="2400" dirty="0" smtClean="0"/>
              <a:t/>
            </a:r>
            <a:br>
              <a:rPr lang="tr-TR" sz="2400" dirty="0" smtClean="0"/>
            </a:br>
            <a:r>
              <a:rPr lang="tr-TR" sz="2400" dirty="0"/>
              <a:t/>
            </a:r>
            <a:br>
              <a:rPr lang="tr-TR" sz="2400" dirty="0"/>
            </a:br>
            <a:r>
              <a:rPr lang="tr-TR" sz="2400" dirty="0" err="1" smtClean="0"/>
              <a:t>The</a:t>
            </a:r>
            <a:r>
              <a:rPr lang="tr-TR" sz="2400" dirty="0" smtClean="0"/>
              <a:t> </a:t>
            </a:r>
            <a:r>
              <a:rPr lang="tr-TR" sz="2400" dirty="0" err="1" smtClean="0"/>
              <a:t>subdivision</a:t>
            </a:r>
            <a:r>
              <a:rPr lang="tr-TR" sz="2400" dirty="0" smtClean="0"/>
              <a:t> </a:t>
            </a:r>
            <a:r>
              <a:rPr lang="tr-TR" sz="2400" dirty="0" err="1"/>
              <a:t>comprises</a:t>
            </a:r>
            <a:r>
              <a:rPr lang="tr-TR" sz="2400" dirty="0"/>
              <a:t> 115 </a:t>
            </a:r>
            <a:r>
              <a:rPr lang="tr-TR" sz="2400" dirty="0" err="1"/>
              <a:t>genera</a:t>
            </a:r>
            <a:r>
              <a:rPr lang="tr-TR" sz="2400" dirty="0"/>
              <a:t> </a:t>
            </a:r>
            <a:r>
              <a:rPr lang="tr-TR" sz="2400" dirty="0" err="1"/>
              <a:t>with</a:t>
            </a:r>
            <a:r>
              <a:rPr lang="tr-TR" sz="2400" dirty="0"/>
              <a:t> </a:t>
            </a:r>
            <a:r>
              <a:rPr lang="tr-TR" sz="2400" dirty="0" err="1"/>
              <a:t>more</a:t>
            </a:r>
            <a:r>
              <a:rPr lang="tr-TR" sz="2400" dirty="0"/>
              <a:t> </a:t>
            </a:r>
            <a:r>
              <a:rPr lang="tr-TR" sz="2400" dirty="0" err="1"/>
              <a:t>than</a:t>
            </a:r>
            <a:r>
              <a:rPr lang="tr-TR" sz="2400" dirty="0"/>
              <a:t> 1700 </a:t>
            </a:r>
            <a:r>
              <a:rPr lang="tr-TR" sz="2400" dirty="0" err="1"/>
              <a:t>species</a:t>
            </a:r>
            <a:r>
              <a:rPr lang="tr-TR" sz="2400" dirty="0"/>
              <a:t> </a:t>
            </a:r>
            <a:r>
              <a:rPr lang="tr-TR" sz="2400" dirty="0" err="1"/>
              <a:t>and</a:t>
            </a:r>
            <a:r>
              <a:rPr lang="tr-TR" sz="2400" dirty="0"/>
              <a:t> </a:t>
            </a:r>
            <a:r>
              <a:rPr lang="tr-TR" sz="2400" dirty="0" err="1"/>
              <a:t>It</a:t>
            </a:r>
            <a:r>
              <a:rPr lang="tr-TR" sz="2400" dirty="0"/>
              <a:t> </a:t>
            </a:r>
            <a:r>
              <a:rPr lang="tr-TR" sz="2400" dirty="0" err="1"/>
              <a:t>consists</a:t>
            </a:r>
            <a:r>
              <a:rPr lang="tr-TR" sz="2400" dirty="0"/>
              <a:t> of </a:t>
            </a:r>
            <a:r>
              <a:rPr lang="tr-TR" sz="2400" dirty="0" err="1"/>
              <a:t>the</a:t>
            </a:r>
            <a:r>
              <a:rPr lang="tr-TR" sz="2400" dirty="0"/>
              <a:t> </a:t>
            </a:r>
            <a:r>
              <a:rPr lang="tr-TR" sz="2400" dirty="0" err="1" smtClean="0"/>
              <a:t>classes</a:t>
            </a:r>
            <a:r>
              <a:rPr lang="tr-TR" sz="2400" dirty="0" smtClean="0"/>
              <a:t> </a:t>
            </a:r>
            <a:r>
              <a:rPr lang="tr-TR" sz="2400" dirty="0" err="1" smtClean="0"/>
              <a:t>Ustilaginomycetes</a:t>
            </a:r>
            <a:r>
              <a:rPr lang="tr-TR" sz="2400" dirty="0" smtClean="0"/>
              <a:t> </a:t>
            </a:r>
            <a:r>
              <a:rPr lang="tr-TR" sz="2400" dirty="0" err="1"/>
              <a:t>and</a:t>
            </a:r>
            <a:r>
              <a:rPr lang="tr-TR" sz="2400" dirty="0"/>
              <a:t> </a:t>
            </a:r>
            <a:r>
              <a:rPr lang="tr-TR" sz="2400" dirty="0" err="1"/>
              <a:t>Exobasidiomycetes</a:t>
            </a:r>
            <a:r>
              <a:rPr lang="tr-TR" sz="2400" dirty="0"/>
              <a:t>.</a:t>
            </a:r>
          </a:p>
        </p:txBody>
      </p:sp>
    </p:spTree>
    <p:extLst>
      <p:ext uri="{BB962C8B-B14F-4D97-AF65-F5344CB8AC3E}">
        <p14:creationId xmlns:p14="http://schemas.microsoft.com/office/powerpoint/2010/main" val="3731392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0495" y="1309022"/>
            <a:ext cx="8377698" cy="3862745"/>
          </a:xfrm>
        </p:spPr>
        <p:txBody>
          <a:bodyPr>
            <a:normAutofit/>
          </a:bodyPr>
          <a:lstStyle/>
          <a:p>
            <a:r>
              <a:rPr lang="tr-TR" sz="2400" dirty="0" err="1"/>
              <a:t>Classis</a:t>
            </a:r>
            <a:r>
              <a:rPr lang="tr-TR" sz="2400" dirty="0"/>
              <a:t>: </a:t>
            </a:r>
            <a:r>
              <a:rPr lang="tr-TR" sz="2400" dirty="0" err="1" smtClean="0"/>
              <a:t>Ustilaginomycetes</a:t>
            </a:r>
            <a:r>
              <a:rPr lang="tr-TR" sz="2400" dirty="0" smtClean="0"/>
              <a:t/>
            </a:r>
            <a:br>
              <a:rPr lang="tr-TR" sz="2400" dirty="0" smtClean="0"/>
            </a:br>
            <a:r>
              <a:rPr lang="tr-TR" sz="2400" dirty="0"/>
              <a:t/>
            </a:r>
            <a:br>
              <a:rPr lang="tr-TR" sz="2400" dirty="0"/>
            </a:br>
            <a:r>
              <a:rPr lang="tr-TR" sz="2400" dirty="0" err="1"/>
              <a:t>The</a:t>
            </a:r>
            <a:r>
              <a:rPr lang="tr-TR" sz="2400" dirty="0"/>
              <a:t> </a:t>
            </a:r>
            <a:r>
              <a:rPr lang="tr-TR" sz="2400" dirty="0" err="1"/>
              <a:t>class</a:t>
            </a:r>
            <a:r>
              <a:rPr lang="tr-TR" sz="2400" dirty="0"/>
              <a:t> </a:t>
            </a:r>
            <a:r>
              <a:rPr lang="tr-TR" sz="2400" dirty="0" err="1"/>
              <a:t>includes</a:t>
            </a:r>
            <a:r>
              <a:rPr lang="tr-TR" sz="2400" dirty="0"/>
              <a:t> 2 </a:t>
            </a:r>
            <a:r>
              <a:rPr lang="tr-TR" sz="2400" dirty="0" err="1"/>
              <a:t>order</a:t>
            </a:r>
            <a:r>
              <a:rPr lang="tr-TR" sz="2400" dirty="0"/>
              <a:t> (</a:t>
            </a:r>
            <a:r>
              <a:rPr lang="tr-TR" sz="2400" dirty="0" err="1"/>
              <a:t>Urocystidiales</a:t>
            </a:r>
            <a:r>
              <a:rPr lang="tr-TR" sz="2400" dirty="0"/>
              <a:t> ve </a:t>
            </a:r>
            <a:r>
              <a:rPr lang="tr-TR" sz="2400" dirty="0" err="1"/>
              <a:t>Ustilaginales</a:t>
            </a:r>
            <a:r>
              <a:rPr lang="tr-TR" sz="2400" dirty="0"/>
              <a:t>), 12 </a:t>
            </a:r>
            <a:r>
              <a:rPr lang="tr-TR" sz="2400" dirty="0" err="1"/>
              <a:t>families</a:t>
            </a:r>
            <a:r>
              <a:rPr lang="tr-TR" sz="2400" dirty="0"/>
              <a:t>, 62 </a:t>
            </a:r>
            <a:r>
              <a:rPr lang="tr-TR" sz="2400" dirty="0" err="1"/>
              <a:t>genera</a:t>
            </a:r>
            <a:r>
              <a:rPr lang="tr-TR" sz="2400" dirty="0"/>
              <a:t> </a:t>
            </a:r>
            <a:r>
              <a:rPr lang="tr-TR" sz="2400" dirty="0" err="1" smtClean="0"/>
              <a:t>and</a:t>
            </a:r>
            <a:r>
              <a:rPr lang="tr-TR" sz="2400" dirty="0" smtClean="0"/>
              <a:t> </a:t>
            </a:r>
            <a:r>
              <a:rPr lang="tr-TR" sz="2400" dirty="0" err="1" smtClean="0"/>
              <a:t>approximately</a:t>
            </a:r>
            <a:r>
              <a:rPr lang="tr-TR" sz="2400" dirty="0" smtClean="0"/>
              <a:t> </a:t>
            </a:r>
            <a:r>
              <a:rPr lang="tr-TR" sz="2400" dirty="0"/>
              <a:t>1400 </a:t>
            </a:r>
            <a:r>
              <a:rPr lang="tr-TR" sz="2400" dirty="0" err="1"/>
              <a:t>species</a:t>
            </a:r>
            <a:r>
              <a:rPr lang="tr-TR" sz="2400" dirty="0" smtClean="0"/>
              <a:t>.</a:t>
            </a:r>
            <a:br>
              <a:rPr lang="tr-TR" sz="2400" dirty="0" smtClean="0"/>
            </a:br>
            <a:r>
              <a:rPr lang="tr-TR" sz="2400" dirty="0"/>
              <a:t/>
            </a:r>
            <a:br>
              <a:rPr lang="tr-TR" sz="2400" dirty="0"/>
            </a:br>
            <a:r>
              <a:rPr lang="tr-TR" sz="2400" dirty="0" err="1"/>
              <a:t>Order</a:t>
            </a:r>
            <a:r>
              <a:rPr lang="tr-TR" sz="2400" dirty="0"/>
              <a:t>: </a:t>
            </a:r>
            <a:r>
              <a:rPr lang="tr-TR" sz="2400" dirty="0" err="1" smtClean="0"/>
              <a:t>Ustilaginales</a:t>
            </a:r>
            <a:r>
              <a:rPr lang="tr-TR" sz="2400" dirty="0" smtClean="0"/>
              <a:t/>
            </a:r>
            <a:br>
              <a:rPr lang="tr-TR" sz="2400" dirty="0" smtClean="0"/>
            </a:br>
            <a:r>
              <a:rPr lang="tr-TR" sz="2400" dirty="0"/>
              <a:t/>
            </a:r>
            <a:br>
              <a:rPr lang="tr-TR" sz="2400" dirty="0"/>
            </a:br>
            <a:r>
              <a:rPr lang="tr-TR" sz="2400" dirty="0" err="1"/>
              <a:t>Ustilaginales</a:t>
            </a:r>
            <a:r>
              <a:rPr lang="tr-TR" sz="2400" dirty="0"/>
              <a:t>, </a:t>
            </a:r>
            <a:r>
              <a:rPr lang="tr-TR" sz="2400" dirty="0" err="1"/>
              <a:t>also</a:t>
            </a:r>
            <a:r>
              <a:rPr lang="tr-TR" sz="2400" dirty="0"/>
              <a:t> </a:t>
            </a:r>
            <a:r>
              <a:rPr lang="tr-TR" sz="2400" dirty="0" err="1"/>
              <a:t>known</a:t>
            </a:r>
            <a:r>
              <a:rPr lang="tr-TR" sz="2400" dirty="0"/>
              <a:t> </a:t>
            </a:r>
            <a:r>
              <a:rPr lang="tr-TR" sz="2400" dirty="0" err="1"/>
              <a:t>smut</a:t>
            </a:r>
            <a:r>
              <a:rPr lang="tr-TR" sz="2400" dirty="0"/>
              <a:t> </a:t>
            </a:r>
            <a:r>
              <a:rPr lang="tr-TR" sz="2400" dirty="0" err="1"/>
              <a:t>fungi</a:t>
            </a:r>
            <a:r>
              <a:rPr lang="tr-TR" sz="2400" dirty="0"/>
              <a:t>, </a:t>
            </a:r>
            <a:r>
              <a:rPr lang="tr-TR" sz="2400" dirty="0" err="1"/>
              <a:t>are</a:t>
            </a:r>
            <a:r>
              <a:rPr lang="tr-TR" sz="2400" dirty="0"/>
              <a:t> </a:t>
            </a:r>
            <a:r>
              <a:rPr lang="tr-TR" sz="2400" dirty="0" err="1"/>
              <a:t>serious</a:t>
            </a:r>
            <a:r>
              <a:rPr lang="tr-TR" sz="2400" dirty="0"/>
              <a:t> </a:t>
            </a:r>
            <a:r>
              <a:rPr lang="tr-TR" sz="2400" dirty="0" err="1"/>
              <a:t>plant</a:t>
            </a:r>
            <a:r>
              <a:rPr lang="tr-TR" sz="2400" dirty="0"/>
              <a:t> </a:t>
            </a:r>
            <a:r>
              <a:rPr lang="tr-TR" sz="2400" dirty="0" err="1"/>
              <a:t>pathogens</a:t>
            </a:r>
            <a:r>
              <a:rPr lang="tr-TR" sz="2400" dirty="0"/>
              <a:t> </a:t>
            </a:r>
            <a:r>
              <a:rPr lang="tr-TR" sz="2400" dirty="0" err="1"/>
              <a:t>that</a:t>
            </a:r>
            <a:r>
              <a:rPr lang="tr-TR" sz="2400" dirty="0"/>
              <a:t> </a:t>
            </a:r>
            <a:r>
              <a:rPr lang="tr-TR" sz="2400" dirty="0" err="1"/>
              <a:t>include</a:t>
            </a:r>
            <a:r>
              <a:rPr lang="tr-TR" sz="2400" dirty="0"/>
              <a:t> </a:t>
            </a:r>
            <a:r>
              <a:rPr lang="tr-TR" sz="2400" dirty="0" smtClean="0"/>
              <a:t>8 </a:t>
            </a:r>
            <a:r>
              <a:rPr lang="tr-TR" sz="2400" dirty="0" err="1" smtClean="0"/>
              <a:t>families</a:t>
            </a:r>
            <a:r>
              <a:rPr lang="tr-TR" sz="2400" dirty="0"/>
              <a:t>, 49 </a:t>
            </a:r>
            <a:r>
              <a:rPr lang="tr-TR" sz="2400" dirty="0" err="1"/>
              <a:t>genera</a:t>
            </a:r>
            <a:r>
              <a:rPr lang="tr-TR" sz="2400" dirty="0"/>
              <a:t>, </a:t>
            </a:r>
            <a:r>
              <a:rPr lang="tr-TR" sz="2400" dirty="0" err="1"/>
              <a:t>and</a:t>
            </a:r>
            <a:r>
              <a:rPr lang="tr-TR" sz="2400" dirty="0"/>
              <a:t> 851 </a:t>
            </a:r>
            <a:r>
              <a:rPr lang="tr-TR" sz="2400" dirty="0" err="1"/>
              <a:t>species</a:t>
            </a:r>
            <a:r>
              <a:rPr lang="tr-TR" sz="2400" dirty="0"/>
              <a:t>.</a:t>
            </a:r>
          </a:p>
        </p:txBody>
      </p:sp>
    </p:spTree>
    <p:extLst>
      <p:ext uri="{BB962C8B-B14F-4D97-AF65-F5344CB8AC3E}">
        <p14:creationId xmlns:p14="http://schemas.microsoft.com/office/powerpoint/2010/main" val="4127727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230215" cy="6281480"/>
          </a:xfrm>
        </p:spPr>
        <p:txBody>
          <a:bodyPr>
            <a:normAutofit/>
          </a:bodyPr>
          <a:lstStyle/>
          <a:p>
            <a:r>
              <a:rPr lang="en-US" sz="2700" dirty="0"/>
              <a:t>Another unique character of the division (but not present in all ascomycetes) is the presence of </a:t>
            </a:r>
            <a:r>
              <a:rPr lang="en-US" sz="2700" dirty="0" err="1"/>
              <a:t>Woronin</a:t>
            </a:r>
            <a:r>
              <a:rPr lang="en-US" sz="2700" dirty="0"/>
              <a:t> bodies on each side of the septa separating the hyphal segments which control the septal pores</a:t>
            </a:r>
            <a:r>
              <a:rPr lang="en-US" sz="2700" dirty="0" smtClean="0"/>
              <a:t>.</a:t>
            </a:r>
            <a:r>
              <a:rPr lang="tr-TR" sz="2700" dirty="0" smtClean="0"/>
              <a:t/>
            </a:r>
            <a:br>
              <a:rPr lang="tr-TR" sz="2700" dirty="0" smtClean="0"/>
            </a:br>
            <a:r>
              <a:rPr lang="tr-TR" sz="2700" dirty="0"/>
              <a:t/>
            </a:r>
            <a:br>
              <a:rPr lang="tr-TR" sz="2700" dirty="0"/>
            </a:br>
            <a:r>
              <a:rPr lang="en-US" sz="2700" dirty="0"/>
              <a:t/>
            </a:r>
            <a:br>
              <a:rPr lang="en-US" sz="2700" dirty="0"/>
            </a:br>
            <a:r>
              <a:rPr lang="en-US" sz="2700" dirty="0"/>
              <a:t>Like all fungi, The cell walls of the hyphae of Ascomycota are variably composed of chitin and β-</a:t>
            </a:r>
            <a:r>
              <a:rPr lang="en-US" sz="2700" dirty="0" err="1"/>
              <a:t>glucans</a:t>
            </a:r>
            <a:r>
              <a:rPr lang="en-US" sz="2700" dirty="0"/>
              <a:t>. The mycelia of the division are usually consist of septate hyphae.  Its septal walls have septal pores which provide cytoplasmic continuity throughout the individual hyphae. Under appropriate conditions, nuclei may also migrate between septal compartments through the septal pores.</a:t>
            </a:r>
            <a:r>
              <a:rPr lang="en-US" dirty="0"/>
              <a:t/>
            </a:r>
            <a:br>
              <a:rPr lang="en-US" dirty="0"/>
            </a:br>
            <a:endParaRPr lang="tr-TR" dirty="0"/>
          </a:p>
        </p:txBody>
      </p:sp>
    </p:spTree>
    <p:extLst>
      <p:ext uri="{BB962C8B-B14F-4D97-AF65-F5344CB8AC3E}">
        <p14:creationId xmlns:p14="http://schemas.microsoft.com/office/powerpoint/2010/main" val="5741164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1" y="1092713"/>
            <a:ext cx="8377698" cy="2378074"/>
          </a:xfrm>
        </p:spPr>
        <p:txBody>
          <a:bodyPr>
            <a:normAutofit fontScale="90000"/>
          </a:bodyPr>
          <a:lstStyle/>
          <a:p>
            <a:r>
              <a:rPr lang="tr-TR" sz="2400" dirty="0"/>
              <a:t>REFERENCES</a:t>
            </a:r>
            <a:r>
              <a:rPr lang="tr-TR" dirty="0"/>
              <a:t/>
            </a:r>
            <a:br>
              <a:rPr lang="tr-TR" dirty="0"/>
            </a:br>
            <a:r>
              <a:rPr lang="tr-TR" sz="1600" dirty="0" smtClean="0"/>
              <a:t/>
            </a:r>
            <a:br>
              <a:rPr lang="tr-TR" sz="1600" dirty="0" smtClean="0"/>
            </a:br>
            <a:r>
              <a:rPr lang="en-US" sz="1600" dirty="0" err="1"/>
              <a:t>Alexopoulos</a:t>
            </a:r>
            <a:r>
              <a:rPr lang="en-US" sz="1600" dirty="0"/>
              <a:t> CJ, Mims CW, Blackwell M (1996). Introductory Mycology. John Wiley </a:t>
            </a:r>
            <a:r>
              <a:rPr lang="en-US" sz="1600" dirty="0" smtClean="0"/>
              <a:t>and</a:t>
            </a:r>
            <a:r>
              <a:rPr lang="tr-TR" sz="1600" dirty="0" smtClean="0"/>
              <a:t> </a:t>
            </a:r>
            <a:r>
              <a:rPr lang="en-US" sz="1600" dirty="0" smtClean="0"/>
              <a:t>Sons.</a:t>
            </a:r>
            <a:r>
              <a:rPr lang="tr-TR" sz="1600" dirty="0" smtClean="0"/>
              <a:t/>
            </a:r>
            <a:br>
              <a:rPr lang="tr-TR" sz="1600" dirty="0" smtClean="0"/>
            </a:br>
            <a:r>
              <a:rPr lang="en-US" sz="1600" dirty="0"/>
              <a:t>Kirk PM, Cannon PF, Minter DW, </a:t>
            </a:r>
            <a:r>
              <a:rPr lang="en-US" sz="1600" dirty="0" err="1"/>
              <a:t>Stalpers</a:t>
            </a:r>
            <a:r>
              <a:rPr lang="en-US" sz="1600" dirty="0"/>
              <a:t> JA. 2008. Dictionary of the Fungi (10th ed.). Wallingford, UK: CABI. </a:t>
            </a:r>
            <a:r>
              <a:rPr lang="tr-TR" sz="1600" dirty="0"/>
              <a:t/>
            </a:r>
            <a:br>
              <a:rPr lang="tr-TR" sz="1600" dirty="0"/>
            </a:br>
            <a:r>
              <a:rPr lang="tr-TR" sz="1600" dirty="0" err="1"/>
              <a:t>Spatafora</a:t>
            </a:r>
            <a:r>
              <a:rPr lang="tr-TR" sz="1600" dirty="0"/>
              <a:t>, J.W., Johnson, D., </a:t>
            </a:r>
            <a:r>
              <a:rPr lang="tr-TR" sz="1600" dirty="0" err="1"/>
              <a:t>Sung</a:t>
            </a:r>
            <a:r>
              <a:rPr lang="tr-TR" sz="1600" dirty="0"/>
              <a:t>, G.-H., </a:t>
            </a:r>
            <a:r>
              <a:rPr lang="tr-TR" sz="1600" dirty="0" err="1"/>
              <a:t>Hosaka</a:t>
            </a:r>
            <a:r>
              <a:rPr lang="tr-TR" sz="1600" dirty="0"/>
              <a:t>, K., </a:t>
            </a:r>
            <a:r>
              <a:rPr lang="tr-TR" sz="1600" dirty="0" err="1"/>
              <a:t>O’Rourke</a:t>
            </a:r>
            <a:r>
              <a:rPr lang="tr-TR" sz="1600" dirty="0"/>
              <a:t>, B., </a:t>
            </a:r>
            <a:r>
              <a:rPr lang="tr-TR" sz="1600" dirty="0" err="1"/>
              <a:t>Serdani</a:t>
            </a:r>
            <a:r>
              <a:rPr lang="tr-TR" sz="1600" dirty="0"/>
              <a:t>, M., </a:t>
            </a:r>
            <a:r>
              <a:rPr lang="tr-TR" sz="1600" dirty="0" err="1"/>
              <a:t>Spotts</a:t>
            </a:r>
            <a:r>
              <a:rPr lang="tr-TR" sz="1600" dirty="0"/>
              <a:t>, R., </a:t>
            </a:r>
            <a:r>
              <a:rPr lang="tr-TR" sz="1600" dirty="0" err="1"/>
              <a:t>Lutzoni</a:t>
            </a:r>
            <a:r>
              <a:rPr lang="tr-TR" sz="1600" dirty="0"/>
              <a:t>, F., </a:t>
            </a:r>
            <a:r>
              <a:rPr lang="tr-TR" sz="1600" dirty="0" err="1"/>
              <a:t>Hofstetter</a:t>
            </a:r>
            <a:r>
              <a:rPr lang="tr-TR" sz="1600" dirty="0"/>
              <a:t>, V., </a:t>
            </a:r>
            <a:r>
              <a:rPr lang="tr-TR" sz="1600" dirty="0" err="1"/>
              <a:t>Fraker</a:t>
            </a:r>
            <a:r>
              <a:rPr lang="tr-TR" sz="1600" dirty="0"/>
              <a:t>, E., </a:t>
            </a:r>
            <a:r>
              <a:rPr lang="tr-TR" sz="1600" dirty="0" err="1"/>
              <a:t>Gueidan</a:t>
            </a:r>
            <a:r>
              <a:rPr lang="tr-TR" sz="1600" dirty="0"/>
              <a:t>, C., </a:t>
            </a:r>
            <a:r>
              <a:rPr lang="tr-TR" sz="1600" dirty="0" err="1"/>
              <a:t>Miadlikowska</a:t>
            </a:r>
            <a:r>
              <a:rPr lang="tr-TR" sz="1600" dirty="0"/>
              <a:t>, J., </a:t>
            </a:r>
            <a:r>
              <a:rPr lang="tr-TR" sz="1600" dirty="0" err="1"/>
              <a:t>Reeb</a:t>
            </a:r>
            <a:r>
              <a:rPr lang="tr-TR" sz="1600" dirty="0"/>
              <a:t>, V., </a:t>
            </a:r>
            <a:r>
              <a:rPr lang="tr-TR" sz="1600" dirty="0" err="1"/>
              <a:t>Lumbsch</a:t>
            </a:r>
            <a:r>
              <a:rPr lang="tr-TR" sz="1600" dirty="0"/>
              <a:t>, T., </a:t>
            </a:r>
            <a:r>
              <a:rPr lang="tr-TR" sz="1600" dirty="0" err="1"/>
              <a:t>Lücking</a:t>
            </a:r>
            <a:r>
              <a:rPr lang="tr-TR" sz="1600" dirty="0"/>
              <a:t>, R., </a:t>
            </a:r>
            <a:r>
              <a:rPr lang="tr-TR" sz="1600" dirty="0" err="1"/>
              <a:t>Schmitt</a:t>
            </a:r>
            <a:r>
              <a:rPr lang="tr-TR" sz="1600" dirty="0"/>
              <a:t>, I., </a:t>
            </a:r>
            <a:r>
              <a:rPr lang="tr-TR" sz="1600" dirty="0" err="1"/>
              <a:t>Aptroot</a:t>
            </a:r>
            <a:r>
              <a:rPr lang="tr-TR" sz="1600" dirty="0"/>
              <a:t>, A., </a:t>
            </a:r>
            <a:r>
              <a:rPr lang="tr-TR" sz="1600" dirty="0" err="1"/>
              <a:t>Roux</a:t>
            </a:r>
            <a:r>
              <a:rPr lang="tr-TR" sz="1600" dirty="0"/>
              <a:t>, C., Miller, A., </a:t>
            </a:r>
            <a:r>
              <a:rPr lang="tr-TR" sz="1600" dirty="0" err="1"/>
              <a:t>Geiser</a:t>
            </a:r>
            <a:r>
              <a:rPr lang="tr-TR" sz="1600" dirty="0"/>
              <a:t>, D., </a:t>
            </a:r>
            <a:r>
              <a:rPr lang="tr-TR" sz="1600" dirty="0" err="1"/>
              <a:t>Hafellner</a:t>
            </a:r>
            <a:r>
              <a:rPr lang="tr-TR" sz="1600" dirty="0"/>
              <a:t>, J., </a:t>
            </a:r>
            <a:r>
              <a:rPr lang="tr-TR" sz="1600" dirty="0" err="1"/>
              <a:t>Hestmark</a:t>
            </a:r>
            <a:r>
              <a:rPr lang="tr-TR" sz="1600" dirty="0"/>
              <a:t>, G., Arnold, A.E., </a:t>
            </a:r>
            <a:r>
              <a:rPr lang="tr-TR" sz="1600" dirty="0" err="1"/>
              <a:t>Büdel</a:t>
            </a:r>
            <a:r>
              <a:rPr lang="tr-TR" sz="1600" dirty="0"/>
              <a:t>, B., </a:t>
            </a:r>
            <a:r>
              <a:rPr lang="tr-TR" sz="1600" dirty="0" err="1"/>
              <a:t>Rauhut</a:t>
            </a:r>
            <a:r>
              <a:rPr lang="tr-TR" sz="1600" dirty="0"/>
              <a:t>, A., </a:t>
            </a:r>
            <a:r>
              <a:rPr lang="tr-TR" sz="1600" dirty="0" err="1"/>
              <a:t>Hewitt</a:t>
            </a:r>
            <a:r>
              <a:rPr lang="tr-TR" sz="1600" dirty="0"/>
              <a:t>, D., </a:t>
            </a:r>
            <a:r>
              <a:rPr lang="tr-TR" sz="1600" dirty="0" err="1"/>
              <a:t>Untereiner</a:t>
            </a:r>
            <a:r>
              <a:rPr lang="tr-TR" sz="1600" dirty="0"/>
              <a:t>, W., </a:t>
            </a:r>
            <a:r>
              <a:rPr lang="tr-TR" sz="1600" dirty="0" err="1"/>
              <a:t>Cole</a:t>
            </a:r>
            <a:r>
              <a:rPr lang="tr-TR" sz="1600" dirty="0"/>
              <a:t>, M.S., </a:t>
            </a:r>
            <a:r>
              <a:rPr lang="tr-TR" sz="1600" dirty="0" err="1"/>
              <a:t>Scheidegger</a:t>
            </a:r>
            <a:r>
              <a:rPr lang="tr-TR" sz="1600" dirty="0"/>
              <a:t>, C., </a:t>
            </a:r>
            <a:r>
              <a:rPr lang="tr-TR" sz="1600" dirty="0" err="1"/>
              <a:t>Schultz</a:t>
            </a:r>
            <a:r>
              <a:rPr lang="tr-TR" sz="1600" dirty="0"/>
              <a:t>, M., </a:t>
            </a:r>
            <a:r>
              <a:rPr lang="tr-TR" sz="1600" dirty="0" err="1"/>
              <a:t>Sipman</a:t>
            </a:r>
            <a:r>
              <a:rPr lang="tr-TR" sz="1600" dirty="0"/>
              <a:t>., H. </a:t>
            </a:r>
            <a:r>
              <a:rPr lang="tr-TR" sz="1600" dirty="0" err="1"/>
              <a:t>and</a:t>
            </a:r>
            <a:r>
              <a:rPr lang="tr-TR" sz="1600" dirty="0"/>
              <a:t> </a:t>
            </a:r>
            <a:r>
              <a:rPr lang="tr-TR" sz="1600" dirty="0" err="1"/>
              <a:t>Schoch</a:t>
            </a:r>
            <a:r>
              <a:rPr lang="tr-TR" sz="1600" dirty="0"/>
              <a:t>, C. 2006. A </a:t>
            </a:r>
            <a:r>
              <a:rPr lang="tr-TR" sz="1600" dirty="0" err="1"/>
              <a:t>five</a:t>
            </a:r>
            <a:r>
              <a:rPr lang="tr-TR" sz="1600" dirty="0"/>
              <a:t>-gene </a:t>
            </a:r>
            <a:r>
              <a:rPr lang="tr-TR" sz="1600" dirty="0" err="1"/>
              <a:t>phylogenetic</a:t>
            </a:r>
            <a:r>
              <a:rPr lang="tr-TR" sz="1600" dirty="0"/>
              <a:t> </a:t>
            </a:r>
            <a:r>
              <a:rPr lang="tr-TR" sz="1600" dirty="0" err="1"/>
              <a:t>analysis</a:t>
            </a:r>
            <a:r>
              <a:rPr lang="tr-TR" sz="1600" dirty="0"/>
              <a:t> of </a:t>
            </a:r>
            <a:r>
              <a:rPr lang="tr-TR" sz="1600" dirty="0" err="1"/>
              <a:t>the</a:t>
            </a:r>
            <a:r>
              <a:rPr lang="tr-TR" sz="1600" dirty="0"/>
              <a:t> </a:t>
            </a:r>
            <a:r>
              <a:rPr lang="tr-TR" sz="1600" dirty="0" err="1"/>
              <a:t>Pezizomycotina</a:t>
            </a:r>
            <a:r>
              <a:rPr lang="tr-TR" sz="1600" dirty="0"/>
              <a:t>. </a:t>
            </a:r>
            <a:r>
              <a:rPr lang="tr-TR" sz="1600" dirty="0" err="1"/>
              <a:t>Mycologia</a:t>
            </a:r>
            <a:r>
              <a:rPr lang="tr-TR" sz="1600" dirty="0"/>
              <a:t> 98: 1020-1030.</a:t>
            </a:r>
            <a:r>
              <a:rPr lang="tr-TR" dirty="0"/>
              <a:t/>
            </a:r>
            <a:br>
              <a:rPr lang="tr-TR" dirty="0"/>
            </a:br>
            <a:endParaRPr lang="tr-TR" dirty="0"/>
          </a:p>
        </p:txBody>
      </p:sp>
    </p:spTree>
    <p:extLst>
      <p:ext uri="{BB962C8B-B14F-4D97-AF65-F5344CB8AC3E}">
        <p14:creationId xmlns:p14="http://schemas.microsoft.com/office/powerpoint/2010/main" val="193294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3" y="1210700"/>
            <a:ext cx="8220382" cy="2938513"/>
          </a:xfrm>
        </p:spPr>
        <p:txBody>
          <a:bodyPr>
            <a:normAutofit/>
          </a:bodyPr>
          <a:lstStyle/>
          <a:p>
            <a:r>
              <a:rPr lang="en-US" sz="2400" dirty="0"/>
              <a:t>Asexual reproduction of Ascomycota is responsible for rapid reproduction. It take places through vegetative reproductive spores called conidia but </a:t>
            </a:r>
            <a:r>
              <a:rPr lang="en-US" sz="2400" dirty="0" err="1"/>
              <a:t>chlamydospores</a:t>
            </a:r>
            <a:r>
              <a:rPr lang="en-US" sz="2400" dirty="0"/>
              <a:t> are also frequently produced. Division members also reproduce asexually through budding and fission. Sexual reproduction of the division leads to the formation of the ascus, It is the uniting characteristic of the division and it plays an important role of producing sexual spores called </a:t>
            </a:r>
            <a:r>
              <a:rPr lang="en-US" sz="2400" dirty="0" err="1"/>
              <a:t>ascospores</a:t>
            </a:r>
            <a:r>
              <a:rPr lang="en-US" sz="2400" dirty="0"/>
              <a:t> that are involved in sexual reproduction. </a:t>
            </a:r>
            <a:endParaRPr lang="tr-TR" sz="2400" dirty="0"/>
          </a:p>
        </p:txBody>
      </p:sp>
    </p:spTree>
    <p:extLst>
      <p:ext uri="{BB962C8B-B14F-4D97-AF65-F5344CB8AC3E}">
        <p14:creationId xmlns:p14="http://schemas.microsoft.com/office/powerpoint/2010/main" val="3296559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7476" y="1967784"/>
            <a:ext cx="7886700" cy="1325563"/>
          </a:xfrm>
        </p:spPr>
        <p:txBody>
          <a:bodyPr/>
          <a:lstStyle/>
          <a:p>
            <a:pPr algn="ctr"/>
            <a:r>
              <a:rPr lang="tr-TR" dirty="0" err="1"/>
              <a:t>Subdivision</a:t>
            </a:r>
            <a:r>
              <a:rPr lang="tr-TR" dirty="0"/>
              <a:t>: </a:t>
            </a:r>
            <a:r>
              <a:rPr lang="tr-TR" dirty="0" err="1"/>
              <a:t>Pezizomycotina</a:t>
            </a:r>
            <a:endParaRPr lang="tr-TR" dirty="0"/>
          </a:p>
        </p:txBody>
      </p:sp>
    </p:spTree>
    <p:extLst>
      <p:ext uri="{BB962C8B-B14F-4D97-AF65-F5344CB8AC3E}">
        <p14:creationId xmlns:p14="http://schemas.microsoft.com/office/powerpoint/2010/main" val="3959615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1614" y="432619"/>
            <a:ext cx="8357418" cy="5683046"/>
          </a:xfrm>
        </p:spPr>
        <p:txBody>
          <a:bodyPr>
            <a:noAutofit/>
          </a:bodyPr>
          <a:lstStyle/>
          <a:p>
            <a:r>
              <a:rPr lang="tr-TR" sz="2400" dirty="0" err="1"/>
              <a:t>Pezizomycotina</a:t>
            </a:r>
            <a:r>
              <a:rPr lang="tr-TR" sz="2400" dirty="0"/>
              <a:t> is </a:t>
            </a:r>
            <a:r>
              <a:rPr lang="tr-TR" sz="2400" dirty="0" err="1"/>
              <a:t>the</a:t>
            </a:r>
            <a:r>
              <a:rPr lang="tr-TR" sz="2400" dirty="0"/>
              <a:t> </a:t>
            </a:r>
            <a:r>
              <a:rPr lang="tr-TR" sz="2400" dirty="0" err="1"/>
              <a:t>largest</a:t>
            </a:r>
            <a:r>
              <a:rPr lang="tr-TR" sz="2400" dirty="0"/>
              <a:t> </a:t>
            </a:r>
            <a:r>
              <a:rPr lang="tr-TR" sz="2400" dirty="0" err="1"/>
              <a:t>subdivision</a:t>
            </a:r>
            <a:r>
              <a:rPr lang="tr-TR" sz="2400" dirty="0"/>
              <a:t> of </a:t>
            </a:r>
            <a:r>
              <a:rPr lang="tr-TR" sz="2400" dirty="0" err="1"/>
              <a:t>Ascomycota</a:t>
            </a:r>
            <a:r>
              <a:rPr lang="tr-TR" sz="2400" dirty="0"/>
              <a:t> </a:t>
            </a:r>
            <a:r>
              <a:rPr lang="tr-TR" sz="2400" dirty="0" err="1"/>
              <a:t>with</a:t>
            </a:r>
            <a:r>
              <a:rPr lang="tr-TR" sz="2400" dirty="0"/>
              <a:t> </a:t>
            </a:r>
            <a:r>
              <a:rPr lang="tr-TR" sz="2400" dirty="0" err="1"/>
              <a:t>approximately</a:t>
            </a:r>
            <a:r>
              <a:rPr lang="tr-TR" sz="2400" dirty="0"/>
              <a:t> 32,000  </a:t>
            </a:r>
            <a:r>
              <a:rPr lang="tr-TR" sz="2400" dirty="0" err="1"/>
              <a:t>species</a:t>
            </a:r>
            <a:r>
              <a:rPr lang="tr-TR" sz="2400" dirty="0"/>
              <a:t> </a:t>
            </a:r>
            <a:r>
              <a:rPr lang="tr-TR" sz="2400" dirty="0" err="1"/>
              <a:t>and</a:t>
            </a:r>
            <a:r>
              <a:rPr lang="tr-TR" sz="2400" dirty="0"/>
              <a:t> it </a:t>
            </a:r>
            <a:r>
              <a:rPr lang="tr-TR" sz="2400" dirty="0" err="1"/>
              <a:t>contains</a:t>
            </a:r>
            <a:r>
              <a:rPr lang="tr-TR" sz="2400" dirty="0"/>
              <a:t> </a:t>
            </a:r>
            <a:r>
              <a:rPr lang="tr-TR" sz="2400" dirty="0" err="1"/>
              <a:t>the</a:t>
            </a:r>
            <a:r>
              <a:rPr lang="tr-TR" sz="2400" dirty="0"/>
              <a:t> </a:t>
            </a:r>
            <a:r>
              <a:rPr lang="tr-TR" sz="2400" dirty="0" err="1"/>
              <a:t>filamentous</a:t>
            </a:r>
            <a:r>
              <a:rPr lang="tr-TR" sz="2400" dirty="0"/>
              <a:t> </a:t>
            </a:r>
            <a:r>
              <a:rPr lang="tr-TR" sz="2400" dirty="0" err="1"/>
              <a:t>Ascomycota</a:t>
            </a:r>
            <a:r>
              <a:rPr lang="tr-TR" sz="2400" dirty="0"/>
              <a:t> </a:t>
            </a:r>
            <a:r>
              <a:rPr lang="tr-TR" sz="2400" dirty="0" err="1"/>
              <a:t>members</a:t>
            </a:r>
            <a:r>
              <a:rPr lang="tr-TR" sz="2400" dirty="0"/>
              <a:t>. </a:t>
            </a:r>
            <a:r>
              <a:rPr lang="tr-TR" sz="2400" dirty="0" err="1"/>
              <a:t>The</a:t>
            </a:r>
            <a:r>
              <a:rPr lang="tr-TR" sz="2400" dirty="0"/>
              <a:t> </a:t>
            </a:r>
            <a:r>
              <a:rPr lang="tr-TR" sz="2400" dirty="0" err="1"/>
              <a:t>subdivision</a:t>
            </a:r>
            <a:r>
              <a:rPr lang="tr-TR" sz="2400" dirty="0"/>
              <a:t> is </a:t>
            </a:r>
            <a:r>
              <a:rPr lang="tr-TR" sz="2400" dirty="0" err="1"/>
              <a:t>ecologically</a:t>
            </a:r>
            <a:r>
              <a:rPr lang="tr-TR" sz="2400" dirty="0"/>
              <a:t> </a:t>
            </a:r>
            <a:r>
              <a:rPr lang="tr-TR" sz="2400" dirty="0" err="1"/>
              <a:t>diverse</a:t>
            </a:r>
            <a:r>
              <a:rPr lang="tr-TR" sz="2400" dirty="0"/>
              <a:t> </a:t>
            </a:r>
            <a:r>
              <a:rPr lang="tr-TR" sz="2400" dirty="0" err="1"/>
              <a:t>with</a:t>
            </a:r>
            <a:r>
              <a:rPr lang="tr-TR" sz="2400" dirty="0"/>
              <a:t> </a:t>
            </a:r>
            <a:r>
              <a:rPr lang="tr-TR" sz="2400" dirty="0" err="1"/>
              <a:t>species</a:t>
            </a:r>
            <a:r>
              <a:rPr lang="tr-TR" sz="2400" dirty="0"/>
              <a:t> </a:t>
            </a:r>
            <a:r>
              <a:rPr lang="tr-TR" sz="2400" dirty="0" err="1"/>
              <a:t>functioning</a:t>
            </a:r>
            <a:r>
              <a:rPr lang="tr-TR" sz="2400" dirty="0"/>
              <a:t> in </a:t>
            </a:r>
            <a:r>
              <a:rPr lang="tr-TR" sz="2400" dirty="0" err="1"/>
              <a:t>ecological</a:t>
            </a:r>
            <a:r>
              <a:rPr lang="tr-TR" sz="2400" dirty="0"/>
              <a:t> </a:t>
            </a:r>
            <a:r>
              <a:rPr lang="tr-TR" sz="2400" dirty="0" err="1"/>
              <a:t>processes</a:t>
            </a:r>
            <a:r>
              <a:rPr lang="tr-TR" sz="2400" dirty="0"/>
              <a:t> </a:t>
            </a:r>
            <a:r>
              <a:rPr lang="tr-TR" sz="2400" dirty="0" err="1"/>
              <a:t>and</a:t>
            </a:r>
            <a:r>
              <a:rPr lang="tr-TR" sz="2400" dirty="0"/>
              <a:t> </a:t>
            </a:r>
            <a:r>
              <a:rPr lang="tr-TR" sz="2400" dirty="0" err="1"/>
              <a:t>symbioses</a:t>
            </a:r>
            <a:r>
              <a:rPr lang="tr-TR" sz="2400" dirty="0"/>
              <a:t> </a:t>
            </a:r>
            <a:r>
              <a:rPr lang="tr-TR" sz="2400" dirty="0" err="1"/>
              <a:t>including</a:t>
            </a:r>
            <a:r>
              <a:rPr lang="tr-TR" sz="2400" dirty="0"/>
              <a:t> </a:t>
            </a:r>
            <a:r>
              <a:rPr lang="tr-TR" sz="2400" dirty="0" err="1"/>
              <a:t>wood</a:t>
            </a:r>
            <a:r>
              <a:rPr lang="tr-TR" sz="2400" dirty="0"/>
              <a:t> </a:t>
            </a:r>
            <a:r>
              <a:rPr lang="tr-TR" sz="2400" dirty="0" err="1"/>
              <a:t>and</a:t>
            </a:r>
            <a:r>
              <a:rPr lang="tr-TR" sz="2400" dirty="0"/>
              <a:t> </a:t>
            </a:r>
            <a:r>
              <a:rPr lang="tr-TR" sz="2400" dirty="0" err="1"/>
              <a:t>litter</a:t>
            </a:r>
            <a:r>
              <a:rPr lang="tr-TR" sz="2400" dirty="0"/>
              <a:t> </a:t>
            </a:r>
            <a:r>
              <a:rPr lang="tr-TR" sz="2400" dirty="0" err="1"/>
              <a:t>decay</a:t>
            </a:r>
            <a:r>
              <a:rPr lang="tr-TR" sz="2400" dirty="0"/>
              <a:t>, </a:t>
            </a:r>
            <a:r>
              <a:rPr lang="tr-TR" sz="2400" dirty="0" err="1"/>
              <a:t>animal</a:t>
            </a:r>
            <a:r>
              <a:rPr lang="tr-TR" sz="2400" dirty="0"/>
              <a:t> </a:t>
            </a:r>
            <a:r>
              <a:rPr lang="tr-TR" sz="2400" dirty="0" err="1"/>
              <a:t>and</a:t>
            </a:r>
            <a:r>
              <a:rPr lang="tr-TR" sz="2400" dirty="0"/>
              <a:t> </a:t>
            </a:r>
            <a:r>
              <a:rPr lang="tr-TR" sz="2400" dirty="0" err="1"/>
              <a:t>plant</a:t>
            </a:r>
            <a:r>
              <a:rPr lang="tr-TR" sz="2400" dirty="0"/>
              <a:t> </a:t>
            </a:r>
            <a:r>
              <a:rPr lang="tr-TR" sz="2400" dirty="0" err="1"/>
              <a:t>pathogens</a:t>
            </a:r>
            <a:r>
              <a:rPr lang="tr-TR" sz="2400" dirty="0"/>
              <a:t>, </a:t>
            </a:r>
            <a:r>
              <a:rPr lang="tr-TR" sz="2400" dirty="0" err="1"/>
              <a:t>mycorrhizae</a:t>
            </a:r>
            <a:r>
              <a:rPr lang="tr-TR" sz="2400" dirty="0"/>
              <a:t>, </a:t>
            </a:r>
            <a:r>
              <a:rPr lang="tr-TR" sz="2400" dirty="0" err="1"/>
              <a:t>endophytes</a:t>
            </a:r>
            <a:r>
              <a:rPr lang="tr-TR" sz="2400" dirty="0"/>
              <a:t> </a:t>
            </a:r>
            <a:r>
              <a:rPr lang="tr-TR" sz="2400" dirty="0" err="1"/>
              <a:t>and</a:t>
            </a:r>
            <a:r>
              <a:rPr lang="tr-TR" sz="2400" dirty="0"/>
              <a:t> </a:t>
            </a:r>
            <a:r>
              <a:rPr lang="tr-TR" sz="2400" dirty="0" err="1"/>
              <a:t>lichens</a:t>
            </a:r>
            <a:r>
              <a:rPr lang="tr-TR" sz="2400" dirty="0"/>
              <a:t>, </a:t>
            </a:r>
            <a:r>
              <a:rPr lang="tr-TR" sz="2400" dirty="0" err="1"/>
              <a:t>and</a:t>
            </a:r>
            <a:r>
              <a:rPr lang="tr-TR" sz="2400" dirty="0"/>
              <a:t> </a:t>
            </a:r>
            <a:r>
              <a:rPr lang="tr-TR" sz="2400" dirty="0" err="1"/>
              <a:t>occurring</a:t>
            </a:r>
            <a:r>
              <a:rPr lang="tr-TR" sz="2400" dirty="0"/>
              <a:t> in </a:t>
            </a:r>
            <a:r>
              <a:rPr lang="tr-TR" sz="2400" dirty="0" err="1"/>
              <a:t>aquatic</a:t>
            </a:r>
            <a:r>
              <a:rPr lang="tr-TR" sz="2400" dirty="0"/>
              <a:t> </a:t>
            </a:r>
            <a:r>
              <a:rPr lang="tr-TR" sz="2400" dirty="0" err="1"/>
              <a:t>and</a:t>
            </a:r>
            <a:r>
              <a:rPr lang="tr-TR" sz="2400" dirty="0"/>
              <a:t> </a:t>
            </a:r>
            <a:r>
              <a:rPr lang="tr-TR" sz="2400" dirty="0" err="1"/>
              <a:t>terrestrial</a:t>
            </a:r>
            <a:r>
              <a:rPr lang="tr-TR" sz="2400" dirty="0"/>
              <a:t> </a:t>
            </a:r>
            <a:r>
              <a:rPr lang="tr-TR" sz="2400" dirty="0" err="1"/>
              <a:t>habitats</a:t>
            </a:r>
            <a:r>
              <a:rPr lang="tr-TR" sz="2400" dirty="0"/>
              <a:t>. </a:t>
            </a:r>
            <a:r>
              <a:rPr lang="tr-TR" sz="2400" dirty="0" err="1"/>
              <a:t>The</a:t>
            </a:r>
            <a:r>
              <a:rPr lang="tr-TR" sz="2400" dirty="0"/>
              <a:t> </a:t>
            </a:r>
            <a:r>
              <a:rPr lang="tr-TR" sz="2400" dirty="0" err="1"/>
              <a:t>major</a:t>
            </a:r>
            <a:r>
              <a:rPr lang="tr-TR" sz="2400" dirty="0"/>
              <a:t> </a:t>
            </a:r>
            <a:r>
              <a:rPr lang="tr-TR" sz="2400" dirty="0" err="1"/>
              <a:t>ascus</a:t>
            </a:r>
            <a:r>
              <a:rPr lang="tr-TR" sz="2400" dirty="0"/>
              <a:t> </a:t>
            </a:r>
            <a:r>
              <a:rPr lang="tr-TR" sz="2400" dirty="0" err="1"/>
              <a:t>types</a:t>
            </a:r>
            <a:r>
              <a:rPr lang="tr-TR" sz="2400" dirty="0"/>
              <a:t> </a:t>
            </a:r>
            <a:r>
              <a:rPr lang="tr-TR" sz="2400" dirty="0" err="1"/>
              <a:t>include</a:t>
            </a:r>
            <a:r>
              <a:rPr lang="tr-TR" sz="2400" dirty="0"/>
              <a:t> </a:t>
            </a:r>
            <a:r>
              <a:rPr lang="tr-TR" sz="2400" dirty="0" err="1"/>
              <a:t>operculate</a:t>
            </a:r>
            <a:r>
              <a:rPr lang="tr-TR" sz="2400" dirty="0"/>
              <a:t>, </a:t>
            </a:r>
            <a:r>
              <a:rPr lang="tr-TR" sz="2400" dirty="0" err="1"/>
              <a:t>inoperculate</a:t>
            </a:r>
            <a:r>
              <a:rPr lang="tr-TR" sz="2400" dirty="0"/>
              <a:t>, </a:t>
            </a:r>
            <a:r>
              <a:rPr lang="tr-TR" sz="2400" dirty="0" err="1"/>
              <a:t>prototunicate</a:t>
            </a:r>
            <a:r>
              <a:rPr lang="tr-TR" sz="2400" dirty="0"/>
              <a:t>, </a:t>
            </a:r>
            <a:r>
              <a:rPr lang="tr-TR" sz="2400" dirty="0" err="1"/>
              <a:t>unitunicate</a:t>
            </a:r>
            <a:r>
              <a:rPr lang="tr-TR" sz="2400" dirty="0"/>
              <a:t> </a:t>
            </a:r>
            <a:r>
              <a:rPr lang="tr-TR" sz="2400" dirty="0" err="1"/>
              <a:t>and</a:t>
            </a:r>
            <a:r>
              <a:rPr lang="tr-TR" sz="2400" dirty="0"/>
              <a:t> </a:t>
            </a:r>
            <a:r>
              <a:rPr lang="tr-TR" sz="2400" dirty="0" err="1"/>
              <a:t>bitunicate</a:t>
            </a:r>
            <a:r>
              <a:rPr lang="tr-TR" sz="2400" dirty="0"/>
              <a:t>, </a:t>
            </a:r>
            <a:r>
              <a:rPr lang="tr-TR" sz="2400" dirty="0" err="1"/>
              <a:t>which</a:t>
            </a:r>
            <a:r>
              <a:rPr lang="tr-TR" sz="2400" dirty="0"/>
              <a:t> </a:t>
            </a:r>
            <a:r>
              <a:rPr lang="tr-TR" sz="2400" dirty="0" err="1"/>
              <a:t>are</a:t>
            </a:r>
            <a:r>
              <a:rPr lang="tr-TR" sz="2400" dirty="0"/>
              <a:t> </a:t>
            </a:r>
            <a:r>
              <a:rPr lang="tr-TR" sz="2400" dirty="0" err="1"/>
              <a:t>based</a:t>
            </a:r>
            <a:r>
              <a:rPr lang="tr-TR" sz="2400" dirty="0"/>
              <a:t> </a:t>
            </a:r>
            <a:r>
              <a:rPr lang="tr-TR" sz="2400" dirty="0" err="1"/>
              <a:t>primarily</a:t>
            </a:r>
            <a:r>
              <a:rPr lang="tr-TR" sz="2400" dirty="0"/>
              <a:t> on </a:t>
            </a:r>
            <a:r>
              <a:rPr lang="tr-TR" sz="2400" dirty="0" err="1"/>
              <a:t>the</a:t>
            </a:r>
            <a:r>
              <a:rPr lang="tr-TR" sz="2400" dirty="0"/>
              <a:t> </a:t>
            </a:r>
            <a:r>
              <a:rPr lang="tr-TR" sz="2400" dirty="0" err="1"/>
              <a:t>number</a:t>
            </a:r>
            <a:r>
              <a:rPr lang="tr-TR" sz="2400" dirty="0"/>
              <a:t> </a:t>
            </a:r>
            <a:r>
              <a:rPr lang="tr-TR" sz="2400" dirty="0" err="1"/>
              <a:t>and</a:t>
            </a:r>
            <a:r>
              <a:rPr lang="tr-TR" sz="2400" dirty="0"/>
              <a:t> </a:t>
            </a:r>
            <a:r>
              <a:rPr lang="tr-TR" sz="2400" dirty="0" err="1"/>
              <a:t>thickness</a:t>
            </a:r>
            <a:r>
              <a:rPr lang="tr-TR" sz="2400" dirty="0"/>
              <a:t> of </a:t>
            </a:r>
            <a:r>
              <a:rPr lang="tr-TR" sz="2400" dirty="0" err="1"/>
              <a:t>functional</a:t>
            </a:r>
            <a:r>
              <a:rPr lang="tr-TR" sz="2400" dirty="0"/>
              <a:t> </a:t>
            </a:r>
            <a:r>
              <a:rPr lang="tr-TR" sz="2400" dirty="0" err="1"/>
              <a:t>ascus</a:t>
            </a:r>
            <a:r>
              <a:rPr lang="tr-TR" sz="2400" dirty="0"/>
              <a:t> </a:t>
            </a:r>
            <a:r>
              <a:rPr lang="tr-TR" sz="2400" dirty="0" err="1"/>
              <a:t>walls</a:t>
            </a:r>
            <a:r>
              <a:rPr lang="tr-TR" sz="2400" dirty="0"/>
              <a:t> </a:t>
            </a:r>
            <a:r>
              <a:rPr lang="tr-TR" sz="2400" dirty="0" err="1"/>
              <a:t>and</a:t>
            </a:r>
            <a:r>
              <a:rPr lang="tr-TR" sz="2400" dirty="0"/>
              <a:t> </a:t>
            </a:r>
            <a:r>
              <a:rPr lang="tr-TR" sz="2400" dirty="0" err="1"/>
              <a:t>mechanisms</a:t>
            </a:r>
            <a:r>
              <a:rPr lang="tr-TR" sz="2400" dirty="0"/>
              <a:t> of </a:t>
            </a:r>
            <a:r>
              <a:rPr lang="tr-TR" sz="2400" dirty="0" err="1"/>
              <a:t>dehiscence</a:t>
            </a:r>
            <a:r>
              <a:rPr lang="tr-TR" sz="2400" dirty="0"/>
              <a:t>. </a:t>
            </a:r>
            <a:r>
              <a:rPr lang="tr-TR" sz="2400" dirty="0" err="1"/>
              <a:t>The</a:t>
            </a:r>
            <a:r>
              <a:rPr lang="tr-TR" sz="2400" dirty="0"/>
              <a:t> </a:t>
            </a:r>
            <a:r>
              <a:rPr lang="tr-TR" sz="2400" dirty="0" err="1"/>
              <a:t>Subdivision</a:t>
            </a:r>
            <a:r>
              <a:rPr lang="tr-TR" sz="2400" dirty="0"/>
              <a:t> </a:t>
            </a:r>
            <a:r>
              <a:rPr lang="tr-TR" sz="2400" dirty="0" err="1"/>
              <a:t>There</a:t>
            </a:r>
            <a:r>
              <a:rPr lang="tr-TR" sz="2400" dirty="0"/>
              <a:t> </a:t>
            </a:r>
            <a:r>
              <a:rPr lang="tr-TR" sz="2400" dirty="0" err="1"/>
              <a:t>are</a:t>
            </a:r>
            <a:r>
              <a:rPr lang="tr-TR" sz="2400" dirty="0"/>
              <a:t>  11 </a:t>
            </a:r>
            <a:r>
              <a:rPr lang="tr-TR" sz="2400" dirty="0" err="1"/>
              <a:t>class</a:t>
            </a:r>
            <a:r>
              <a:rPr lang="tr-TR" sz="2400" dirty="0"/>
              <a:t> (</a:t>
            </a:r>
            <a:r>
              <a:rPr lang="tr-TR" sz="2400" dirty="0" err="1"/>
              <a:t>Orbiliomycetes</a:t>
            </a:r>
            <a:r>
              <a:rPr lang="tr-TR" sz="2400" dirty="0"/>
              <a:t>, </a:t>
            </a:r>
            <a:r>
              <a:rPr lang="tr-TR" sz="2400" dirty="0" err="1"/>
              <a:t>Pezizomycetes</a:t>
            </a:r>
            <a:r>
              <a:rPr lang="tr-TR" sz="2400" dirty="0"/>
              <a:t>, </a:t>
            </a:r>
            <a:r>
              <a:rPr lang="tr-TR" sz="2400" dirty="0" err="1"/>
              <a:t>Lecanoromycetes</a:t>
            </a:r>
            <a:r>
              <a:rPr lang="tr-TR" sz="2400" dirty="0"/>
              <a:t>, </a:t>
            </a:r>
            <a:r>
              <a:rPr lang="tr-TR" sz="2400" dirty="0" err="1"/>
              <a:t>Eurotiomycetes</a:t>
            </a:r>
            <a:r>
              <a:rPr lang="tr-TR" sz="2400" dirty="0"/>
              <a:t>, </a:t>
            </a:r>
            <a:r>
              <a:rPr lang="tr-TR" sz="2400" dirty="0" err="1"/>
              <a:t>Geoglossaceae</a:t>
            </a:r>
            <a:r>
              <a:rPr lang="tr-TR" sz="2400" dirty="0"/>
              <a:t>, </a:t>
            </a:r>
            <a:r>
              <a:rPr lang="tr-TR" sz="2400" dirty="0" err="1"/>
              <a:t>Lichinomycetes</a:t>
            </a:r>
            <a:r>
              <a:rPr lang="tr-TR" sz="2400" dirty="0"/>
              <a:t>, </a:t>
            </a:r>
            <a:r>
              <a:rPr lang="tr-TR" sz="2400" dirty="0" err="1"/>
              <a:t>Leotiomycetes</a:t>
            </a:r>
            <a:r>
              <a:rPr lang="tr-TR" sz="2400" dirty="0"/>
              <a:t>, </a:t>
            </a:r>
            <a:r>
              <a:rPr lang="tr-TR" sz="2400" dirty="0" err="1"/>
              <a:t>Sordariomycetes</a:t>
            </a:r>
            <a:r>
              <a:rPr lang="tr-TR" sz="2400" dirty="0"/>
              <a:t>, </a:t>
            </a:r>
            <a:r>
              <a:rPr lang="tr-TR" sz="2400" dirty="0" err="1"/>
              <a:t>Laboulbeniomycetes</a:t>
            </a:r>
            <a:r>
              <a:rPr lang="tr-TR" sz="2400" dirty="0"/>
              <a:t>, </a:t>
            </a:r>
            <a:r>
              <a:rPr lang="tr-TR" sz="2400" dirty="0" err="1"/>
              <a:t>Dothideomycetes</a:t>
            </a:r>
            <a:r>
              <a:rPr lang="tr-TR" sz="2400" dirty="0"/>
              <a:t> </a:t>
            </a:r>
            <a:r>
              <a:rPr lang="tr-TR" sz="2400" dirty="0" err="1"/>
              <a:t>and</a:t>
            </a:r>
            <a:r>
              <a:rPr lang="tr-TR" sz="2400" dirty="0"/>
              <a:t> </a:t>
            </a:r>
            <a:r>
              <a:rPr lang="tr-TR" sz="2400" dirty="0" err="1"/>
              <a:t>Arthoniomycetes</a:t>
            </a:r>
            <a:r>
              <a:rPr lang="tr-TR" sz="2400" dirty="0"/>
              <a:t>) in </a:t>
            </a:r>
            <a:r>
              <a:rPr lang="tr-TR" sz="2400" dirty="0" err="1"/>
              <a:t>the</a:t>
            </a:r>
            <a:r>
              <a:rPr lang="tr-TR" sz="2400" dirty="0"/>
              <a:t> </a:t>
            </a:r>
            <a:r>
              <a:rPr lang="tr-TR" sz="2400" dirty="0" err="1"/>
              <a:t>subdivision</a:t>
            </a:r>
            <a:r>
              <a:rPr lang="tr-TR" sz="2400" dirty="0"/>
              <a:t> </a:t>
            </a:r>
            <a:r>
              <a:rPr lang="tr-TR" sz="2400" dirty="0" err="1"/>
              <a:t>Pezizomycotina</a:t>
            </a:r>
            <a:r>
              <a:rPr lang="tr-TR" sz="2400" dirty="0"/>
              <a:t>.</a:t>
            </a:r>
          </a:p>
        </p:txBody>
      </p:sp>
    </p:spTree>
    <p:extLst>
      <p:ext uri="{BB962C8B-B14F-4D97-AF65-F5344CB8AC3E}">
        <p14:creationId xmlns:p14="http://schemas.microsoft.com/office/powerpoint/2010/main" val="2252084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7475" y="442453"/>
            <a:ext cx="8181053" cy="5889522"/>
          </a:xfrm>
        </p:spPr>
        <p:txBody>
          <a:bodyPr>
            <a:normAutofit/>
          </a:bodyPr>
          <a:lstStyle/>
          <a:p>
            <a:r>
              <a:rPr lang="en-US" sz="2400" dirty="0"/>
              <a:t>Group: </a:t>
            </a:r>
            <a:r>
              <a:rPr lang="en-US" sz="2400" dirty="0" err="1"/>
              <a:t>Discomycetes</a:t>
            </a:r>
            <a:r>
              <a:rPr lang="en-US" sz="2400" dirty="0"/>
              <a:t/>
            </a:r>
            <a:br>
              <a:rPr lang="en-US" sz="2400" dirty="0"/>
            </a:br>
            <a:r>
              <a:rPr lang="en-US" sz="2400" dirty="0" err="1"/>
              <a:t>Discomycetes</a:t>
            </a:r>
            <a:r>
              <a:rPr lang="en-US" sz="2400" dirty="0"/>
              <a:t> are an artificial grouping of apothecia-producing fungi in Ascomycota. </a:t>
            </a:r>
            <a:r>
              <a:rPr lang="tr-TR" sz="2400" dirty="0" smtClean="0"/>
              <a:t/>
            </a:r>
            <a:br>
              <a:rPr lang="tr-TR" sz="2400" dirty="0" smtClean="0"/>
            </a:br>
            <a:r>
              <a:rPr lang="en-US" sz="2400" dirty="0"/>
              <a:t/>
            </a:r>
            <a:br>
              <a:rPr lang="en-US" sz="2400" dirty="0"/>
            </a:br>
            <a:r>
              <a:rPr lang="en-US" sz="2400" dirty="0"/>
              <a:t> Class: </a:t>
            </a:r>
            <a:r>
              <a:rPr lang="en-US" sz="2400" dirty="0" err="1"/>
              <a:t>Orbiliomycetes</a:t>
            </a:r>
            <a:r>
              <a:rPr lang="en-US" sz="2400" dirty="0"/>
              <a:t/>
            </a:r>
            <a:br>
              <a:rPr lang="en-US" sz="2400" dirty="0"/>
            </a:br>
            <a:r>
              <a:rPr lang="en-US" sz="2400" dirty="0"/>
              <a:t>The class includes the single order, single family, 12 genus and 288 species. </a:t>
            </a:r>
            <a:r>
              <a:rPr lang="tr-TR" sz="2400" dirty="0" smtClean="0"/>
              <a:t/>
            </a:r>
            <a:br>
              <a:rPr lang="tr-TR" sz="2400" dirty="0" smtClean="0"/>
            </a:br>
            <a:r>
              <a:rPr lang="en-US" sz="2400" dirty="0"/>
              <a:t/>
            </a:r>
            <a:br>
              <a:rPr lang="en-US" sz="2400" dirty="0"/>
            </a:br>
            <a:r>
              <a:rPr lang="en-US" sz="2400" dirty="0"/>
              <a:t>Order: </a:t>
            </a:r>
            <a:r>
              <a:rPr lang="en-US" sz="2400" dirty="0" err="1"/>
              <a:t>Orbiliales</a:t>
            </a:r>
            <a:r>
              <a:rPr lang="en-US" sz="2400" dirty="0"/>
              <a:t/>
            </a:r>
            <a:br>
              <a:rPr lang="en-US" sz="2400" dirty="0"/>
            </a:br>
            <a:r>
              <a:rPr lang="en-US" sz="2400" dirty="0"/>
              <a:t> The order has </a:t>
            </a:r>
            <a:r>
              <a:rPr lang="en-US" sz="2400" dirty="0" err="1"/>
              <a:t>inoperculate</a:t>
            </a:r>
            <a:r>
              <a:rPr lang="en-US" sz="2400" dirty="0"/>
              <a:t> ascus and its members are parasitic on nematodes</a:t>
            </a:r>
            <a:r>
              <a:rPr lang="en-US" sz="2400" dirty="0" smtClean="0"/>
              <a:t>.</a:t>
            </a:r>
            <a:r>
              <a:rPr lang="tr-TR" sz="2400" dirty="0" smtClean="0"/>
              <a:t/>
            </a:r>
            <a:br>
              <a:rPr lang="tr-TR" sz="2400" dirty="0" smtClean="0"/>
            </a:br>
            <a:r>
              <a:rPr lang="en-US" sz="2400" dirty="0"/>
              <a:t/>
            </a:r>
            <a:br>
              <a:rPr lang="en-US" sz="2400" dirty="0"/>
            </a:br>
            <a:r>
              <a:rPr lang="en-US" sz="2400" dirty="0"/>
              <a:t>Family: </a:t>
            </a:r>
            <a:r>
              <a:rPr lang="en-US" sz="2400" dirty="0" err="1"/>
              <a:t>Orbiliaceae</a:t>
            </a:r>
            <a:r>
              <a:rPr lang="en-US" sz="2400" dirty="0"/>
              <a:t/>
            </a:r>
            <a:br>
              <a:rPr lang="en-US" sz="2400" dirty="0"/>
            </a:br>
            <a:r>
              <a:rPr lang="en-US" sz="2400" dirty="0"/>
              <a:t>The family members are widely </a:t>
            </a:r>
            <a:r>
              <a:rPr lang="en-US" sz="2400" dirty="0" err="1"/>
              <a:t>distributed.but</a:t>
            </a:r>
            <a:r>
              <a:rPr lang="en-US" sz="2400" dirty="0"/>
              <a:t> they are more prevalent in temperate regions. Some members are carnivorous and they have specialized mechanisms to trap nematodes (example genus: </a:t>
            </a:r>
            <a:r>
              <a:rPr lang="en-US" sz="2400" dirty="0" err="1"/>
              <a:t>Orbilia</a:t>
            </a:r>
            <a:r>
              <a:rPr lang="en-US" sz="2400" dirty="0"/>
              <a:t>). </a:t>
            </a:r>
            <a:endParaRPr lang="tr-TR" sz="2400" dirty="0"/>
          </a:p>
        </p:txBody>
      </p:sp>
    </p:spTree>
    <p:extLst>
      <p:ext uri="{BB962C8B-B14F-4D97-AF65-F5344CB8AC3E}">
        <p14:creationId xmlns:p14="http://schemas.microsoft.com/office/powerpoint/2010/main" val="2586500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677811" y="806245"/>
            <a:ext cx="7886700" cy="1297857"/>
          </a:xfrm>
        </p:spPr>
        <p:txBody>
          <a:bodyPr>
            <a:normAutofit/>
          </a:bodyPr>
          <a:lstStyle/>
          <a:p>
            <a:r>
              <a:rPr lang="en-US" sz="2400" dirty="0"/>
              <a:t>Class: </a:t>
            </a:r>
            <a:r>
              <a:rPr lang="en-US" sz="2400" dirty="0" err="1"/>
              <a:t>Pezizomycetes</a:t>
            </a:r>
            <a:r>
              <a:rPr lang="en-US" sz="2400" dirty="0"/>
              <a:t/>
            </a:r>
            <a:br>
              <a:rPr lang="en-US" sz="2400" dirty="0"/>
            </a:br>
            <a:r>
              <a:rPr lang="en-US" sz="2400" dirty="0" err="1"/>
              <a:t>Pezizomycetes</a:t>
            </a:r>
            <a:r>
              <a:rPr lang="en-US" sz="2400" dirty="0"/>
              <a:t> members are apothecial fungi with </a:t>
            </a:r>
            <a:r>
              <a:rPr lang="en-US" sz="2400" dirty="0" err="1"/>
              <a:t>operculate</a:t>
            </a:r>
            <a:r>
              <a:rPr lang="en-US" sz="2400" dirty="0"/>
              <a:t> asci.  The class includes single </a:t>
            </a:r>
            <a:r>
              <a:rPr lang="en-US" sz="2400" dirty="0" smtClean="0"/>
              <a:t>order</a:t>
            </a:r>
            <a:endParaRPr lang="tr-TR" sz="2400" dirty="0"/>
          </a:p>
        </p:txBody>
      </p:sp>
      <p:sp>
        <p:nvSpPr>
          <p:cNvPr id="4" name="Unvan 2"/>
          <p:cNvSpPr txBox="1">
            <a:spLocks/>
          </p:cNvSpPr>
          <p:nvPr/>
        </p:nvSpPr>
        <p:spPr>
          <a:xfrm>
            <a:off x="579489" y="2526890"/>
            <a:ext cx="7886700" cy="18288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Order: </a:t>
            </a:r>
            <a:r>
              <a:rPr lang="en-US" sz="2400" dirty="0" err="1"/>
              <a:t>Pezizales</a:t>
            </a:r>
            <a:endParaRPr lang="en-US" sz="2400" dirty="0"/>
          </a:p>
          <a:p>
            <a:pPr algn="just"/>
            <a:r>
              <a:rPr lang="en-US" sz="2400" dirty="0" err="1"/>
              <a:t>Pezizales</a:t>
            </a:r>
            <a:r>
              <a:rPr lang="en-US" sz="2400" dirty="0"/>
              <a:t> includes 16 families, 199 genera, and approximately 1700 species. </a:t>
            </a:r>
            <a:r>
              <a:rPr lang="en-US" sz="2400" dirty="0" smtClean="0"/>
              <a:t>Its</a:t>
            </a:r>
            <a:r>
              <a:rPr lang="tr-TR" sz="2400" dirty="0" smtClean="0"/>
              <a:t> </a:t>
            </a:r>
            <a:r>
              <a:rPr lang="en-US" sz="2400" dirty="0" smtClean="0"/>
              <a:t>members </a:t>
            </a:r>
            <a:r>
              <a:rPr lang="en-US" sz="2400" dirty="0"/>
              <a:t>can be saprobic, </a:t>
            </a:r>
            <a:r>
              <a:rPr lang="en-US" sz="2400" dirty="0" err="1"/>
              <a:t>mycorrhizal</a:t>
            </a:r>
            <a:r>
              <a:rPr lang="en-US" sz="2400" dirty="0"/>
              <a:t>, or parasitic on plants and they have importance, such</a:t>
            </a:r>
          </a:p>
          <a:p>
            <a:pPr algn="just"/>
            <a:r>
              <a:rPr lang="en-US" sz="2400" dirty="0"/>
              <a:t>as morels, the black and white truffles, and the desert truffles. </a:t>
            </a:r>
            <a:endParaRPr lang="tr-TR" sz="2400" dirty="0"/>
          </a:p>
        </p:txBody>
      </p:sp>
    </p:spTree>
    <p:extLst>
      <p:ext uri="{BB962C8B-B14F-4D97-AF65-F5344CB8AC3E}">
        <p14:creationId xmlns:p14="http://schemas.microsoft.com/office/powerpoint/2010/main" val="23983266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2809</Words>
  <Application>Microsoft Office PowerPoint</Application>
  <PresentationFormat>Ekran Gösterisi (4:3)</PresentationFormat>
  <Paragraphs>44</Paragraphs>
  <Slides>40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Arial</vt:lpstr>
      <vt:lpstr>Calibri</vt:lpstr>
      <vt:lpstr>Calibri Light</vt:lpstr>
      <vt:lpstr>Office Teması</vt:lpstr>
      <vt:lpstr>Division: Ascomycota</vt:lpstr>
      <vt:lpstr>Division Ascomycota is the largest fungal division which contains approximately 75% of all described fungi. The division includes 15 class, 68 order, 327 family, 6355 genus and approximately 64000 species. It is morphologically diverse division which contains organisms from unicellular yeasts to complex cup fungi. Most of its members are terrestrial or parasitic. However, a few have adapted to marine or freshwater environments. Some of them form symbiotic associations with algae to form lichens.</vt:lpstr>
      <vt:lpstr>The division members, commonly known as the sac fungi, are characterized by the presence of a reproductive microscopic sexual structure called ascus in which ascospores are formed. Nuclear fusion and meiosis occur in the ascus and one round of mitosis typically follows meiosis to leave eight nuclei. Finally eight ascospores take place. Ascospores are formed within the ascus by an enveloping membrane system, which packages each nucleus with its adjacent cytoplasm and provides the site for ascospore wall formation.</vt:lpstr>
      <vt:lpstr>Another unique character of the division (but not present in all ascomycetes) is the presence of Woronin bodies on each side of the septa separating the hyphal segments which control the septal pores.   Like all fungi, The cell walls of the hyphae of Ascomycota are variably composed of chitin and β-glucans. The mycelia of the division are usually consist of septate hyphae.  Its septal walls have septal pores which provide cytoplasmic continuity throughout the individual hyphae. Under appropriate conditions, nuclei may also migrate between septal compartments through the septal pores. </vt:lpstr>
      <vt:lpstr>Asexual reproduction of Ascomycota is responsible for rapid reproduction. It take places through vegetative reproductive spores called conidia but chlamydospores are also frequently produced. Division members also reproduce asexually through budding and fission. Sexual reproduction of the division leads to the formation of the ascus, It is the uniting characteristic of the division and it plays an important role of producing sexual spores called ascospores that are involved in sexual reproduction. </vt:lpstr>
      <vt:lpstr>Subdivision: Pezizomycotina</vt:lpstr>
      <vt:lpstr>Pezizomycotina is the largest subdivision of Ascomycota with approximately 32,000  species and it contains the filamentous Ascomycota members. The subdivision is ecologically diverse with species functioning in ecological processes and symbioses including wood and litter decay, animal and plant pathogens, mycorrhizae, endophytes and lichens, and occurring in aquatic and terrestrial habitats. The major ascus types include operculate, inoperculate, prototunicate, unitunicate and bitunicate, which are based primarily on the number and thickness of functional ascus walls and mechanisms of dehiscence. The Subdivision There are  11 class (Orbiliomycetes, Pezizomycetes, Lecanoromycetes, Eurotiomycetes, Geoglossaceae, Lichinomycetes, Leotiomycetes, Sordariomycetes, Laboulbeniomycetes, Dothideomycetes and Arthoniomycetes) in the subdivision Pezizomycotina.</vt:lpstr>
      <vt:lpstr>Group: Discomycetes Discomycetes are an artificial grouping of apothecia-producing fungi in Ascomycota.    Class: Orbiliomycetes The class includes the single order, single family, 12 genus and 288 species.   Order: Orbiliales  The order has inoperculate ascus and its members are parasitic on nematodes.  Family: Orbiliaceae The family members are widely distributed.but they are more prevalent in temperate regions. Some members are carnivorous and they have specialized mechanisms to trap nematodes (example genus: Orbilia). </vt:lpstr>
      <vt:lpstr>Class: Pezizomycetes Pezizomycetes members are apothecial fungi with operculate asci.  The class includes single order</vt:lpstr>
      <vt:lpstr>Genus: Peziza Peziza is a saprophytic genus of cup fungi growing on the ground, rotting wood, or dung and it contains about 50 widespread species.  Genus: Morchella Members of the genus have a honeycomb appearance because of the network of ridges with pits composing their cap and it includes about 80 widely distributed species.  </vt:lpstr>
      <vt:lpstr> Genus: Helvella Helvella is commonly known as elfin saddles and their members are identified by their irregularly shaped caps, fluted stems, and fuzzy undersurfaces. The genus includes approximately 50 species.  Genus: Tuber The tuber is a genus of hypogeous relatives of the cup fungi which evolved a spore dispersal strategy that depends on animals. They are typically found near mycorrhizal roots of woody plants in or near forests, groves,</vt:lpstr>
      <vt:lpstr>Classis: Lecanoromycetes Lecanoromycetes is the largest class of lichenized fungi that contains 12 order, 77 families, 33 genus and 14200 species.  Classis: Lichinomycetes Lichinomycetes members are lichenized fungi includes the single order Lichinales.  Classis: Leotiomycetes The class contains 5 order, 19 families, 641 genus and 5600 species.  Order: Helotiales Helotiales is the largest order of inoperculate Discomycetes. It includes 10 family, 501 genus and 4000 species</vt:lpstr>
      <vt:lpstr>Group: Plectomycetes  Plectomycetes is an artificial group of Ascomycota and it originally contained all Ascomycete fungi which produce their asci within a cleistothecium. Plectomycetes can be defined by the following set of characters; Cleistothecium or gymnothecium is usually present, ascogenous hyphae are usually not conspicuous, asci are scattered throughout the cleistothecium, asci are mostly globose and thin-walled, and the ascospores are released passively after disintegration of the ascus wall, not by active discharge, ascospores are small, unicellular and usually spherical or ovoid, conidia are commonly produced from phialides or as arthroconidia.</vt:lpstr>
      <vt:lpstr>. Order: Erysiphales  Order Erysiphales is represented by 1 family (Erysiphaceae), 16 genera and 873 species The members of the order are widely distributed all over the world and cause diseases on numerous wild and cultivated plants parasitizing about 10 000 species of angiosperms only. As a group, powdery mildews are noted for their virulence, causing great losses to crops on a worldwide basis, as well as for their host specificity. The distribution of the Erysiphales is cosmopolitan, reaching from tropics to the polar areas. </vt:lpstr>
      <vt:lpstr>Class: Eurotiomycetes  Most members of the class produce an enclosed structure cleistothecium within which they produce their spores. It contains 10 order, 27 families 280 genus and about 3400 species.  Order: Onygenales Onygenales members are able to digest keratin and because of this have become dominant organisms in environments where keratin is available. The most members have colorless cleistothecia and ascospores. The spherical to egg-shaped asci are always uniformly packed in the centrum and may be dispersed among hyphal elements. The ascospores are always single-celled (example: Chrysosporium, Microsporum and Trichophyton).</vt:lpstr>
      <vt:lpstr>Order: Eurotiales  Most members of the order have phialidic asexual stages belonging to the genera Aspergillus and Penicillium or, less commonly, to Paecilomyces or even simpler types. Rarely there is no anamorph at all. Similar to the Onygenales in producing mostly colorless cleistothecia and ascospores. The spherical to egg-shaped asci are always uniformly packed in the centrum and the ascospores are always single-celled (example: Aspergillus and Penicillum)</vt:lpstr>
      <vt:lpstr>Group: Perithecial Ascomycete Fungi  Perithecia differ from apothecia in that they completely enclose the asci, leaving only a small pore, the ostiole, for the escape of the spores.</vt:lpstr>
      <vt:lpstr>Class: Sordariomycetes  The class includes 28 orders, 90 families, 600 genus and more than 3000 species. It is an anamorph-rich class, with significant diversity represented by hyphomycete and coelomycete species.  Class: Laboulbeniomycetes  Members of the class are a unique group of fungi that are apparent external parasites of insects and other arthropods, both terrestrial and aquatic.</vt:lpstr>
      <vt:lpstr>Group: Pseudothecial Ascomycete Fungi  Pseudothecium is similar to a perithecium, but the asci are not regularly organized into a hymenium and they are bitunicate, having a double wall that expands when it takes up water and shoots the enclosed spores out suddenly to disperse them.  Class: Dothideomycetes The class contains 11 orders 90 families, 1300 genera and over 19,000 known species. </vt:lpstr>
      <vt:lpstr>Group: Lichenized Ascomycete Fungi  Class: Arthoniomycetes The class contains the single order Arthoniales and most of its members are tropical and subtropical lichens</vt:lpstr>
      <vt:lpstr>Subdivision: Saccharomycotina  Saccharomycotina includes most of the ascomycete yeasts. Its members reproduce by budding and they do not produce ascocarps. </vt:lpstr>
      <vt:lpstr>Subdivision: Taphrinomycotina  The subdivision contains four classes (Schizosaccharomycetes, Pneumocystidiomycetes, Neolectomycetes ve Taphrinomycetes).</vt:lpstr>
      <vt:lpstr>Class: Schizosaccharomycetes The class comprises the fission yeasts and it includes single order and family, 2 genera and 5 species.  Class: Pneumocystidiomycetes The class includes single order, family, genus and 5 species and it contains compulsory animal parasite species.  Class: Neolectomycetes The class includes single ordo, family, genus and 3 species.  Class: Taphrinomycetes Taphrinomycetes contains the single order, 2 families, 8 genera and 140 species</vt:lpstr>
      <vt:lpstr>Group: Deuteromycetes (Fungi imperfecti)  Deuteromycetes members do not fit into the commonly established taxonomic classifications of fungi that are based on biological species concepts or morphological characteristics of sexual structures because their sexual form of reproduction has never been observed. There are about 25,000 species which are classified in the deuteromycetes and many are Ascomycota or Basidiomycota anamorphs</vt:lpstr>
      <vt:lpstr>Division: Basidiomycota</vt:lpstr>
      <vt:lpstr>Basidiomycota contains both micro and macrofungi such as rusts, smuts. mushrooms, gastroid, aphyllophoroid and jelly fungi. They are filamentous fungi composed of hyphae and reproduce club-shaped end cells called basidia. Their specialized spores are called basidiospores. Basidiomycota can undergo both asexual and sexual reproduction. They reproduce asexually by either budding or asexual spore formation. Sexual reproduction in Basidiomycota occurs in basidia.</vt:lpstr>
      <vt:lpstr>The basidia are itself formed by plasmogamy between mycelia from two different spores. Plasmogamy results in binucleate hyphae, that is, hyphae with two types of nuclei, one from each parent. In the gills of the fruiting body, some cells undergo fusion of these two nuclei. These now diploid cells are the basidia. The diploid phase is very brief. Soon after fusion, meiosis takes place, resulting in four haploid nuclei. The nuclei then migrate to the terminus of the basidium and form four individual projections. These projections are then separated by cell walls to become spores.</vt:lpstr>
      <vt:lpstr>Subdivision: Agaricomycotina  The subdivision contains 3 classes (Agaricomycetes, Dacrymycetes and Tremellomycetes)  Class: Agaricomycetes  Agaricomycetes includes 17 orders, 100 families, 1147 genera, and about 21000 species.  The class will be examined under the titles of Mushrooms, Aphyllophoroid, Jelly, and Gasteroid fungi.</vt:lpstr>
      <vt:lpstr>Group: Mushrooms  Mushrooms are a specific part of the class Agaricomycetes. Their sporocarps are visible without using a magnifying apparatus and they have large, easily observed spore-bearing structures. Most mushrooms are saprobes or mycorrhizal symbionts, but some are pathogens of plants. This group includes 3 orders (Agaricales, Russulales, and Boletales).</vt:lpstr>
      <vt:lpstr>Order: Agaricales    Agaricales is characterized by gilled basidiocarps consisting of pileus and stipe. The order includes 33 family, 413 genera, and about 13000 species (example genera; Agaricus, Amanita, Armillaria, Clitocybe, Cortinarius, Bolbitius, Entoloma, Flammulina, Galerina, Hebeloma, Inocybe, Lepiota, Omphalotus, Panaeolus, Psilocybe, Stropharia, Tricholoma, Tubaria and Xerula).</vt:lpstr>
      <vt:lpstr>Order: Russulales    Russulales contains 12 families, 80 genera, and about 1750 species. Russula and Lactarius are the Russulales genera that are very common mushrooms with gills. They produce convex to funnel-shaped caps on top of a stipe which never has a ring nor volva and they all are very similar in general appearance.</vt:lpstr>
      <vt:lpstr> Order: Boletales  Boletes contain ectomycorrhizal mushrooms which were composed of genera including both poroid (Boletus, Gyroporus, Leccinum, Pulveroboletus, Strobilomyces, Suilllus, Tylopilus, and Xerocomus) and lamellate (Chroogomphus, Gomphidius and Paxillus) fungi.</vt:lpstr>
      <vt:lpstr>Group: Aphyllophoroid fungi  This is an entirely artificial group that contains clavarioid, corticioid, cyphelloid fungi, cantharelloid, hydnoid and poroid fungi.</vt:lpstr>
      <vt:lpstr>Group: Jelly Fungi  The members of the group have a gelatinous and cartilaginous consistency of their fruiting bodies. This group stands out; Auriculariales, Dacrymycetales and Tremellales.</vt:lpstr>
      <vt:lpstr>Group: Gastroid fungi  The gasteroid fungi are polyphyletic group. Unlike most Basidiomycota members, gasteroid fungi are angiocarps.   The group contains both hypogeous and epigeous members. Fruit bodies of gasteroid fungi are partially or completely embedded in soil, at least during immaturity.   As they mature they rise above the ground and becoming globose, pyriform or clavate. Most gastoid fungi are saprobe that grows on soil, dead wood or dung but some form mycorrhizal symbioses with plants.</vt:lpstr>
      <vt:lpstr>Subdivision: Pucciniomycotina  The subdivision contains 9 classes, 20 orders, and 37 families. Members of the order are plant pathogens, insect parasites, mycoparasites, and orchid mycorrhizal fungi and some of them are found in soil and water or asymptotic members living on leaves. There are 9 classes (Agaricostilbomycetes, Atractiellomycetes, Microbotryomycetes, Cystobasidiomycetes, Mixiomycetes, Cryptomycocolacomycetes, Classiculomycetes, Tritirachiomycetes ve Pucciniomycetes) in the subdivision.</vt:lpstr>
      <vt:lpstr>  Order: Pucciniales  Pucciniales, also known as rust fungi, includes 168 genera and over 7500 species.  Members of the order are highly specialized plant pathogens and they are considered among the most harmful pathogens to agriculture, horticulture, and forestry.</vt:lpstr>
      <vt:lpstr>Subdivision: Ustilaginomycotina  Ustilaginomycotina members are mostly plant parasites on vascular plants.   The subdivision comprises 115 genera with more than 1700 species and It consists of the classes Ustilaginomycetes and Exobasidiomycetes.</vt:lpstr>
      <vt:lpstr>Classis: Ustilaginomycetes  The class includes 2 order (Urocystidiales ve Ustilaginales), 12 families, 62 genera and approximately 1400 species.  Order: Ustilaginales  Ustilaginales, also known smut fungi, are serious plant pathogens that include 8 families, 49 genera, and 851 species.</vt:lpstr>
      <vt:lpstr>REFERENCES  Alexopoulos CJ, Mims CW, Blackwell M (1996). Introductory Mycology. John Wiley and Sons. Kirk PM, Cannon PF, Minter DW, Stalpers JA. 2008. Dictionary of the Fungi (10th ed.). Wallingford, UK: CABI.  Spatafora, J.W., Johnson, D., Sung, G.-H., Hosaka, K., O’Rourke, B., Serdani, M., Spotts, R., Lutzoni, F., Hofstetter, V., Fraker, E., Gueidan, C., Miadlikowska, J., Reeb, V., Lumbsch, T., Lücking, R., Schmitt, I., Aptroot, A., Roux, C., Miller, A., Geiser, D., Hafellner, J., Hestmark, G., Arnold, A.E., Büdel, B., Rauhut, A., Hewitt, D., Untereiner, W., Cole, M.S., Scheidegger, C., Schultz, M., Sipman., H. and Schoch, C. 2006. A five-gene phylogenetic analysis of the Pezizomycotina. Mycologia 98: 1020-1030.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23</cp:revision>
  <dcterms:created xsi:type="dcterms:W3CDTF">2020-01-24T12:30:13Z</dcterms:created>
  <dcterms:modified xsi:type="dcterms:W3CDTF">2020-10-19T05:19:54Z</dcterms:modified>
</cp:coreProperties>
</file>