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1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18.02.2019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18.02.2019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18.02.2019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18.02.2019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18.02.2019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18.02.2019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18.02.2019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18.02.2019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18.02.2019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18.02.2019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18.02.2019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18.02.2019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628772"/>
          </a:xfrm>
        </p:spPr>
        <p:txBody>
          <a:bodyPr/>
          <a:lstStyle/>
          <a:p>
            <a:pPr algn="ctr"/>
            <a:r>
              <a:rPr lang="tr-TR" dirty="0" smtClean="0"/>
              <a:t>KİNEZYOLOJİYE GİRİŞ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tr-TR" dirty="0" smtClean="0"/>
          </a:p>
          <a:p>
            <a:pPr algn="ctr"/>
            <a:r>
              <a:rPr lang="tr-TR" dirty="0" smtClean="0"/>
              <a:t>ÖĞR. GÖR. OSMAN ŞENOL YILDIZ</a:t>
            </a:r>
          </a:p>
          <a:p>
            <a:pPr algn="ctr"/>
            <a:r>
              <a:rPr lang="tr-TR" dirty="0" smtClean="0"/>
              <a:t>AÜ HAYMANA MYO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Hareket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Doğrusal hareket ( </a:t>
            </a:r>
            <a:r>
              <a:rPr lang="tr-TR" dirty="0" err="1" smtClean="0"/>
              <a:t>linear</a:t>
            </a:r>
            <a:r>
              <a:rPr lang="tr-TR" dirty="0" smtClean="0"/>
              <a:t> </a:t>
            </a:r>
            <a:r>
              <a:rPr lang="tr-TR" dirty="0" err="1" smtClean="0"/>
              <a:t>motion</a:t>
            </a:r>
            <a:r>
              <a:rPr lang="tr-TR" dirty="0" smtClean="0"/>
              <a:t> )</a:t>
            </a:r>
          </a:p>
          <a:p>
            <a:endParaRPr lang="tr-TR" dirty="0" smtClean="0"/>
          </a:p>
          <a:p>
            <a:r>
              <a:rPr lang="tr-TR" dirty="0" smtClean="0"/>
              <a:t>Dairesel hareket ( </a:t>
            </a:r>
            <a:r>
              <a:rPr lang="tr-TR" dirty="0" err="1" smtClean="0"/>
              <a:t>circular</a:t>
            </a:r>
            <a:r>
              <a:rPr lang="tr-TR" dirty="0" smtClean="0"/>
              <a:t> </a:t>
            </a:r>
            <a:r>
              <a:rPr lang="tr-TR" dirty="0" err="1" smtClean="0"/>
              <a:t>motion</a:t>
            </a:r>
            <a:r>
              <a:rPr lang="tr-TR" dirty="0" smtClean="0"/>
              <a:t> )</a:t>
            </a:r>
          </a:p>
          <a:p>
            <a:endParaRPr lang="tr-TR" dirty="0" smtClean="0"/>
          </a:p>
          <a:p>
            <a:r>
              <a:rPr lang="tr-TR" dirty="0" smtClean="0"/>
              <a:t>Büklümlü hareket ( </a:t>
            </a:r>
            <a:r>
              <a:rPr lang="tr-TR" dirty="0" err="1" smtClean="0"/>
              <a:t>Curvilinear</a:t>
            </a:r>
            <a:r>
              <a:rPr lang="tr-TR" dirty="0" smtClean="0"/>
              <a:t> </a:t>
            </a:r>
            <a:r>
              <a:rPr lang="tr-TR" dirty="0" err="1" smtClean="0"/>
              <a:t>motion</a:t>
            </a:r>
            <a:r>
              <a:rPr lang="tr-TR" dirty="0" smtClean="0"/>
              <a:t>) 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Doğrusal Hareket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Hareket eden bir cismin bütün noktalarının aynı doğrultu ve aynı yönde hareket etmesidir.</a:t>
            </a:r>
          </a:p>
          <a:p>
            <a:endParaRPr lang="tr-TR" dirty="0" smtClean="0"/>
          </a:p>
          <a:p>
            <a:r>
              <a:rPr lang="tr-TR" dirty="0" smtClean="0"/>
              <a:t>Bir buz patencisinin bir anlık belli bir yöndeki hareketi örnek verilebilir.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Dairesel Hareket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Merkezdeki sabit bir nokta etrafında diğer noktaların hareket etmesidir.</a:t>
            </a:r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Sırtüstü yatan birinin her iki bacağını birleştirerek daire çizecek şekilde yukarı kaldırması örnek verilebilir.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Büklümlü Hareket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Düz bir çizgi üzerinde değil de, bir eğri üzerinde meydana gelen harekete denir. Doğrusal ve dairesel hareketlerin kombinasyonudur.</a:t>
            </a:r>
          </a:p>
          <a:p>
            <a:endParaRPr lang="tr-TR" dirty="0" smtClean="0"/>
          </a:p>
          <a:p>
            <a:r>
              <a:rPr lang="tr-TR" dirty="0" smtClean="0"/>
              <a:t>Alt </a:t>
            </a:r>
            <a:r>
              <a:rPr lang="tr-TR" dirty="0" err="1" smtClean="0"/>
              <a:t>ekstremiteler</a:t>
            </a:r>
            <a:r>
              <a:rPr lang="tr-TR" dirty="0" smtClean="0"/>
              <a:t> sabit iken gövdenin rotasyon yaptığı sporlar örnek verilebilir. Cirit atma gibi.</a:t>
            </a: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Hız:</a:t>
            </a:r>
            <a:r>
              <a:rPr lang="tr-TR" dirty="0" smtClean="0"/>
              <a:t> Birim zamanda alınan yoldur.</a:t>
            </a:r>
          </a:p>
          <a:p>
            <a:pPr>
              <a:buNone/>
            </a:pPr>
            <a:r>
              <a:rPr lang="tr-TR" dirty="0" smtClean="0"/>
              <a:t> </a:t>
            </a:r>
          </a:p>
          <a:p>
            <a:pPr>
              <a:buNone/>
            </a:pPr>
            <a:r>
              <a:rPr lang="tr-TR" dirty="0" smtClean="0"/>
              <a:t>           Hız= Mesafe/Zaman</a:t>
            </a:r>
          </a:p>
          <a:p>
            <a:pPr>
              <a:buNone/>
            </a:pPr>
            <a:endParaRPr lang="tr-TR" dirty="0" smtClean="0"/>
          </a:p>
          <a:p>
            <a:r>
              <a:rPr lang="tr-TR" b="1" dirty="0" smtClean="0"/>
              <a:t>İvme: </a:t>
            </a:r>
            <a:r>
              <a:rPr lang="tr-TR" dirty="0" smtClean="0"/>
              <a:t>Birim zamanda kazanılan ya da kaybedilen hızdır.</a:t>
            </a:r>
          </a:p>
          <a:p>
            <a:endParaRPr lang="tr-TR" b="1" dirty="0" smtClean="0"/>
          </a:p>
          <a:p>
            <a:pPr>
              <a:buNone/>
            </a:pPr>
            <a:r>
              <a:rPr lang="tr-TR" b="1" dirty="0" smtClean="0"/>
              <a:t>            </a:t>
            </a:r>
            <a:r>
              <a:rPr lang="tr-TR" dirty="0" smtClean="0"/>
              <a:t>İvme= </a:t>
            </a:r>
            <a:r>
              <a:rPr lang="tr-TR" u="sng" dirty="0" smtClean="0"/>
              <a:t>Vs-</a:t>
            </a:r>
            <a:r>
              <a:rPr lang="tr-TR" u="sng" dirty="0" err="1" smtClean="0"/>
              <a:t>Vo</a:t>
            </a:r>
            <a:endParaRPr lang="tr-TR" u="sng" dirty="0" smtClean="0"/>
          </a:p>
          <a:p>
            <a:pPr>
              <a:buNone/>
            </a:pPr>
            <a:r>
              <a:rPr lang="tr-TR" smtClean="0"/>
              <a:t>                        zaman</a:t>
            </a:r>
            <a:endParaRPr lang="tr-TR" b="1" u="sng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Newton Kanunları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1. Newton Kanunu: </a:t>
            </a:r>
            <a:r>
              <a:rPr lang="tr-TR" dirty="0" smtClean="0"/>
              <a:t>Bir cisme dış kuvvetler etki etmiyorsa cisim hareketli ise hareketini, </a:t>
            </a:r>
            <a:r>
              <a:rPr lang="tr-TR" dirty="0" err="1" smtClean="0"/>
              <a:t>istirahatte</a:t>
            </a:r>
            <a:r>
              <a:rPr lang="tr-TR" dirty="0" smtClean="0"/>
              <a:t> ise </a:t>
            </a:r>
            <a:r>
              <a:rPr lang="tr-TR" dirty="0" err="1" smtClean="0"/>
              <a:t>istirahatini</a:t>
            </a:r>
            <a:r>
              <a:rPr lang="tr-TR" dirty="0" smtClean="0"/>
              <a:t> korur. Bu kanuna ‘’Atalet’’ veya ‘’Eylemsizlik’’ kanunu denir.</a:t>
            </a:r>
            <a:endParaRPr lang="tr-TR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Newton Kanunları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2. Newton Kanunu:</a:t>
            </a:r>
            <a:r>
              <a:rPr lang="tr-TR" dirty="0" smtClean="0"/>
              <a:t> Bir cisme bir kuvvet tatbik edilecek olursa bu cisimde bir akselerasyon meydana gelir. Bu ivmenin yönü kuvvet yönünde olup, ivme kuvvet ile doğru orantılı, cismin kütlesi ile ters orantılıdır.</a:t>
            </a:r>
          </a:p>
          <a:p>
            <a:endParaRPr lang="tr-TR" b="1" dirty="0" smtClean="0"/>
          </a:p>
          <a:p>
            <a:endParaRPr lang="tr-TR" b="1" dirty="0" smtClean="0"/>
          </a:p>
          <a:p>
            <a:r>
              <a:rPr lang="tr-TR" b="1" dirty="0" smtClean="0"/>
              <a:t>           F= m x a</a:t>
            </a:r>
            <a:endParaRPr lang="tr-TR" b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Newton Kanunları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3. Newton Kanunu: </a:t>
            </a:r>
            <a:r>
              <a:rPr lang="tr-TR" dirty="0" smtClean="0"/>
              <a:t>Bir cisme bir kuvvet uygulandığı zaman bu cisimde uygulanan kuvvete eşit fakat zıt yönde bir </a:t>
            </a:r>
            <a:r>
              <a:rPr lang="tr-TR" dirty="0" err="1" smtClean="0"/>
              <a:t>reaksiyonel</a:t>
            </a:r>
            <a:r>
              <a:rPr lang="tr-TR" dirty="0" smtClean="0"/>
              <a:t> kuvvet ortaya çıkar. Buna etki-tepki prensibi denir. </a:t>
            </a:r>
          </a:p>
          <a:p>
            <a:endParaRPr lang="tr-TR" b="1" dirty="0" smtClean="0"/>
          </a:p>
          <a:p>
            <a:r>
              <a:rPr lang="tr-TR" dirty="0" smtClean="0"/>
              <a:t>Örneğin topuk vuruşu esnasında yer bize </a:t>
            </a:r>
            <a:r>
              <a:rPr lang="tr-TR" smtClean="0"/>
              <a:t>reaksiyon kuvveti uygular.</a:t>
            </a:r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  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                                   KİNEZYOLOJİ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            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 </a:t>
            </a:r>
            <a:r>
              <a:rPr lang="tr-TR" dirty="0" smtClean="0"/>
              <a:t>             </a:t>
            </a:r>
            <a:r>
              <a:rPr lang="tr-TR" dirty="0" err="1" smtClean="0"/>
              <a:t>Kinesi</a:t>
            </a:r>
            <a:r>
              <a:rPr lang="tr-TR" dirty="0" smtClean="0"/>
              <a:t>                                            </a:t>
            </a:r>
            <a:r>
              <a:rPr lang="tr-TR" dirty="0" smtClean="0"/>
              <a:t>Logos</a:t>
            </a:r>
          </a:p>
          <a:p>
            <a:pPr>
              <a:buNone/>
            </a:pPr>
            <a:r>
              <a:rPr lang="tr-TR" dirty="0" smtClean="0"/>
              <a:t>           (hareket)                                        </a:t>
            </a:r>
            <a:r>
              <a:rPr lang="tr-TR" dirty="0" smtClean="0"/>
              <a:t>  </a:t>
            </a:r>
            <a:r>
              <a:rPr lang="tr-TR" dirty="0" smtClean="0"/>
              <a:t>(bilim)</a:t>
            </a:r>
            <a:endParaRPr lang="tr-TR" dirty="0"/>
          </a:p>
        </p:txBody>
      </p:sp>
      <p:sp>
        <p:nvSpPr>
          <p:cNvPr id="4" name="3 Sağ Ok"/>
          <p:cNvSpPr/>
          <p:nvPr/>
        </p:nvSpPr>
        <p:spPr>
          <a:xfrm rot="8602360">
            <a:off x="2905454" y="345870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Sağ Ok"/>
          <p:cNvSpPr/>
          <p:nvPr/>
        </p:nvSpPr>
        <p:spPr>
          <a:xfrm rot="2169443">
            <a:off x="5120812" y="3456649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Kinezyoloji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Herhangi bir kuvvet tarafından meydana getirilen hareketleri ve hareketleri doğuran kuvvetleri mekanik kanunlar içerisinde inceleyerek, bunların patolojik durumlar ile karşılaştırmasını yapan bilim dalıdır.   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Mekanik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Fizik ve mühendisliğin bir dalıdır.</a:t>
            </a:r>
          </a:p>
          <a:p>
            <a:endParaRPr lang="tr-TR" dirty="0" smtClean="0"/>
          </a:p>
          <a:p>
            <a:r>
              <a:rPr lang="tr-TR" dirty="0" smtClean="0"/>
              <a:t>Kuvvetler, cisimler ve hareketle ilgilidir.</a:t>
            </a:r>
          </a:p>
          <a:p>
            <a:endParaRPr lang="tr-TR" dirty="0" smtClean="0"/>
          </a:p>
          <a:p>
            <a:r>
              <a:rPr lang="tr-TR" dirty="0" err="1" smtClean="0"/>
              <a:t>İstirahatte</a:t>
            </a:r>
            <a:r>
              <a:rPr lang="tr-TR" dirty="0" smtClean="0"/>
              <a:t> ve hareket halindeki cisimlerde mekanik kanunları geçerlidir.</a:t>
            </a:r>
          </a:p>
          <a:p>
            <a:endParaRPr lang="tr-TR" dirty="0" smtClean="0"/>
          </a:p>
          <a:p>
            <a:r>
              <a:rPr lang="tr-TR" dirty="0" smtClean="0"/>
              <a:t>Bu kanunların insan yapı/hareketlerinin incelenmesi için kullanılmasına </a:t>
            </a:r>
            <a:r>
              <a:rPr lang="tr-TR" dirty="0" err="1" smtClean="0"/>
              <a:t>Biomekanik</a:t>
            </a:r>
            <a:r>
              <a:rPr lang="tr-TR" dirty="0" smtClean="0"/>
              <a:t> denilir.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                                 MEKANİK</a:t>
            </a:r>
          </a:p>
          <a:p>
            <a:endParaRPr lang="tr-TR" dirty="0" smtClean="0"/>
          </a:p>
          <a:p>
            <a:pPr>
              <a:buNone/>
            </a:pPr>
            <a:r>
              <a:rPr lang="tr-TR" dirty="0" smtClean="0"/>
              <a:t>                        Statik                   Dinamik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                                         Kinetik                Kinematik</a:t>
            </a:r>
            <a:endParaRPr lang="tr-TR" dirty="0"/>
          </a:p>
        </p:txBody>
      </p:sp>
      <p:sp>
        <p:nvSpPr>
          <p:cNvPr id="9" name="8 Sağ Ok"/>
          <p:cNvSpPr/>
          <p:nvPr/>
        </p:nvSpPr>
        <p:spPr>
          <a:xfrm rot="3289101">
            <a:off x="4829289" y="2419800"/>
            <a:ext cx="761548" cy="5000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9 Sağ Ok"/>
          <p:cNvSpPr/>
          <p:nvPr/>
        </p:nvSpPr>
        <p:spPr>
          <a:xfrm rot="7474601">
            <a:off x="2972818" y="2406024"/>
            <a:ext cx="719656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10 Sağ Ok"/>
          <p:cNvSpPr/>
          <p:nvPr/>
        </p:nvSpPr>
        <p:spPr>
          <a:xfrm rot="7195131">
            <a:off x="4333928" y="3657661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11 Sağ Ok"/>
          <p:cNvSpPr/>
          <p:nvPr/>
        </p:nvSpPr>
        <p:spPr>
          <a:xfrm rot="3633852">
            <a:off x="5847141" y="3624111"/>
            <a:ext cx="906970" cy="5049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Statik</a:t>
            </a:r>
            <a:r>
              <a:rPr lang="tr-TR" dirty="0" smtClean="0"/>
              <a:t>: Cisimlerin denge halindeki konumudur.</a:t>
            </a:r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Herhangi bir cisme etki eden bütün kuvvetlerin toplamı sıfır ise, o cisim denge (</a:t>
            </a:r>
            <a:r>
              <a:rPr lang="tr-TR" dirty="0" err="1" smtClean="0"/>
              <a:t>equilibrium</a:t>
            </a:r>
            <a:r>
              <a:rPr lang="tr-TR" dirty="0" smtClean="0"/>
              <a:t>) halindedir.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Dinamik</a:t>
            </a:r>
            <a:r>
              <a:rPr lang="tr-TR" dirty="0" smtClean="0"/>
              <a:t>: Hareket halindeki cisimleri, bu cisimlerin hız ve hareket yönünü inceleyen bilimdir.</a:t>
            </a:r>
          </a:p>
          <a:p>
            <a:endParaRPr lang="tr-TR" dirty="0" smtClean="0"/>
          </a:p>
          <a:p>
            <a:r>
              <a:rPr lang="tr-TR" dirty="0" smtClean="0"/>
              <a:t>Kinematik: Açısal değerlerin incelenmesidir.</a:t>
            </a:r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Kinetik: Hareketi doğuran kuvvetlerin incelenmesidir. </a:t>
            </a:r>
            <a:r>
              <a:rPr lang="tr-TR" dirty="0" err="1" smtClean="0"/>
              <a:t>İnternal</a:t>
            </a:r>
            <a:r>
              <a:rPr lang="tr-TR" dirty="0" smtClean="0"/>
              <a:t> ve </a:t>
            </a:r>
            <a:r>
              <a:rPr lang="tr-TR" dirty="0" err="1" smtClean="0"/>
              <a:t>eksternal</a:t>
            </a:r>
            <a:r>
              <a:rPr lang="tr-TR" dirty="0" smtClean="0"/>
              <a:t> kuvvetlerin analizi kinetik analizin içerisinde yer alır.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İnternal</a:t>
            </a:r>
            <a:r>
              <a:rPr lang="tr-TR" b="1" dirty="0" smtClean="0"/>
              <a:t> </a:t>
            </a:r>
            <a:r>
              <a:rPr lang="tr-TR" b="1" dirty="0" err="1" smtClean="0"/>
              <a:t>Kuvetler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Kontraktil</a:t>
            </a:r>
            <a:r>
              <a:rPr lang="tr-TR" dirty="0" smtClean="0"/>
              <a:t> yapılar (kaslar) tarafından açığa çıkarılan kuvvetler</a:t>
            </a:r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Non</a:t>
            </a:r>
            <a:r>
              <a:rPr lang="tr-TR" dirty="0" smtClean="0"/>
              <a:t>-</a:t>
            </a:r>
            <a:r>
              <a:rPr lang="tr-TR" dirty="0" err="1" smtClean="0"/>
              <a:t>kontraktil</a:t>
            </a:r>
            <a:r>
              <a:rPr lang="tr-TR" dirty="0" smtClean="0"/>
              <a:t> yapılar tarafından açığa çıkarılan kuvvetler (eklem kapsülü, bağlar ve </a:t>
            </a:r>
            <a:r>
              <a:rPr lang="tr-TR" dirty="0" err="1" smtClean="0"/>
              <a:t>intervertebral</a:t>
            </a:r>
            <a:r>
              <a:rPr lang="tr-TR" dirty="0" smtClean="0"/>
              <a:t> disklerdir)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Eksternal</a:t>
            </a:r>
            <a:r>
              <a:rPr lang="tr-TR" b="1" dirty="0" smtClean="0"/>
              <a:t> Kuvvetler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Yerçekimi kuvvetidir.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Eksternal</a:t>
            </a:r>
            <a:r>
              <a:rPr lang="tr-TR" dirty="0" smtClean="0"/>
              <a:t> kuvvetlerin geçtiği yönlerdeki kaslarda </a:t>
            </a:r>
            <a:r>
              <a:rPr lang="tr-TR" dirty="0" err="1" smtClean="0"/>
              <a:t>inaktivite</a:t>
            </a:r>
            <a:r>
              <a:rPr lang="tr-TR" dirty="0" smtClean="0"/>
              <a:t>, </a:t>
            </a:r>
            <a:r>
              <a:rPr lang="tr-TR" dirty="0" err="1" smtClean="0"/>
              <a:t>antagonistik</a:t>
            </a:r>
            <a:r>
              <a:rPr lang="tr-TR" dirty="0" smtClean="0"/>
              <a:t> kaslarda aktivite görülür.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104</TotalTime>
  <Words>464</Words>
  <PresentationFormat>Ekran Gösterisi (4:3)</PresentationFormat>
  <Paragraphs>89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18" baseType="lpstr">
      <vt:lpstr>Akış</vt:lpstr>
      <vt:lpstr>KİNEZYOLOJİYE GİRİŞ</vt:lpstr>
      <vt:lpstr>Slayt 2</vt:lpstr>
      <vt:lpstr>Kinezyoloji</vt:lpstr>
      <vt:lpstr>Mekanik</vt:lpstr>
      <vt:lpstr>Slayt 5</vt:lpstr>
      <vt:lpstr>Slayt 6</vt:lpstr>
      <vt:lpstr>Slayt 7</vt:lpstr>
      <vt:lpstr>İnternal Kuvetler</vt:lpstr>
      <vt:lpstr>Eksternal Kuvvetler</vt:lpstr>
      <vt:lpstr>Hareket</vt:lpstr>
      <vt:lpstr>Doğrusal Hareket</vt:lpstr>
      <vt:lpstr>Dairesel Hareket</vt:lpstr>
      <vt:lpstr>Büklümlü Hareket</vt:lpstr>
      <vt:lpstr>Slayt 14</vt:lpstr>
      <vt:lpstr>Newton Kanunları</vt:lpstr>
      <vt:lpstr>Newton Kanunları</vt:lpstr>
      <vt:lpstr>Newton Kanunları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KİNEZYOLOJİYE GİRİŞ</dc:title>
  <dc:creator>fztmerve</dc:creator>
  <cp:lastModifiedBy>fztmerve</cp:lastModifiedBy>
  <cp:revision>4</cp:revision>
  <dcterms:created xsi:type="dcterms:W3CDTF">2019-02-17T14:54:37Z</dcterms:created>
  <dcterms:modified xsi:type="dcterms:W3CDTF">2019-02-18T17:55:59Z</dcterms:modified>
</cp:coreProperties>
</file>