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1" r:id="rId8"/>
    <p:sldId id="270" r:id="rId9"/>
    <p:sldId id="269" r:id="rId10"/>
    <p:sldId id="291" r:id="rId11"/>
    <p:sldId id="268" r:id="rId12"/>
    <p:sldId id="267" r:id="rId13"/>
    <p:sldId id="292" r:id="rId14"/>
    <p:sldId id="266" r:id="rId15"/>
    <p:sldId id="265" r:id="rId16"/>
    <p:sldId id="264" r:id="rId17"/>
    <p:sldId id="263" r:id="rId18"/>
    <p:sldId id="272" r:id="rId19"/>
    <p:sldId id="277" r:id="rId20"/>
    <p:sldId id="293" r:id="rId21"/>
    <p:sldId id="276" r:id="rId22"/>
    <p:sldId id="294" r:id="rId23"/>
    <p:sldId id="275" r:id="rId24"/>
    <p:sldId id="274" r:id="rId25"/>
    <p:sldId id="295" r:id="rId26"/>
    <p:sldId id="273" r:id="rId27"/>
    <p:sldId id="278" r:id="rId28"/>
    <p:sldId id="281" r:id="rId29"/>
    <p:sldId id="280" r:id="rId30"/>
    <p:sldId id="279" r:id="rId31"/>
    <p:sldId id="282" r:id="rId32"/>
    <p:sldId id="296" r:id="rId33"/>
    <p:sldId id="284" r:id="rId34"/>
    <p:sldId id="285" r:id="rId35"/>
    <p:sldId id="283" r:id="rId36"/>
    <p:sldId id="286" r:id="rId37"/>
    <p:sldId id="288" r:id="rId38"/>
    <p:sldId id="289" r:id="rId39"/>
    <p:sldId id="290"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29.01.2017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29.01.2017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29.01.2017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29.01.2017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29.01.2017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29.01.2017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dirty="0" smtClean="0"/>
              <a:t>ÖZEL EĞİTİME GEREKSİNİMİ OLAN ÇOCUKLARI GELİŞİMSEL OLARAK DEĞERLENDİRME</a:t>
            </a:r>
            <a:endParaRPr lang="tr-TR" sz="2400"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Değerlendirme süreci; </a:t>
            </a:r>
            <a:endParaRPr lang="tr-TR" sz="2800" dirty="0" smtClean="0">
              <a:solidFill>
                <a:prstClr val="black"/>
              </a:solidFill>
              <a:latin typeface="Times New Roman"/>
              <a:ea typeface="Times New Roman"/>
            </a:endParaRPr>
          </a:p>
          <a:p>
            <a:pPr lvl="0">
              <a:buClr>
                <a:srgbClr val="FE8637"/>
              </a:buClr>
            </a:pPr>
            <a:r>
              <a:rPr lang="tr-TR" sz="2800" dirty="0" smtClean="0">
                <a:solidFill>
                  <a:prstClr val="black"/>
                </a:solidFill>
                <a:latin typeface="Times New Roman"/>
                <a:ea typeface="Times New Roman"/>
              </a:rPr>
              <a:t>tarama </a:t>
            </a:r>
            <a:r>
              <a:rPr lang="tr-TR" sz="2800" dirty="0">
                <a:solidFill>
                  <a:prstClr val="black"/>
                </a:solidFill>
                <a:latin typeface="Times New Roman"/>
                <a:ea typeface="Times New Roman"/>
              </a:rPr>
              <a:t>ve gönderme, </a:t>
            </a:r>
            <a:endParaRPr lang="tr-TR" sz="2800" dirty="0" smtClean="0">
              <a:solidFill>
                <a:prstClr val="black"/>
              </a:solidFill>
              <a:latin typeface="Times New Roman"/>
              <a:ea typeface="Times New Roman"/>
            </a:endParaRPr>
          </a:p>
          <a:p>
            <a:pPr lvl="0">
              <a:buClr>
                <a:srgbClr val="FE8637"/>
              </a:buClr>
            </a:pPr>
            <a:r>
              <a:rPr lang="tr-TR" sz="2800" dirty="0" smtClean="0">
                <a:solidFill>
                  <a:prstClr val="black"/>
                </a:solidFill>
                <a:latin typeface="Times New Roman"/>
                <a:ea typeface="Times New Roman"/>
              </a:rPr>
              <a:t>tanılama </a:t>
            </a:r>
            <a:r>
              <a:rPr lang="tr-TR" sz="2800" dirty="0">
                <a:solidFill>
                  <a:prstClr val="black"/>
                </a:solidFill>
                <a:latin typeface="Times New Roman"/>
                <a:ea typeface="Times New Roman"/>
              </a:rPr>
              <a:t>( özel eğitime uygunluğunu  belirleme) </a:t>
            </a:r>
            <a:endParaRPr lang="tr-TR" sz="2800" dirty="0" smtClean="0">
              <a:solidFill>
                <a:prstClr val="black"/>
              </a:solidFill>
              <a:latin typeface="Times New Roman"/>
              <a:ea typeface="Times New Roman"/>
            </a:endParaRPr>
          </a:p>
          <a:p>
            <a:pPr lvl="0">
              <a:buClr>
                <a:srgbClr val="FE8637"/>
              </a:buClr>
            </a:pPr>
            <a:r>
              <a:rPr lang="tr-TR" sz="2800" dirty="0" smtClean="0">
                <a:solidFill>
                  <a:prstClr val="black"/>
                </a:solidFill>
                <a:latin typeface="Times New Roman"/>
                <a:ea typeface="Times New Roman"/>
              </a:rPr>
              <a:t> </a:t>
            </a:r>
            <a:r>
              <a:rPr lang="tr-TR" sz="2800" dirty="0">
                <a:solidFill>
                  <a:prstClr val="black"/>
                </a:solidFill>
                <a:latin typeface="Times New Roman"/>
                <a:ea typeface="Times New Roman"/>
              </a:rPr>
              <a:t>yerleştirme, eğitim programını planlama, çocukların  gelişimini izleme</a:t>
            </a:r>
            <a:r>
              <a:rPr lang="tr-TR" sz="2800" dirty="0" smtClean="0">
                <a:solidFill>
                  <a:prstClr val="black"/>
                </a:solidFill>
                <a:latin typeface="Times New Roman"/>
                <a:ea typeface="Times New Roman"/>
              </a:rPr>
              <a:t>,</a:t>
            </a:r>
          </a:p>
          <a:p>
            <a:pPr lvl="0">
              <a:buClr>
                <a:srgbClr val="FE8637"/>
              </a:buClr>
            </a:pPr>
            <a:r>
              <a:rPr lang="tr-TR" sz="2800" dirty="0" smtClean="0">
                <a:solidFill>
                  <a:prstClr val="black"/>
                </a:solidFill>
                <a:latin typeface="Times New Roman"/>
                <a:ea typeface="Times New Roman"/>
              </a:rPr>
              <a:t> </a:t>
            </a:r>
            <a:r>
              <a:rPr lang="tr-TR" sz="2800" dirty="0">
                <a:solidFill>
                  <a:prstClr val="black"/>
                </a:solidFill>
                <a:latin typeface="Times New Roman"/>
                <a:ea typeface="Times New Roman"/>
              </a:rPr>
              <a:t>eğitim programını değerlendirme olmak üzere beş aşamada gerçekleşmektedir </a:t>
            </a:r>
            <a:endParaRPr lang="tr-TR" sz="2800" dirty="0">
              <a:solidFill>
                <a:prstClr val="black"/>
              </a:solidFill>
            </a:endParaRPr>
          </a:p>
        </p:txBody>
      </p:sp>
    </p:spTree>
    <p:extLst>
      <p:ext uri="{BB962C8B-B14F-4D97-AF65-F5344CB8AC3E}">
        <p14:creationId xmlns:p14="http://schemas.microsoft.com/office/powerpoint/2010/main" val="201301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spcAft>
                <a:spcPts val="600"/>
              </a:spcAft>
            </a:pPr>
            <a:r>
              <a:rPr lang="tr-TR" sz="3000" dirty="0">
                <a:latin typeface="Times New Roman"/>
                <a:ea typeface="Times New Roman"/>
              </a:rPr>
              <a:t>Değerlendirme sürecinin aşamaları aşağıda kısaca </a:t>
            </a:r>
            <a:r>
              <a:rPr lang="tr-TR" sz="3000" dirty="0" smtClean="0">
                <a:latin typeface="Times New Roman"/>
                <a:ea typeface="Times New Roman"/>
              </a:rPr>
              <a:t>açıklanmıştır:</a:t>
            </a:r>
          </a:p>
          <a:p>
            <a:pPr algn="just">
              <a:lnSpc>
                <a:spcPct val="150000"/>
              </a:lnSpc>
              <a:spcAft>
                <a:spcPts val="600"/>
              </a:spcAft>
            </a:pPr>
            <a:r>
              <a:rPr lang="tr-TR" b="1" dirty="0" smtClean="0">
                <a:latin typeface="Arial" panose="020B0604020202020204" pitchFamily="34" charset="0"/>
                <a:ea typeface="Times New Roman"/>
                <a:cs typeface="Arial" panose="020B0604020202020204" pitchFamily="34" charset="0"/>
              </a:rPr>
              <a:t>Tarama </a:t>
            </a:r>
            <a:r>
              <a:rPr lang="tr-TR" b="1" dirty="0">
                <a:latin typeface="Arial" panose="020B0604020202020204" pitchFamily="34" charset="0"/>
                <a:ea typeface="Times New Roman"/>
                <a:cs typeface="Arial" panose="020B0604020202020204" pitchFamily="34" charset="0"/>
              </a:rPr>
              <a:t>ve Gönderme</a:t>
            </a:r>
            <a:endParaRPr lang="tr-TR" i="1" dirty="0">
              <a:latin typeface="Arial" panose="020B0604020202020204" pitchFamily="34" charset="0"/>
              <a:ea typeface="Times New Roman"/>
              <a:cs typeface="Arial" panose="020B0604020202020204" pitchFamily="34" charset="0"/>
            </a:endParaRPr>
          </a:p>
          <a:p>
            <a:r>
              <a:rPr lang="tr-TR" sz="2800" dirty="0">
                <a:latin typeface="Times New Roman"/>
                <a:ea typeface="Times New Roman"/>
              </a:rPr>
              <a:t>Kaba değerlendirme olarak da adlandırılan tarama, değerlendirme sürecinin ilk basamağıdır. Çeşitli öğrenme ve davranış sorunları geliştirme konusunda yüksek risk taşıyan çocukların uzman kişilere ve kuruluşlara gönderilmesi ile ilgili kararları almak için yapılan veri toplama çalışmalarıdır. </a:t>
            </a:r>
            <a:endParaRPr lang="tr-TR" sz="2800" dirty="0"/>
          </a:p>
        </p:txBody>
      </p:sp>
    </p:spTree>
    <p:extLst>
      <p:ext uri="{BB962C8B-B14F-4D97-AF65-F5344CB8AC3E}">
        <p14:creationId xmlns:p14="http://schemas.microsoft.com/office/powerpoint/2010/main" val="302443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Bu durumda  öğretmene büyük görevler düşmektedir. Öğretmen, ilk gözlemlerinde çocuğun sorunlu olduğunu düşündüğü alanları tanımlayarak, çocuğun çeşitli alanlardaki yeterliklerini ve yetersizliklerini belirleyebilir. Tarama sürecinde çeşitli </a:t>
            </a:r>
            <a:r>
              <a:rPr lang="tr-TR" sz="2800" dirty="0" err="1">
                <a:latin typeface="Times New Roman"/>
                <a:ea typeface="Times New Roman"/>
              </a:rPr>
              <a:t>formal</a:t>
            </a:r>
            <a:r>
              <a:rPr lang="tr-TR" sz="2800" dirty="0">
                <a:latin typeface="Times New Roman"/>
                <a:ea typeface="Times New Roman"/>
              </a:rPr>
              <a:t> ve </a:t>
            </a:r>
            <a:r>
              <a:rPr lang="tr-TR" sz="2800" dirty="0" err="1">
                <a:latin typeface="Times New Roman"/>
                <a:ea typeface="Times New Roman"/>
              </a:rPr>
              <a:t>informal</a:t>
            </a:r>
            <a:r>
              <a:rPr lang="tr-TR" sz="2800" dirty="0">
                <a:latin typeface="Times New Roman"/>
                <a:ea typeface="Times New Roman"/>
              </a:rPr>
              <a:t> değerlendirme teknikleri kullanılmaktadır. </a:t>
            </a:r>
            <a:endParaRPr lang="tr-TR" sz="2800" dirty="0"/>
          </a:p>
        </p:txBody>
      </p:sp>
    </p:spTree>
    <p:extLst>
      <p:ext uri="{BB962C8B-B14F-4D97-AF65-F5344CB8AC3E}">
        <p14:creationId xmlns:p14="http://schemas.microsoft.com/office/powerpoint/2010/main" val="1617465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Taramada grup başarı ve zeka testlerinin </a:t>
            </a:r>
            <a:r>
              <a:rPr lang="tr-TR" sz="2800" dirty="0" err="1">
                <a:solidFill>
                  <a:prstClr val="black"/>
                </a:solidFill>
                <a:latin typeface="Times New Roman"/>
                <a:ea typeface="Times New Roman"/>
              </a:rPr>
              <a:t>yanısıra</a:t>
            </a:r>
            <a:r>
              <a:rPr lang="tr-TR" sz="2800" dirty="0">
                <a:solidFill>
                  <a:prstClr val="black"/>
                </a:solidFill>
                <a:latin typeface="Times New Roman"/>
                <a:ea typeface="Times New Roman"/>
              </a:rPr>
              <a:t> öğretmen yapımı testlere, gelişimsel </a:t>
            </a:r>
            <a:r>
              <a:rPr lang="tr-TR" sz="2800" dirty="0" err="1">
                <a:solidFill>
                  <a:prstClr val="black"/>
                </a:solidFill>
                <a:latin typeface="Times New Roman"/>
                <a:ea typeface="Times New Roman"/>
              </a:rPr>
              <a:t>değelendirme</a:t>
            </a:r>
            <a:r>
              <a:rPr lang="tr-TR" sz="2800" dirty="0">
                <a:solidFill>
                  <a:prstClr val="black"/>
                </a:solidFill>
                <a:latin typeface="Times New Roman"/>
                <a:ea typeface="Times New Roman"/>
              </a:rPr>
              <a:t> listelerine, beceri envanterlerine, davranış kontrol listelerine, günlük gözlemlere ve çocuklarla yapılan görüşmelere yer verilebilir </a:t>
            </a:r>
            <a:endParaRPr lang="tr-TR" sz="2800" dirty="0">
              <a:solidFill>
                <a:prstClr val="black"/>
              </a:solidFill>
            </a:endParaRPr>
          </a:p>
        </p:txBody>
      </p:sp>
    </p:spTree>
    <p:extLst>
      <p:ext uri="{BB962C8B-B14F-4D97-AF65-F5344CB8AC3E}">
        <p14:creationId xmlns:p14="http://schemas.microsoft.com/office/powerpoint/2010/main" val="1899115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sz="2800" dirty="0">
                <a:latin typeface="Times New Roman"/>
                <a:ea typeface="Times New Roman"/>
              </a:rPr>
              <a:t>Taramada öğretmenlere, anne babalara örnek olması amacıyla </a:t>
            </a:r>
            <a:r>
              <a:rPr lang="tr-TR" sz="2800" dirty="0" smtClean="0">
                <a:latin typeface="Times New Roman"/>
                <a:ea typeface="Times New Roman"/>
              </a:rPr>
              <a:t>çocukların </a:t>
            </a:r>
            <a:r>
              <a:rPr lang="tr-TR" sz="2800" dirty="0">
                <a:latin typeface="Times New Roman"/>
                <a:ea typeface="Times New Roman"/>
              </a:rPr>
              <a:t>gelişim alanlarına ve yaşlarına göre hazırlanmış Gelişim Değerlendirme </a:t>
            </a:r>
            <a:r>
              <a:rPr lang="tr-TR" sz="2800" dirty="0" smtClean="0">
                <a:latin typeface="Times New Roman"/>
                <a:ea typeface="Times New Roman"/>
              </a:rPr>
              <a:t>Listesi  </a:t>
            </a:r>
            <a:r>
              <a:rPr lang="tr-TR" sz="2800" dirty="0">
                <a:latin typeface="Times New Roman"/>
                <a:ea typeface="Times New Roman"/>
              </a:rPr>
              <a:t>İpucu Veren İşaretler Kontrol Listesi </a:t>
            </a:r>
            <a:r>
              <a:rPr lang="tr-TR" sz="2800" dirty="0" smtClean="0">
                <a:latin typeface="Times New Roman"/>
                <a:ea typeface="Times New Roman"/>
              </a:rPr>
              <a:t>bulunmaktadır. </a:t>
            </a:r>
          </a:p>
        </p:txBody>
      </p:sp>
    </p:spTree>
    <p:extLst>
      <p:ext uri="{BB962C8B-B14F-4D97-AF65-F5344CB8AC3E}">
        <p14:creationId xmlns:p14="http://schemas.microsoft.com/office/powerpoint/2010/main" val="3241508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dirty="0">
                <a:latin typeface="Times New Roman"/>
                <a:ea typeface="Times New Roman"/>
              </a:rPr>
              <a:t>Tarama sürecinde öğretmenler ve uzmanlar gerekli önlemleri almalı ve pek çok etmeni göz önünde bulundurmalıdır. Bunlar;</a:t>
            </a:r>
            <a:endParaRPr lang="tr-TR" i="1" dirty="0">
              <a:latin typeface="Times New Roman"/>
              <a:ea typeface="Times New Roman"/>
            </a:endParaRPr>
          </a:p>
          <a:p>
            <a:pPr marL="342900" lvl="0" indent="-342900" algn="just">
              <a:lnSpc>
                <a:spcPct val="150000"/>
              </a:lnSpc>
              <a:spcAft>
                <a:spcPts val="600"/>
              </a:spcAft>
              <a:buFont typeface="Symbol"/>
              <a:buChar char=""/>
              <a:tabLst>
                <a:tab pos="457200" algn="l"/>
              </a:tabLst>
            </a:pPr>
            <a:r>
              <a:rPr lang="tr-TR" dirty="0">
                <a:latin typeface="Times New Roman"/>
                <a:ea typeface="Times New Roman"/>
              </a:rPr>
              <a:t>Tarama testlerinin yeterlik ve yetersizlikten çok, genel performansı ölçtüğünü unutmamalıdır</a:t>
            </a:r>
            <a:r>
              <a:rPr lang="tr-TR" dirty="0" smtClean="0">
                <a:latin typeface="Times New Roman"/>
                <a:ea typeface="Times New Roman"/>
              </a:rPr>
              <a:t>.</a:t>
            </a:r>
          </a:p>
          <a:p>
            <a:pPr marL="342900" lvl="0" indent="-342900" algn="just">
              <a:lnSpc>
                <a:spcPct val="150000"/>
              </a:lnSpc>
              <a:spcAft>
                <a:spcPts val="600"/>
              </a:spcAft>
              <a:buFont typeface="Symbol"/>
              <a:buChar char=""/>
              <a:tabLst>
                <a:tab pos="457200" algn="l"/>
              </a:tabLst>
            </a:pPr>
            <a:r>
              <a:rPr lang="tr-TR" dirty="0" smtClean="0">
                <a:latin typeface="Times New Roman"/>
                <a:ea typeface="Times New Roman"/>
              </a:rPr>
              <a:t>Ayrıntılı </a:t>
            </a:r>
            <a:r>
              <a:rPr lang="tr-TR" dirty="0">
                <a:latin typeface="Times New Roman"/>
                <a:ea typeface="Times New Roman"/>
              </a:rPr>
              <a:t>değerlendirmede tarama testlerini kullanmaktan </a:t>
            </a:r>
            <a:r>
              <a:rPr lang="tr-TR" dirty="0" smtClean="0">
                <a:latin typeface="Times New Roman"/>
                <a:ea typeface="Times New Roman"/>
              </a:rPr>
              <a:t>kaçınılmalıdır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2502826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lvl="0" indent="-342900" algn="just">
              <a:lnSpc>
                <a:spcPct val="150000"/>
              </a:lnSpc>
              <a:spcAft>
                <a:spcPts val="600"/>
              </a:spcAft>
              <a:buClr>
                <a:srgbClr val="FE8637"/>
              </a:buClr>
              <a:buFont typeface="Symbol"/>
              <a:buChar char=""/>
              <a:tabLst>
                <a:tab pos="457200" algn="l"/>
              </a:tabLst>
            </a:pPr>
            <a:r>
              <a:rPr lang="tr-TR" sz="2800" dirty="0">
                <a:solidFill>
                  <a:prstClr val="black"/>
                </a:solidFill>
                <a:latin typeface="Times New Roman"/>
                <a:ea typeface="Times New Roman"/>
              </a:rPr>
              <a:t>Taramalarda çocukların yetersizlikleri </a:t>
            </a:r>
            <a:r>
              <a:rPr lang="tr-TR" sz="2800" dirty="0" err="1" smtClean="0">
                <a:solidFill>
                  <a:prstClr val="black"/>
                </a:solidFill>
                <a:latin typeface="Times New Roman"/>
                <a:ea typeface="Times New Roman"/>
              </a:rPr>
              <a:t>tanılanamaz.Bu</a:t>
            </a:r>
            <a:r>
              <a:rPr lang="tr-TR" sz="2800" dirty="0" smtClean="0">
                <a:solidFill>
                  <a:prstClr val="black"/>
                </a:solidFill>
                <a:latin typeface="Times New Roman"/>
                <a:ea typeface="Times New Roman"/>
              </a:rPr>
              <a:t> nedenle </a:t>
            </a:r>
            <a:r>
              <a:rPr lang="tr-TR" sz="2800" dirty="0">
                <a:solidFill>
                  <a:prstClr val="black"/>
                </a:solidFill>
                <a:latin typeface="Times New Roman"/>
                <a:ea typeface="Times New Roman"/>
              </a:rPr>
              <a:t>çocukların yetersizlikleri bu süreçte adlandırılmamalıdır</a:t>
            </a:r>
            <a:r>
              <a:rPr lang="tr-TR" sz="2800" dirty="0" smtClean="0">
                <a:solidFill>
                  <a:prstClr val="black"/>
                </a:solidFill>
                <a:latin typeface="Times New Roman"/>
                <a:ea typeface="Times New Roman"/>
              </a:rPr>
              <a:t>.</a:t>
            </a:r>
            <a:endParaRPr lang="tr-TR" sz="2800" dirty="0">
              <a:latin typeface="Times New Roman"/>
              <a:ea typeface="Times New Roman"/>
            </a:endParaRPr>
          </a:p>
          <a:p>
            <a:pPr marL="342900" lvl="0" indent="-342900" algn="just">
              <a:lnSpc>
                <a:spcPct val="150000"/>
              </a:lnSpc>
              <a:spcAft>
                <a:spcPts val="600"/>
              </a:spcAft>
              <a:buFont typeface="Symbol"/>
              <a:buChar char=""/>
              <a:tabLst>
                <a:tab pos="457200" algn="l"/>
              </a:tabLst>
            </a:pPr>
            <a:r>
              <a:rPr lang="tr-TR" sz="2800" dirty="0" smtClean="0">
                <a:latin typeface="Times New Roman"/>
                <a:ea typeface="Times New Roman"/>
              </a:rPr>
              <a:t>Anne </a:t>
            </a:r>
            <a:r>
              <a:rPr lang="tr-TR" sz="2800" dirty="0">
                <a:latin typeface="Times New Roman"/>
                <a:ea typeface="Times New Roman"/>
              </a:rPr>
              <a:t>babalar tarama sürecine katılarak, çocuk hakkında yeterli </a:t>
            </a:r>
            <a:r>
              <a:rPr lang="tr-TR" sz="2800" dirty="0" err="1">
                <a:latin typeface="Times New Roman"/>
                <a:ea typeface="Times New Roman"/>
              </a:rPr>
              <a:t>bigiyi</a:t>
            </a:r>
            <a:r>
              <a:rPr lang="tr-TR" sz="2800" dirty="0">
                <a:latin typeface="Times New Roman"/>
                <a:ea typeface="Times New Roman"/>
              </a:rPr>
              <a:t> vermelidir.</a:t>
            </a:r>
            <a:endParaRPr lang="tr-TR" sz="2800" i="1" dirty="0">
              <a:latin typeface="Times New Roman"/>
              <a:ea typeface="Times New Roman"/>
            </a:endParaRPr>
          </a:p>
          <a:p>
            <a:r>
              <a:rPr lang="tr-TR" sz="2800" dirty="0">
                <a:latin typeface="Times New Roman"/>
                <a:ea typeface="Times New Roman"/>
              </a:rPr>
              <a:t>Taramadaki ölçüm sonuçlarına dayanılarak, çocuklar etiketlenmemelidir</a:t>
            </a:r>
            <a:endParaRPr lang="tr-TR" sz="2800" dirty="0"/>
          </a:p>
        </p:txBody>
      </p:sp>
    </p:spTree>
    <p:extLst>
      <p:ext uri="{BB962C8B-B14F-4D97-AF65-F5344CB8AC3E}">
        <p14:creationId xmlns:p14="http://schemas.microsoft.com/office/powerpoint/2010/main" val="1514316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sz="2800" b="1" dirty="0">
                <a:latin typeface="Times New Roman"/>
                <a:ea typeface="Times New Roman"/>
              </a:rPr>
              <a:t>Tanılama ve Yerleştirme</a:t>
            </a:r>
            <a:endParaRPr lang="tr-TR" sz="2800" i="1" dirty="0">
              <a:latin typeface="Times New Roman"/>
              <a:ea typeface="Times New Roman"/>
            </a:endParaRPr>
          </a:p>
          <a:p>
            <a:r>
              <a:rPr lang="tr-TR" sz="2800" dirty="0">
                <a:latin typeface="Times New Roman"/>
                <a:ea typeface="Times New Roman"/>
              </a:rPr>
              <a:t>Okulda yapılan öğretim uyarlamaları ve düzenlemelerine rağmen; akademik, davranışsal, sosyal ve duygusal yönden sorunları devam eden çocukların tanılanması için öğretmen, anne baba ve okul yönetimi resmi başvuru yaparak, çocuğu ayrıntılı değerlendirme için rehberlik araştırma merkezine yönlendirir. </a:t>
            </a:r>
            <a:endParaRPr lang="tr-TR" sz="2800" dirty="0"/>
          </a:p>
        </p:txBody>
      </p:sp>
    </p:spTree>
    <p:extLst>
      <p:ext uri="{BB962C8B-B14F-4D97-AF65-F5344CB8AC3E}">
        <p14:creationId xmlns:p14="http://schemas.microsoft.com/office/powerpoint/2010/main" val="43332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Rehberlik araştırma merkezine yönlendirilen  çocuk için ilgili bölümde bir dosya açılır ve çocuğun durumu ayrıntılı bir biçimde değerlendirilir. Bu sürecin temel amacı, çocuğun özel eğitim hizmetleri için uygun olup olmadığına karar vermektir.</a:t>
            </a:r>
            <a:endParaRPr lang="tr-TR" sz="2800" dirty="0"/>
          </a:p>
        </p:txBody>
      </p:sp>
    </p:spTree>
    <p:extLst>
      <p:ext uri="{BB962C8B-B14F-4D97-AF65-F5344CB8AC3E}">
        <p14:creationId xmlns:p14="http://schemas.microsoft.com/office/powerpoint/2010/main" val="364402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b="1" dirty="0">
                <a:latin typeface="Times New Roman"/>
                <a:ea typeface="Times New Roman"/>
              </a:rPr>
              <a:t>Tıbbi Tanılama;</a:t>
            </a:r>
            <a:r>
              <a:rPr lang="tr-TR" dirty="0">
                <a:latin typeface="Times New Roman"/>
                <a:ea typeface="Times New Roman"/>
              </a:rPr>
              <a:t> tıbbi verilerin ve </a:t>
            </a:r>
            <a:r>
              <a:rPr lang="tr-TR" dirty="0" err="1">
                <a:latin typeface="Times New Roman"/>
                <a:ea typeface="Times New Roman"/>
              </a:rPr>
              <a:t>psikometrik</a:t>
            </a:r>
            <a:r>
              <a:rPr lang="tr-TR" dirty="0">
                <a:latin typeface="Times New Roman"/>
                <a:ea typeface="Times New Roman"/>
              </a:rPr>
              <a:t> ölçümlerin esas alındığı bir tanılama şeklidir. Bu tür tanılamada yetersizlik saptanmakta, bireyde oluşan zedelenmenin yeri, derecesi, oluş zamanı, zedelenmeye yol açan nedenler, sürekliliği gibi özellikler belirlenmektedir. </a:t>
            </a:r>
            <a:endParaRPr lang="tr-TR" dirty="0"/>
          </a:p>
        </p:txBody>
      </p:sp>
    </p:spTree>
    <p:extLst>
      <p:ext uri="{BB962C8B-B14F-4D97-AF65-F5344CB8AC3E}">
        <p14:creationId xmlns:p14="http://schemas.microsoft.com/office/powerpoint/2010/main" val="3331234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spcAft>
                <a:spcPts val="0"/>
              </a:spcAft>
            </a:pPr>
            <a:r>
              <a:rPr lang="tr-TR" dirty="0">
                <a:solidFill>
                  <a:srgbClr val="000000"/>
                </a:solidFill>
                <a:latin typeface="Times New Roman"/>
              </a:rPr>
              <a:t>Bu bölüm;</a:t>
            </a:r>
            <a:endParaRPr lang="tr-TR" dirty="0">
              <a:latin typeface="Times New Roman"/>
              <a:ea typeface="Times New Roman"/>
            </a:endParaRPr>
          </a:p>
          <a:p>
            <a:pPr marL="742950" lvl="1" indent="-285750" fontAlgn="base">
              <a:spcAft>
                <a:spcPts val="0"/>
              </a:spcAft>
              <a:buFont typeface="Arial"/>
              <a:buChar char="•"/>
              <a:tabLst>
                <a:tab pos="914400" algn="l"/>
              </a:tabLst>
            </a:pPr>
            <a:r>
              <a:rPr lang="tr-TR" sz="2400" dirty="0" err="1">
                <a:solidFill>
                  <a:srgbClr val="000000"/>
                </a:solidFill>
                <a:latin typeface="Times New Roman"/>
                <a:cs typeface="Times New Roman"/>
              </a:rPr>
              <a:t>Aral,N</a:t>
            </a:r>
            <a:r>
              <a:rPr lang="tr-TR" sz="2400" dirty="0">
                <a:solidFill>
                  <a:srgbClr val="000000"/>
                </a:solidFill>
                <a:latin typeface="Times New Roman"/>
                <a:cs typeface="Times New Roman"/>
              </a:rPr>
              <a:t>., 2011.</a:t>
            </a:r>
            <a:r>
              <a:rPr lang="tr-TR" sz="2400" i="1" dirty="0">
                <a:solidFill>
                  <a:srgbClr val="000000"/>
                </a:solidFill>
                <a:latin typeface="Times New Roman"/>
                <a:cs typeface="Times New Roman"/>
              </a:rPr>
              <a:t> Okul Öncesi Eğitimde Kaynaştırma</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Yayınları.</a:t>
            </a:r>
            <a:endParaRPr lang="tr-TR" sz="2400" dirty="0">
              <a:latin typeface="Times New Roman"/>
              <a:ea typeface="Times New Roman"/>
              <a:cs typeface="Times New Roman"/>
            </a:endParaRPr>
          </a:p>
          <a:p>
            <a:pPr marL="742950" lvl="1" indent="-285750" fontAlgn="base">
              <a:spcAft>
                <a:spcPts val="0"/>
              </a:spcAft>
              <a:buFont typeface="Arial"/>
              <a:buChar char="•"/>
              <a:tabLst>
                <a:tab pos="914400" algn="l"/>
              </a:tabLst>
            </a:pPr>
            <a:r>
              <a:rPr lang="tr-TR" sz="2400" dirty="0">
                <a:solidFill>
                  <a:srgbClr val="000000"/>
                </a:solidFill>
                <a:latin typeface="Times New Roman"/>
                <a:cs typeface="Times New Roman"/>
              </a:rPr>
              <a:t>Aral, N. ve Gürsoy, F. 2007. </a:t>
            </a:r>
            <a:r>
              <a:rPr lang="tr-TR" sz="2400" i="1" dirty="0">
                <a:solidFill>
                  <a:srgbClr val="000000"/>
                </a:solidFill>
                <a:latin typeface="Times New Roman"/>
                <a:cs typeface="Times New Roman"/>
              </a:rPr>
              <a:t>Özel eğitim gerektiren çocuklar ve özel eğitime giriş.</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Kültür Yayınları.</a:t>
            </a:r>
            <a:endParaRPr lang="tr-TR" sz="2400" dirty="0">
              <a:latin typeface="Times New Roman"/>
              <a:ea typeface="Times New Roman"/>
              <a:cs typeface="Times New Roman"/>
            </a:endParaRPr>
          </a:p>
          <a:p>
            <a:pPr marL="347345" indent="-347345" fontAlgn="base">
              <a:spcBef>
                <a:spcPts val="1000"/>
              </a:spcBef>
              <a:spcAft>
                <a:spcPts val="0"/>
              </a:spcAft>
            </a:pPr>
            <a:r>
              <a:rPr lang="tr-TR" dirty="0">
                <a:solidFill>
                  <a:srgbClr val="000000"/>
                </a:solidFill>
                <a:latin typeface="Times New Roman"/>
              </a:rPr>
              <a:t>kaynağından aynen alınmıştır.        </a:t>
            </a:r>
            <a:endParaRPr lang="tr-TR" dirty="0">
              <a:latin typeface="Times New Roman"/>
              <a:ea typeface="Times New Roman"/>
            </a:endParaRPr>
          </a:p>
          <a:p>
            <a:pPr>
              <a:lnSpc>
                <a:spcPct val="150000"/>
              </a:lnSpc>
              <a:spcAft>
                <a:spcPts val="0"/>
              </a:spcAft>
            </a:pPr>
            <a:r>
              <a:rPr lang="tr-TR" dirty="0">
                <a:latin typeface="Times New Roman"/>
                <a:ea typeface="Times New Roman"/>
              </a:rPr>
              <a:t> </a:t>
            </a:r>
            <a:endParaRPr lang="tr-TR" i="1" dirty="0">
              <a:effectLst/>
              <a:latin typeface="Times New Roman"/>
              <a:ea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lgn="just">
              <a:lnSpc>
                <a:spcPct val="150000"/>
              </a:lnSpc>
              <a:spcBef>
                <a:spcPts val="800"/>
              </a:spcBef>
              <a:buClr>
                <a:srgbClr val="FE8637"/>
              </a:buClr>
            </a:pPr>
            <a:r>
              <a:rPr lang="tr-TR" sz="2800" dirty="0">
                <a:solidFill>
                  <a:prstClr val="black"/>
                </a:solidFill>
                <a:latin typeface="Times New Roman"/>
                <a:ea typeface="Times New Roman"/>
              </a:rPr>
              <a:t>Tıbbi tanılamada, bireyde meydana gelen zedelenmenin nasıl bir gelişim göstereceği ve giderilebileceği konusu ayrıntılı bir şekilde incelenmekte ve bu verilere dayalı olarak yetersizliğin etkilenme derecesini en aza indiren tıbbi önlemler üzerinde durulmaktadır.</a:t>
            </a:r>
            <a:endParaRPr lang="tr-TR" sz="2800" i="1" dirty="0">
              <a:solidFill>
                <a:prstClr val="black"/>
              </a:solidFill>
              <a:latin typeface="Times New Roman"/>
              <a:ea typeface="Times New Roman"/>
            </a:endParaRPr>
          </a:p>
        </p:txBody>
      </p:sp>
    </p:spTree>
    <p:extLst>
      <p:ext uri="{BB962C8B-B14F-4D97-AF65-F5344CB8AC3E}">
        <p14:creationId xmlns:p14="http://schemas.microsoft.com/office/powerpoint/2010/main" val="3481977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latin typeface="Times New Roman"/>
                <a:ea typeface="Times New Roman"/>
              </a:rPr>
              <a:t>Eğitsel </a:t>
            </a:r>
            <a:r>
              <a:rPr lang="tr-TR" b="1" dirty="0" err="1">
                <a:latin typeface="Times New Roman"/>
                <a:ea typeface="Times New Roman"/>
              </a:rPr>
              <a:t>Tanımalama</a:t>
            </a:r>
            <a:r>
              <a:rPr lang="tr-TR" b="1" dirty="0" smtClean="0">
                <a:latin typeface="Times New Roman"/>
                <a:ea typeface="Times New Roman"/>
              </a:rPr>
              <a:t>;</a:t>
            </a:r>
          </a:p>
          <a:p>
            <a:r>
              <a:rPr lang="tr-TR" sz="2800" dirty="0" smtClean="0">
                <a:latin typeface="Arial" panose="020B0604020202020204" pitchFamily="34" charset="0"/>
                <a:ea typeface="Times New Roman"/>
                <a:cs typeface="Arial" panose="020B0604020202020204" pitchFamily="34" charset="0"/>
              </a:rPr>
              <a:t>Tıbbi </a:t>
            </a:r>
            <a:r>
              <a:rPr lang="tr-TR" sz="2800" dirty="0">
                <a:latin typeface="Arial" panose="020B0604020202020204" pitchFamily="34" charset="0"/>
                <a:ea typeface="Times New Roman"/>
                <a:cs typeface="Arial" panose="020B0604020202020204" pitchFamily="34" charset="0"/>
              </a:rPr>
              <a:t>ve </a:t>
            </a:r>
            <a:r>
              <a:rPr lang="tr-TR" sz="2800" dirty="0" err="1">
                <a:latin typeface="Arial" panose="020B0604020202020204" pitchFamily="34" charset="0"/>
                <a:ea typeface="Times New Roman"/>
                <a:cs typeface="Arial" panose="020B0604020202020204" pitchFamily="34" charset="0"/>
              </a:rPr>
              <a:t>psikometrik</a:t>
            </a:r>
            <a:r>
              <a:rPr lang="tr-TR" sz="2800" dirty="0">
                <a:latin typeface="Arial" panose="020B0604020202020204" pitchFamily="34" charset="0"/>
                <a:ea typeface="Times New Roman"/>
                <a:cs typeface="Arial" panose="020B0604020202020204" pitchFamily="34" charset="0"/>
              </a:rPr>
              <a:t> veriler dikkate alınarak, yetersizliğin eğitim sürecini etkileme durumunun belirlenmesi ve bireyin dil, bilişsel, duygusal, sosyal ve motor becerilerine ilişkin gelişimsel bilgilerin toplanması şeklinde tanımlanmaktadır. </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837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Eğitsel tanı ve değerlendirmede amaç, bireyi etiketlemek, özel eğitim kurumlarına sevk etmek değil, bireyin eğitsel gereksinimlerini karşılayabilecek kararların alınabilmesini kolaylaştırmak, çocuğun neleri yapıp neleri yapamadığını belirlemektir. </a:t>
            </a:r>
            <a:endParaRPr lang="tr-TR" sz="2800" dirty="0">
              <a:solidFill>
                <a:prstClr val="black"/>
              </a:solidFill>
            </a:endParaRPr>
          </a:p>
          <a:p>
            <a:endParaRPr lang="tr-TR" sz="2800" dirty="0"/>
          </a:p>
        </p:txBody>
      </p:sp>
    </p:spTree>
    <p:extLst>
      <p:ext uri="{BB962C8B-B14F-4D97-AF65-F5344CB8AC3E}">
        <p14:creationId xmlns:p14="http://schemas.microsoft.com/office/powerpoint/2010/main" val="3254097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Ayrıntılı değerlendirmede gerektiğinde nesnel, stan­dart testler ve çeşitli ölçme araçları kullanılır. Elde edilen bilgiler Özel Eğitim Hizmetleri Yönetmeliğinde de belirtildiği gibi ve rehberlik araştırma merkezi bün­yesindeki özel eğitim değerlendirme kuruluna iletilir. </a:t>
            </a:r>
            <a:endParaRPr lang="tr-TR" sz="2800" dirty="0"/>
          </a:p>
        </p:txBody>
      </p:sp>
    </p:spTree>
    <p:extLst>
      <p:ext uri="{BB962C8B-B14F-4D97-AF65-F5344CB8AC3E}">
        <p14:creationId xmlns:p14="http://schemas.microsoft.com/office/powerpoint/2010/main" val="124974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dirty="0" smtClean="0">
                <a:latin typeface="Times New Roman"/>
                <a:ea typeface="Times New Roman"/>
              </a:rPr>
              <a:t>Eğitsel </a:t>
            </a:r>
            <a:r>
              <a:rPr lang="tr-TR" dirty="0">
                <a:latin typeface="Times New Roman"/>
                <a:ea typeface="Times New Roman"/>
              </a:rPr>
              <a:t>değerlendirme ve tanılamanın </a:t>
            </a:r>
            <a:r>
              <a:rPr lang="tr-TR" dirty="0" smtClean="0">
                <a:latin typeface="Times New Roman"/>
                <a:ea typeface="Times New Roman"/>
              </a:rPr>
              <a:t>ilkeleri;</a:t>
            </a:r>
          </a:p>
          <a:p>
            <a:pPr algn="just">
              <a:lnSpc>
                <a:spcPct val="150000"/>
              </a:lnSpc>
              <a:spcAft>
                <a:spcPts val="600"/>
              </a:spcAft>
            </a:pPr>
            <a:r>
              <a:rPr lang="tr-TR" dirty="0" smtClean="0">
                <a:latin typeface="Times New Roman"/>
                <a:ea typeface="Times New Roman"/>
              </a:rPr>
              <a:t> </a:t>
            </a:r>
            <a:r>
              <a:rPr lang="tr-TR" dirty="0" smtClean="0">
                <a:solidFill>
                  <a:srgbClr val="000000"/>
                </a:solidFill>
                <a:latin typeface="Times New Roman"/>
                <a:ea typeface="Times New Roman"/>
              </a:rPr>
              <a:t>Eğitsel </a:t>
            </a:r>
            <a:r>
              <a:rPr lang="tr-TR" dirty="0">
                <a:solidFill>
                  <a:srgbClr val="000000"/>
                </a:solidFill>
                <a:latin typeface="Times New Roman"/>
                <a:ea typeface="Times New Roman"/>
              </a:rPr>
              <a:t>değerlendirme ve tanılama erken yaşta </a:t>
            </a:r>
            <a:r>
              <a:rPr lang="tr-TR" dirty="0" smtClean="0">
                <a:solidFill>
                  <a:srgbClr val="000000"/>
                </a:solidFill>
                <a:latin typeface="Times New Roman"/>
                <a:ea typeface="Times New Roman"/>
              </a:rPr>
              <a:t>yapılır.</a:t>
            </a:r>
          </a:p>
          <a:p>
            <a:pPr algn="just">
              <a:lnSpc>
                <a:spcPct val="150000"/>
              </a:lnSpc>
              <a:spcAft>
                <a:spcPts val="600"/>
              </a:spcAft>
            </a:pPr>
            <a:r>
              <a:rPr lang="tr-TR" dirty="0" smtClean="0">
                <a:solidFill>
                  <a:srgbClr val="000000"/>
                </a:solidFill>
                <a:latin typeface="Times New Roman"/>
                <a:ea typeface="Times New Roman"/>
              </a:rPr>
              <a:t>Eğitsel </a:t>
            </a:r>
            <a:r>
              <a:rPr lang="tr-TR" dirty="0">
                <a:solidFill>
                  <a:srgbClr val="000000"/>
                </a:solidFill>
                <a:latin typeface="Times New Roman"/>
                <a:ea typeface="Times New Roman"/>
              </a:rPr>
              <a:t>değerlendirme ve tanılama, bireyin tüm gelişim alanlarındaki özellikleri ve akademik disiplin alanlarındaki yeterlilikleri ile eğitim ihtiyaçları birlikte değerlendirilerek yapılır. </a:t>
            </a:r>
          </a:p>
        </p:txBody>
      </p:sp>
    </p:spTree>
    <p:extLst>
      <p:ext uri="{BB962C8B-B14F-4D97-AF65-F5344CB8AC3E}">
        <p14:creationId xmlns:p14="http://schemas.microsoft.com/office/powerpoint/2010/main" val="3191396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lvl="0" indent="-342900" algn="just">
              <a:lnSpc>
                <a:spcPct val="150000"/>
              </a:lnSpc>
              <a:spcAft>
                <a:spcPts val="600"/>
              </a:spcAft>
              <a:buClr>
                <a:srgbClr val="FE8637"/>
              </a:buClr>
              <a:buFont typeface="Symbol"/>
              <a:buChar char=""/>
              <a:tabLst>
                <a:tab pos="457200" algn="l"/>
              </a:tabLst>
            </a:pPr>
            <a:r>
              <a:rPr lang="tr-TR" sz="2800" dirty="0">
                <a:solidFill>
                  <a:srgbClr val="000000"/>
                </a:solidFill>
                <a:latin typeface="Times New Roman"/>
                <a:ea typeface="Times New Roman"/>
              </a:rPr>
              <a:t>Eğitsel değerlendirme ve tanılama; fiziksel, sosyal ve psikolojik bakımdan birey için en uygun ortamda yapılır. </a:t>
            </a:r>
            <a:endParaRPr lang="tr-TR" sz="2800" dirty="0" smtClean="0">
              <a:solidFill>
                <a:srgbClr val="000000"/>
              </a:solidFill>
              <a:latin typeface="Times New Roman"/>
              <a:ea typeface="Times New Roman"/>
            </a:endParaRPr>
          </a:p>
          <a:p>
            <a:pPr marL="342900" lvl="0" indent="-342900" algn="just">
              <a:lnSpc>
                <a:spcPct val="150000"/>
              </a:lnSpc>
              <a:spcAft>
                <a:spcPts val="600"/>
              </a:spcAft>
              <a:buClr>
                <a:srgbClr val="FE8637"/>
              </a:buClr>
              <a:buFont typeface="Symbol"/>
              <a:buChar char=""/>
              <a:tabLst>
                <a:tab pos="457200" algn="l"/>
              </a:tabLst>
            </a:pPr>
            <a:r>
              <a:rPr lang="tr-TR" sz="2800" dirty="0">
                <a:solidFill>
                  <a:srgbClr val="000000"/>
                </a:solidFill>
                <a:latin typeface="Times New Roman"/>
                <a:ea typeface="Times New Roman"/>
              </a:rPr>
              <a:t>Eğitsel değerlendirme ve tanılama, bireyin yetersizliğine göre birden fazla yöntem ve teknik ile uygun ölçme araçları kullanılarak yapılır. </a:t>
            </a:r>
          </a:p>
          <a:p>
            <a:pPr marL="342900" lvl="0" indent="-342900" algn="just">
              <a:lnSpc>
                <a:spcPct val="150000"/>
              </a:lnSpc>
              <a:spcAft>
                <a:spcPts val="600"/>
              </a:spcAft>
              <a:buClr>
                <a:srgbClr val="FE8637"/>
              </a:buClr>
              <a:buFont typeface="Symbol"/>
              <a:buChar char=""/>
              <a:tabLst>
                <a:tab pos="457200" algn="l"/>
              </a:tabLst>
            </a:pPr>
            <a:endParaRPr lang="tr-TR" sz="2800" dirty="0">
              <a:solidFill>
                <a:srgbClr val="000000"/>
              </a:solidFill>
              <a:latin typeface="Times New Roman"/>
              <a:ea typeface="Times New Roman"/>
            </a:endParaRPr>
          </a:p>
        </p:txBody>
      </p:sp>
    </p:spTree>
    <p:extLst>
      <p:ext uri="{BB962C8B-B14F-4D97-AF65-F5344CB8AC3E}">
        <p14:creationId xmlns:p14="http://schemas.microsoft.com/office/powerpoint/2010/main" val="2538111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lvl="0" indent="-342900" algn="just">
              <a:lnSpc>
                <a:spcPct val="150000"/>
              </a:lnSpc>
              <a:spcAft>
                <a:spcPts val="600"/>
              </a:spcAft>
              <a:buFont typeface="Symbol"/>
              <a:buChar char=""/>
              <a:tabLst>
                <a:tab pos="457200" algn="l"/>
              </a:tabLst>
            </a:pPr>
            <a:r>
              <a:rPr lang="tr-TR" dirty="0" smtClean="0">
                <a:solidFill>
                  <a:srgbClr val="000000"/>
                </a:solidFill>
                <a:latin typeface="Times New Roman"/>
                <a:ea typeface="Times New Roman"/>
              </a:rPr>
              <a:t>Eğitsel </a:t>
            </a:r>
            <a:r>
              <a:rPr lang="tr-TR" dirty="0">
                <a:solidFill>
                  <a:srgbClr val="000000"/>
                </a:solidFill>
                <a:latin typeface="Times New Roman"/>
                <a:ea typeface="Times New Roman"/>
              </a:rPr>
              <a:t>değerlendirme ve tanılama, bireyin eğitim ihtiyacı ve gelişimi dikkate alınarak gerektiğinde tekrarlanır. </a:t>
            </a:r>
          </a:p>
          <a:p>
            <a:pPr marL="342900" lvl="0" indent="-342900" algn="just">
              <a:lnSpc>
                <a:spcPct val="150000"/>
              </a:lnSpc>
              <a:spcAft>
                <a:spcPts val="600"/>
              </a:spcAft>
              <a:buFont typeface="Symbol"/>
              <a:buChar char=""/>
              <a:tabLst>
                <a:tab pos="457200" algn="l"/>
              </a:tabLst>
            </a:pPr>
            <a:r>
              <a:rPr lang="tr-TR" dirty="0">
                <a:solidFill>
                  <a:srgbClr val="000000"/>
                </a:solidFill>
                <a:latin typeface="Times New Roman"/>
                <a:ea typeface="Times New Roman"/>
              </a:rPr>
              <a:t>Eğitsel değerlendirme ve tanılamada, bireyin öğrenme ortamları ile yeterli ve yetersiz olduğu yönler birlikte değerlendirilir. </a:t>
            </a:r>
          </a:p>
          <a:p>
            <a:endParaRPr lang="tr-TR" dirty="0"/>
          </a:p>
        </p:txBody>
      </p:sp>
    </p:spTree>
    <p:extLst>
      <p:ext uri="{BB962C8B-B14F-4D97-AF65-F5344CB8AC3E}">
        <p14:creationId xmlns:p14="http://schemas.microsoft.com/office/powerpoint/2010/main" val="4340877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lvl="0" indent="-342900" algn="just">
              <a:lnSpc>
                <a:spcPct val="150000"/>
              </a:lnSpc>
              <a:spcAft>
                <a:spcPts val="600"/>
              </a:spcAft>
              <a:buFont typeface="Symbol"/>
              <a:buChar char=""/>
              <a:tabLst>
                <a:tab pos="457200" algn="l"/>
              </a:tabLst>
            </a:pPr>
            <a:r>
              <a:rPr lang="tr-TR" dirty="0">
                <a:solidFill>
                  <a:srgbClr val="000000"/>
                </a:solidFill>
                <a:latin typeface="Times New Roman"/>
                <a:ea typeface="Times New Roman"/>
              </a:rPr>
              <a:t>Eğitsel değerlendirme ve tanılama sürecinde anne, baba, okul ve uzmanlar iş birliği içinde çalışırlar. </a:t>
            </a:r>
          </a:p>
          <a:p>
            <a:pPr marL="342900" lvl="0" indent="-342900" algn="just">
              <a:lnSpc>
                <a:spcPct val="150000"/>
              </a:lnSpc>
              <a:spcAft>
                <a:spcPts val="600"/>
              </a:spcAft>
              <a:buFont typeface="Symbol"/>
              <a:buChar char=""/>
              <a:tabLst>
                <a:tab pos="457200" algn="l"/>
              </a:tabLst>
            </a:pPr>
            <a:r>
              <a:rPr lang="tr-TR" dirty="0">
                <a:solidFill>
                  <a:srgbClr val="000000"/>
                </a:solidFill>
                <a:latin typeface="Times New Roman"/>
                <a:ea typeface="Times New Roman"/>
              </a:rPr>
              <a:t>Eğitsel değerlendirme ve tanılama sürecinde ailenin ve gerektiğinde bireyin görüşü alınır. </a:t>
            </a:r>
          </a:p>
          <a:p>
            <a:pPr marL="342900" lvl="0" indent="-342900" algn="just">
              <a:lnSpc>
                <a:spcPct val="150000"/>
              </a:lnSpc>
              <a:spcAft>
                <a:spcPts val="600"/>
              </a:spcAft>
              <a:buFont typeface="Symbol"/>
              <a:buChar char=""/>
              <a:tabLst>
                <a:tab pos="457200" algn="l"/>
              </a:tabLst>
            </a:pPr>
            <a:r>
              <a:rPr lang="tr-TR" dirty="0">
                <a:latin typeface="Times New Roman"/>
                <a:ea typeface="Times New Roman"/>
              </a:rPr>
              <a:t>Eğitsel değerlendirme ve tanılama süreciyle ilgili olarak birey ile ailenin görüş ve onayları alınmadan hiçbir açıklama yapılamaz. </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769549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0"/>
              </a:spcAft>
            </a:pPr>
            <a:r>
              <a:rPr lang="tr-TR" b="1" dirty="0">
                <a:latin typeface="Times New Roman"/>
                <a:ea typeface="Times New Roman"/>
              </a:rPr>
              <a:t>Eğitim Programını Planlama</a:t>
            </a:r>
            <a:endParaRPr lang="tr-TR" i="1" dirty="0">
              <a:latin typeface="Times New Roman"/>
              <a:ea typeface="Times New Roman"/>
            </a:endParaRPr>
          </a:p>
          <a:p>
            <a:r>
              <a:rPr lang="tr-TR" sz="2800" dirty="0">
                <a:latin typeface="Times New Roman"/>
                <a:ea typeface="Times New Roman"/>
              </a:rPr>
              <a:t>Tanılama çalışmaları sonucunda çocuğun özel eğitim hizmetlerine uygunluğuna karar verilmesi durumunda , değerlendirmenin bir sonraki aşaması olan eğitim programını planlama aşamasına geçilir. Bu aşamada çocuğun özel güçlükleri, yetersizlikleri ve öğrenmenin hangi koşullar altında daha iyi olabileceği belirlenir</a:t>
            </a:r>
            <a:endParaRPr lang="tr-TR" sz="2800" dirty="0"/>
          </a:p>
        </p:txBody>
      </p:sp>
    </p:spTree>
    <p:extLst>
      <p:ext uri="{BB962C8B-B14F-4D97-AF65-F5344CB8AC3E}">
        <p14:creationId xmlns:p14="http://schemas.microsoft.com/office/powerpoint/2010/main" val="36159383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Arial" panose="020B0604020202020204" pitchFamily="34" charset="0"/>
                <a:ea typeface="Times New Roman"/>
                <a:cs typeface="Arial" panose="020B0604020202020204" pitchFamily="34" charset="0"/>
              </a:rPr>
              <a:t>Bu tür değerlendirme ile çocuğun var olan performans düzeyinin ne olduğu, sınıfta, evde ve toplumda çocuk için gerekli olan eğitim gereksinimlerinin neler olduğu araştırılır. Elde edilen bilgiler özel </a:t>
            </a:r>
            <a:r>
              <a:rPr lang="tr-TR" sz="2800" dirty="0" err="1">
                <a:latin typeface="Arial" panose="020B0604020202020204" pitchFamily="34" charset="0"/>
                <a:ea typeface="Times New Roman"/>
                <a:cs typeface="Arial" panose="020B0604020202020204" pitchFamily="34" charset="0"/>
              </a:rPr>
              <a:t>gereksinimli</a:t>
            </a:r>
            <a:r>
              <a:rPr lang="tr-TR" sz="2800" dirty="0">
                <a:latin typeface="Arial" panose="020B0604020202020204" pitchFamily="34" charset="0"/>
                <a:ea typeface="Times New Roman"/>
                <a:cs typeface="Arial" panose="020B0604020202020204" pitchFamily="34" charset="0"/>
              </a:rPr>
              <a:t> çocuğa neler öğretileceğinin ve nasıl öğretileceğinin planlandığı bireyselleştirilmiş eğitim programlarının geliştirilmesinde kullanılır </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7344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7385248" cy="922114"/>
          </a:xfrm>
        </p:spPr>
        <p:txBody>
          <a:bodyPr/>
          <a:lstStyle/>
          <a:p>
            <a:pPr marL="274320" lvl="0" indent="-274320">
              <a:spcBef>
                <a:spcPts val="800"/>
              </a:spcBef>
              <a:spcAft>
                <a:spcPts val="400"/>
              </a:spcAft>
            </a:pPr>
            <a:r>
              <a:rPr lang="tr-TR" sz="2400" b="1" cap="none" dirty="0">
                <a:solidFill>
                  <a:prstClr val="black"/>
                </a:solidFill>
                <a:latin typeface="Times New Roman"/>
                <a:ea typeface="Times New Roman"/>
                <a:cs typeface="+mn-cs"/>
              </a:rPr>
              <a:t>DEĞERLENDİRMENİN TANIMI VE ÖNEMİ</a:t>
            </a:r>
            <a:endParaRPr lang="tr-TR" sz="2400" i="1" cap="none" dirty="0">
              <a:solidFill>
                <a:prstClr val="black"/>
              </a:solidFill>
              <a:latin typeface="Times New Roman"/>
              <a:ea typeface="Times New Roman"/>
              <a:cs typeface="+mn-cs"/>
            </a:endParaRPr>
          </a:p>
        </p:txBody>
      </p:sp>
      <p:sp>
        <p:nvSpPr>
          <p:cNvPr id="3" name="2 İçerik Yer Tutucusu"/>
          <p:cNvSpPr>
            <a:spLocks noGrp="1"/>
          </p:cNvSpPr>
          <p:nvPr>
            <p:ph sz="quarter" idx="1"/>
          </p:nvPr>
        </p:nvSpPr>
        <p:spPr/>
        <p:txBody>
          <a:bodyPr>
            <a:normAutofit/>
          </a:bodyPr>
          <a:lstStyle/>
          <a:p>
            <a:r>
              <a:rPr lang="tr-TR" sz="2800" dirty="0" smtClean="0">
                <a:latin typeface="Times New Roman"/>
                <a:ea typeface="Times New Roman"/>
              </a:rPr>
              <a:t>Öğrenme </a:t>
            </a:r>
            <a:r>
              <a:rPr lang="tr-TR" sz="2800" dirty="0">
                <a:latin typeface="Times New Roman"/>
                <a:ea typeface="Times New Roman"/>
              </a:rPr>
              <a:t>ve gelişimsel özellikler yönünden akranlarından farklı olan ve sorunlar yaşayan çocukları belirlemek, çocuklar hakkında bilgi toplamak için, çeşitli değerlendirme teknikleri kullanılarak değerlendirmenin yapılması gerekir. </a:t>
            </a:r>
            <a:endParaRPr lang="tr-TR" sz="2800" dirty="0" smtClean="0">
              <a:latin typeface="Times New Roman"/>
              <a:ea typeface="Times New Roman"/>
            </a:endParaRPr>
          </a:p>
          <a:p>
            <a:r>
              <a:rPr lang="tr-TR" sz="2800" dirty="0" smtClean="0">
                <a:latin typeface="Times New Roman"/>
                <a:ea typeface="Times New Roman"/>
              </a:rPr>
              <a:t>Değerlendirme</a:t>
            </a:r>
            <a:r>
              <a:rPr lang="tr-TR" sz="2800" dirty="0">
                <a:latin typeface="Times New Roman"/>
                <a:ea typeface="Times New Roman"/>
              </a:rPr>
              <a:t>; çocuğun gelişimsel potansiyelini en üst düzeyde kullanmasına yardımcı olmak amacıyla, çocuğun yetenekleri, becerileri, içinde yaşadığı çevre ve öğrenme ortamları hakkında bilgi elde etmek için gerçekleştirilen bir süreçtir. </a:t>
            </a:r>
            <a:endParaRPr lang="tr-T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algn="just">
              <a:lnSpc>
                <a:spcPct val="150000"/>
              </a:lnSpc>
              <a:spcBef>
                <a:spcPts val="800"/>
              </a:spcBef>
              <a:spcAft>
                <a:spcPts val="0"/>
              </a:spcAft>
            </a:pPr>
            <a:r>
              <a:rPr lang="tr-TR" sz="2800" b="1" dirty="0">
                <a:latin typeface="Arial" panose="020B0604020202020204" pitchFamily="34" charset="0"/>
                <a:ea typeface="Times New Roman"/>
                <a:cs typeface="Arial" panose="020B0604020202020204" pitchFamily="34" charset="0"/>
              </a:rPr>
              <a:t>Çocukların  Gelişimini İzleme</a:t>
            </a:r>
            <a:endParaRPr lang="tr-TR" sz="2800" i="1" dirty="0">
              <a:latin typeface="Arial" panose="020B0604020202020204" pitchFamily="34" charset="0"/>
              <a:ea typeface="Times New Roman"/>
              <a:cs typeface="Arial" panose="020B0604020202020204" pitchFamily="34" charset="0"/>
            </a:endParaRPr>
          </a:p>
          <a:p>
            <a:r>
              <a:rPr lang="tr-TR" sz="2800" dirty="0">
                <a:latin typeface="Arial" panose="020B0604020202020204" pitchFamily="34" charset="0"/>
                <a:ea typeface="Times New Roman"/>
                <a:cs typeface="Arial" panose="020B0604020202020204" pitchFamily="34" charset="0"/>
              </a:rPr>
              <a:t>Bu aşamadaki değerlendirme; öğretim programının uygulanması sırasında özel </a:t>
            </a:r>
            <a:r>
              <a:rPr lang="tr-TR" sz="2800" dirty="0" err="1">
                <a:latin typeface="Arial" panose="020B0604020202020204" pitchFamily="34" charset="0"/>
                <a:ea typeface="Times New Roman"/>
                <a:cs typeface="Arial" panose="020B0604020202020204" pitchFamily="34" charset="0"/>
              </a:rPr>
              <a:t>gereksinimli</a:t>
            </a:r>
            <a:r>
              <a:rPr lang="tr-TR" sz="2800" dirty="0">
                <a:latin typeface="Arial" panose="020B0604020202020204" pitchFamily="34" charset="0"/>
                <a:ea typeface="Times New Roman"/>
                <a:cs typeface="Arial" panose="020B0604020202020204" pitchFamily="34" charset="0"/>
              </a:rPr>
              <a:t> çocuklardaki değişmeleri ve ilerlemeleri izlemek amacıyla yapılır. Bu amaçla elde edilen bilgiler öğretimin etkililiğini gösteren uzun ve kısa dönemli amaçlara ilişkin başarının türünün ve düzeyinin belirlenmesine hizmet eder. Elde edilen bilgiler programın geliştirilmesinde kullanılır.</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8093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2800" dirty="0" smtClean="0">
                <a:latin typeface="Times New Roman"/>
                <a:ea typeface="Times New Roman"/>
              </a:rPr>
              <a:t>Değerlendirme </a:t>
            </a:r>
            <a:r>
              <a:rPr lang="tr-TR" sz="2800" dirty="0">
                <a:latin typeface="Times New Roman"/>
                <a:ea typeface="Times New Roman"/>
              </a:rPr>
              <a:t>çocuğa, anne babaya öğretim sürecinde gerçekleşen ve gerçekleşmeyen amaçlar ile ilgili  geri bildirim vermeye katkı sağlar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Aynı zamanda çocuğa ait ilerleme bilgisi çocuğa özgü programın etkililiğini ölçmeye de yardım eder. Çocuğun performansındaki </a:t>
            </a:r>
            <a:r>
              <a:rPr lang="tr-TR" sz="2800" dirty="0" smtClean="0">
                <a:latin typeface="Times New Roman"/>
                <a:ea typeface="Times New Roman"/>
              </a:rPr>
              <a:t>ilerlemeler</a:t>
            </a:r>
            <a:r>
              <a:rPr lang="tr-TR" sz="2800" dirty="0">
                <a:latin typeface="Times New Roman"/>
                <a:ea typeface="Times New Roman"/>
              </a:rPr>
              <a:t>;  gözlem, gelişimsel kontrol listeleri, dereceleme ölçekleri ve ölçüt bağımlı testlerle izlenebilir</a:t>
            </a:r>
            <a:r>
              <a:rPr lang="tr-TR" dirty="0">
                <a:latin typeface="Times New Roman"/>
                <a:ea typeface="Times New Roman"/>
              </a:rPr>
              <a:t>. </a:t>
            </a:r>
            <a:endParaRPr lang="tr-TR" dirty="0"/>
          </a:p>
        </p:txBody>
      </p:sp>
    </p:spTree>
    <p:extLst>
      <p:ext uri="{BB962C8B-B14F-4D97-AF65-F5344CB8AC3E}">
        <p14:creationId xmlns:p14="http://schemas.microsoft.com/office/powerpoint/2010/main" val="1189607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Çocuklardan elde edilen bilgiler, öğretim planında gereksinim duyulan değişikliklerin yapılmasında, özel eğitim ve destek eğitim hizmetlerine ilişkin kararların alınmasında kullanılmaktadır </a:t>
            </a:r>
            <a:endParaRPr lang="tr-TR" sz="2800" dirty="0">
              <a:solidFill>
                <a:prstClr val="black"/>
              </a:solidFill>
            </a:endParaRPr>
          </a:p>
        </p:txBody>
      </p:sp>
    </p:spTree>
    <p:extLst>
      <p:ext uri="{BB962C8B-B14F-4D97-AF65-F5344CB8AC3E}">
        <p14:creationId xmlns:p14="http://schemas.microsoft.com/office/powerpoint/2010/main" val="912845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sz="2800" b="1" dirty="0">
                <a:latin typeface="Times New Roman"/>
                <a:ea typeface="Times New Roman"/>
              </a:rPr>
              <a:t>Eğitim Programını Değerlendirme</a:t>
            </a:r>
            <a:endParaRPr lang="tr-TR" sz="2800" i="1" dirty="0">
              <a:latin typeface="Times New Roman"/>
              <a:ea typeface="Times New Roman"/>
            </a:endParaRPr>
          </a:p>
          <a:p>
            <a:r>
              <a:rPr lang="tr-TR" sz="2800" dirty="0">
                <a:latin typeface="Times New Roman"/>
                <a:ea typeface="Times New Roman"/>
              </a:rPr>
              <a:t>Değerlendirmenin bir </a:t>
            </a:r>
            <a:r>
              <a:rPr lang="tr-TR" sz="2800" dirty="0" smtClean="0">
                <a:latin typeface="Times New Roman"/>
                <a:ea typeface="Times New Roman"/>
              </a:rPr>
              <a:t>amacı da  </a:t>
            </a:r>
            <a:r>
              <a:rPr lang="tr-TR" sz="2800" dirty="0">
                <a:latin typeface="Times New Roman"/>
                <a:ea typeface="Times New Roman"/>
              </a:rPr>
              <a:t>eğitim programının kendisini değerlendirmektir. Özel eğitim hizmetlerinin devam edip etmeyeceğine, yeni uyarlamalara gereksinim olup olmayacağına karar verebilmek için programın değerlendirilmesi de gerekmektedir.  Özel </a:t>
            </a:r>
            <a:r>
              <a:rPr lang="tr-TR" sz="2800" dirty="0" err="1">
                <a:latin typeface="Times New Roman"/>
                <a:ea typeface="Times New Roman"/>
              </a:rPr>
              <a:t>gereksinimli</a:t>
            </a:r>
            <a:r>
              <a:rPr lang="tr-TR" sz="2800" dirty="0">
                <a:latin typeface="Times New Roman"/>
                <a:ea typeface="Times New Roman"/>
              </a:rPr>
              <a:t> çocuklar için hazırlanan bireyselleştirilmiş eğitim programı yılda en az bir kez gözden geçirilmelidir. </a:t>
            </a:r>
            <a:endParaRPr lang="tr-TR" sz="2800" dirty="0"/>
          </a:p>
        </p:txBody>
      </p:sp>
    </p:spTree>
    <p:extLst>
      <p:ext uri="{BB962C8B-B14F-4D97-AF65-F5344CB8AC3E}">
        <p14:creationId xmlns:p14="http://schemas.microsoft.com/office/powerpoint/2010/main" val="1162585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rPr>
              <a:t>DEĞERLENDİRMENİN TÜRLERİ </a:t>
            </a:r>
            <a:endParaRPr lang="tr-TR" i="1" dirty="0">
              <a:latin typeface="Times New Roman"/>
              <a:ea typeface="Times New Roman"/>
            </a:endParaRPr>
          </a:p>
          <a:p>
            <a:r>
              <a:rPr lang="tr-TR" sz="2800" dirty="0">
                <a:latin typeface="Times New Roman"/>
                <a:ea typeface="Times New Roman"/>
              </a:rPr>
              <a:t>Özel </a:t>
            </a:r>
            <a:r>
              <a:rPr lang="tr-TR" sz="2800" dirty="0" err="1">
                <a:latin typeface="Times New Roman"/>
                <a:ea typeface="Times New Roman"/>
              </a:rPr>
              <a:t>gereksinimli</a:t>
            </a:r>
            <a:r>
              <a:rPr lang="tr-TR" sz="2800" dirty="0">
                <a:latin typeface="Times New Roman"/>
                <a:ea typeface="Times New Roman"/>
              </a:rPr>
              <a:t> çocukların tanılanmasında ve programın hazırlanmasında, çeşitli değerlendirme teknik ve araçlarından yararlanılmakta, bu araçların bazıları farklı düzeylerde uzmanlık gerektirmektedir. Değerlendirme teknik ve araçları, </a:t>
            </a:r>
            <a:endParaRPr lang="tr-TR" sz="2800" dirty="0" smtClean="0">
              <a:latin typeface="Times New Roman"/>
              <a:ea typeface="Times New Roman"/>
            </a:endParaRPr>
          </a:p>
          <a:p>
            <a:r>
              <a:rPr lang="tr-TR" sz="2800" dirty="0" err="1" smtClean="0">
                <a:latin typeface="Times New Roman"/>
                <a:ea typeface="Times New Roman"/>
              </a:rPr>
              <a:t>Formal</a:t>
            </a:r>
            <a:r>
              <a:rPr lang="tr-TR" sz="2800" dirty="0" smtClean="0">
                <a:latin typeface="Times New Roman"/>
                <a:ea typeface="Times New Roman"/>
              </a:rPr>
              <a:t> </a:t>
            </a:r>
          </a:p>
          <a:p>
            <a:r>
              <a:rPr lang="tr-TR" sz="2800" dirty="0" smtClean="0">
                <a:latin typeface="Times New Roman"/>
                <a:ea typeface="Times New Roman"/>
              </a:rPr>
              <a:t> </a:t>
            </a:r>
            <a:r>
              <a:rPr lang="tr-TR" sz="2800" dirty="0" err="1" smtClean="0">
                <a:latin typeface="Times New Roman"/>
                <a:ea typeface="Times New Roman"/>
              </a:rPr>
              <a:t>İnformal</a:t>
            </a:r>
            <a:r>
              <a:rPr lang="tr-TR" sz="2800" dirty="0" smtClean="0">
                <a:latin typeface="Times New Roman"/>
                <a:ea typeface="Times New Roman"/>
              </a:rPr>
              <a:t> </a:t>
            </a:r>
            <a:r>
              <a:rPr lang="tr-TR" sz="2800" dirty="0">
                <a:latin typeface="Times New Roman"/>
                <a:ea typeface="Times New Roman"/>
              </a:rPr>
              <a:t>değerlendirme olmak üzere iki grupta </a:t>
            </a:r>
            <a:r>
              <a:rPr lang="tr-TR" sz="2800" dirty="0" smtClean="0">
                <a:latin typeface="Times New Roman"/>
                <a:ea typeface="Times New Roman"/>
              </a:rPr>
              <a:t>incelenmektedir</a:t>
            </a:r>
            <a:endParaRPr lang="tr-TR" sz="2800" dirty="0"/>
          </a:p>
        </p:txBody>
      </p:sp>
    </p:spTree>
    <p:extLst>
      <p:ext uri="{BB962C8B-B14F-4D97-AF65-F5344CB8AC3E}">
        <p14:creationId xmlns:p14="http://schemas.microsoft.com/office/powerpoint/2010/main" val="45562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err="1">
                <a:latin typeface="Times New Roman"/>
                <a:ea typeface="Times New Roman"/>
              </a:rPr>
              <a:t>Formal</a:t>
            </a:r>
            <a:r>
              <a:rPr lang="tr-TR" b="1" dirty="0">
                <a:latin typeface="Times New Roman"/>
                <a:ea typeface="Times New Roman"/>
              </a:rPr>
              <a:t> Değerlendirme: </a:t>
            </a:r>
            <a:endParaRPr lang="tr-TR" b="1" dirty="0" smtClean="0">
              <a:latin typeface="Times New Roman"/>
              <a:ea typeface="Times New Roman"/>
            </a:endParaRPr>
          </a:p>
          <a:p>
            <a:endParaRPr lang="tr-TR" b="1" dirty="0">
              <a:latin typeface="Times New Roman"/>
              <a:ea typeface="Times New Roman"/>
            </a:endParaRPr>
          </a:p>
          <a:p>
            <a:r>
              <a:rPr lang="tr-TR" sz="2800" dirty="0" err="1" smtClean="0">
                <a:latin typeface="Times New Roman"/>
                <a:ea typeface="Times New Roman"/>
              </a:rPr>
              <a:t>Formal</a:t>
            </a:r>
            <a:r>
              <a:rPr lang="tr-TR" sz="2800" dirty="0" smtClean="0">
                <a:latin typeface="Times New Roman"/>
                <a:ea typeface="Times New Roman"/>
              </a:rPr>
              <a:t> </a:t>
            </a:r>
            <a:r>
              <a:rPr lang="tr-TR" sz="2800" dirty="0">
                <a:latin typeface="Times New Roman"/>
                <a:ea typeface="Times New Roman"/>
              </a:rPr>
              <a:t>değerlendirme bir bireyin performansının akranlarına göre nasıl olduğunu belirlemek </a:t>
            </a:r>
            <a:r>
              <a:rPr lang="tr-TR" sz="2800" dirty="0" err="1">
                <a:latin typeface="Times New Roman"/>
                <a:ea typeface="Times New Roman"/>
              </a:rPr>
              <a:t>içn</a:t>
            </a:r>
            <a:r>
              <a:rPr lang="tr-TR" sz="2800" dirty="0">
                <a:latin typeface="Times New Roman"/>
                <a:ea typeface="Times New Roman"/>
              </a:rPr>
              <a:t> standartlaştırılmış testlerle yapılan değerlendirmedir. </a:t>
            </a:r>
            <a:endParaRPr lang="tr-TR" sz="2800" dirty="0"/>
          </a:p>
        </p:txBody>
      </p:sp>
    </p:spTree>
    <p:extLst>
      <p:ext uri="{BB962C8B-B14F-4D97-AF65-F5344CB8AC3E}">
        <p14:creationId xmlns:p14="http://schemas.microsoft.com/office/powerpoint/2010/main" val="1026515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err="1" smtClean="0">
                <a:latin typeface="Times New Roman"/>
                <a:ea typeface="Times New Roman"/>
              </a:rPr>
              <a:t>Formal</a:t>
            </a:r>
            <a:r>
              <a:rPr lang="tr-TR" sz="2800" dirty="0" smtClean="0">
                <a:latin typeface="Times New Roman"/>
                <a:ea typeface="Times New Roman"/>
              </a:rPr>
              <a:t> </a:t>
            </a:r>
            <a:r>
              <a:rPr lang="tr-TR" sz="2800" dirty="0">
                <a:latin typeface="Times New Roman"/>
                <a:ea typeface="Times New Roman"/>
              </a:rPr>
              <a:t>değerlendirme araçları yalnızca belirli alanlarda az sayıda beceriyi örnekleyebilir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Bu nedenle değerlendirilen beceriler ya da davranışlar her zaman çocuğun öğretim programında ona öğretilenlerle uyumlu olmayabilir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Bu testlerden edinilen veriler bir çocuğun genel güçlüklerini ve </a:t>
            </a:r>
            <a:r>
              <a:rPr lang="tr-TR" sz="2800" dirty="0" smtClean="0">
                <a:latin typeface="Times New Roman"/>
                <a:ea typeface="Times New Roman"/>
              </a:rPr>
              <a:t>zayıflıklarını </a:t>
            </a:r>
            <a:r>
              <a:rPr lang="tr-TR" sz="2800" dirty="0">
                <a:latin typeface="Times New Roman"/>
                <a:ea typeface="Times New Roman"/>
              </a:rPr>
              <a:t>göstermek için </a:t>
            </a:r>
            <a:r>
              <a:rPr lang="tr-TR" sz="2800" dirty="0" smtClean="0">
                <a:latin typeface="Times New Roman"/>
                <a:ea typeface="Times New Roman"/>
              </a:rPr>
              <a:t>yararlı </a:t>
            </a:r>
            <a:r>
              <a:rPr lang="tr-TR" sz="2800" dirty="0">
                <a:latin typeface="Times New Roman"/>
                <a:ea typeface="Times New Roman"/>
              </a:rPr>
              <a:t>olabilir.</a:t>
            </a:r>
            <a:endParaRPr lang="tr-TR" sz="2800" dirty="0"/>
          </a:p>
        </p:txBody>
      </p:sp>
    </p:spTree>
    <p:extLst>
      <p:ext uri="{BB962C8B-B14F-4D97-AF65-F5344CB8AC3E}">
        <p14:creationId xmlns:p14="http://schemas.microsoft.com/office/powerpoint/2010/main" val="3011721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b="1" dirty="0" err="1">
                <a:latin typeface="Times New Roman"/>
                <a:ea typeface="Times New Roman"/>
              </a:rPr>
              <a:t>İnformal</a:t>
            </a:r>
            <a:r>
              <a:rPr lang="tr-TR" sz="2800" b="1" dirty="0">
                <a:latin typeface="Times New Roman"/>
                <a:ea typeface="Times New Roman"/>
              </a:rPr>
              <a:t> Değerlendirme</a:t>
            </a:r>
            <a:r>
              <a:rPr lang="tr-TR" sz="2800" b="1" dirty="0" smtClean="0">
                <a:latin typeface="Times New Roman"/>
                <a:ea typeface="Times New Roman"/>
              </a:rPr>
              <a:t>:</a:t>
            </a:r>
          </a:p>
          <a:p>
            <a:r>
              <a:rPr lang="tr-TR" sz="2800" b="1" dirty="0" smtClean="0">
                <a:latin typeface="Times New Roman"/>
                <a:ea typeface="Times New Roman"/>
              </a:rPr>
              <a:t> </a:t>
            </a:r>
            <a:r>
              <a:rPr lang="tr-TR" sz="2800" dirty="0" err="1">
                <a:latin typeface="Times New Roman"/>
                <a:ea typeface="Times New Roman"/>
              </a:rPr>
              <a:t>İnformal</a:t>
            </a:r>
            <a:r>
              <a:rPr lang="tr-TR" sz="2800" dirty="0">
                <a:latin typeface="Times New Roman"/>
                <a:ea typeface="Times New Roman"/>
              </a:rPr>
              <a:t> değerlendirme çoğunlukla ölçüt bağımlı testlerin ve öğretmen tarafından yapılan araçların kullanımıyla yapılan, program ve öğretim ortamı ile daha fazla ilişkili olan bir değerlendirmedir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Ölçüt bağımlı testlerle yapılan değerlendirmede, standartlaştırılmış testlerle yapılan değerlendirmede olduğu gibi bir   kıyaslama </a:t>
            </a:r>
            <a:r>
              <a:rPr lang="tr-TR" sz="2800" dirty="0" smtClean="0">
                <a:latin typeface="Times New Roman"/>
                <a:ea typeface="Times New Roman"/>
              </a:rPr>
              <a:t>yapılamaz</a:t>
            </a:r>
            <a:r>
              <a:rPr lang="tr-TR" sz="2800" dirty="0">
                <a:latin typeface="Times New Roman"/>
                <a:ea typeface="Times New Roman"/>
              </a:rPr>
              <a:t>. </a:t>
            </a:r>
            <a:endParaRPr lang="tr-TR" sz="2800" dirty="0"/>
          </a:p>
        </p:txBody>
      </p:sp>
    </p:spTree>
    <p:extLst>
      <p:ext uri="{BB962C8B-B14F-4D97-AF65-F5344CB8AC3E}">
        <p14:creationId xmlns:p14="http://schemas.microsoft.com/office/powerpoint/2010/main" val="29367667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algn="just">
              <a:lnSpc>
                <a:spcPct val="150000"/>
              </a:lnSpc>
              <a:spcBef>
                <a:spcPts val="800"/>
              </a:spcBef>
              <a:spcAft>
                <a:spcPts val="600"/>
              </a:spcAft>
            </a:pPr>
            <a:r>
              <a:rPr lang="tr-TR" sz="2800" dirty="0" err="1">
                <a:latin typeface="Times New Roman"/>
                <a:ea typeface="Times New Roman"/>
              </a:rPr>
              <a:t>İnformal</a:t>
            </a:r>
            <a:r>
              <a:rPr lang="tr-TR" sz="2800" dirty="0">
                <a:latin typeface="Times New Roman"/>
                <a:ea typeface="Times New Roman"/>
              </a:rPr>
              <a:t> değerlendirmede kullanılan ölçüt bağımlı testler,  öğretim öncesinde çocuğun performans düzeyini (başlama düzeyini) belirlemek, öğretim sırasında ve sonunda çocuğun gösterdiği ilerlemeyi kaydetmek ve öğretim sonunda çocuğun öğretim amaçlarını gerçekleştirme düzeyini belirlemek amacıyla kullanılır. </a:t>
            </a:r>
            <a:endParaRPr lang="tr-TR" sz="2800" dirty="0"/>
          </a:p>
        </p:txBody>
      </p:sp>
    </p:spTree>
    <p:extLst>
      <p:ext uri="{BB962C8B-B14F-4D97-AF65-F5344CB8AC3E}">
        <p14:creationId xmlns:p14="http://schemas.microsoft.com/office/powerpoint/2010/main" val="38819882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err="1">
                <a:latin typeface="Times New Roman"/>
                <a:ea typeface="Times New Roman"/>
              </a:rPr>
              <a:t>Formal</a:t>
            </a:r>
            <a:r>
              <a:rPr lang="tr-TR" sz="2800" dirty="0">
                <a:latin typeface="Times New Roman"/>
                <a:ea typeface="Times New Roman"/>
              </a:rPr>
              <a:t> değerlendirmede, çocuğun akranlarından farklılığı belirlenirken, </a:t>
            </a:r>
            <a:r>
              <a:rPr lang="tr-TR" sz="2800" dirty="0" err="1">
                <a:latin typeface="Times New Roman"/>
                <a:ea typeface="Times New Roman"/>
              </a:rPr>
              <a:t>informal</a:t>
            </a:r>
            <a:r>
              <a:rPr lang="tr-TR" sz="2800" dirty="0">
                <a:latin typeface="Times New Roman"/>
                <a:ea typeface="Times New Roman"/>
              </a:rPr>
              <a:t> değerlendirmede çocuğun göstermesi gereken davranışları ne kadar gösterdiği belirlenir. </a:t>
            </a:r>
            <a:endParaRPr lang="tr-TR" sz="2800" dirty="0" smtClean="0">
              <a:latin typeface="Times New Roman"/>
              <a:ea typeface="Times New Roman"/>
            </a:endParaRPr>
          </a:p>
          <a:p>
            <a:r>
              <a:rPr lang="tr-TR" sz="2800" dirty="0" err="1" smtClean="0">
                <a:latin typeface="Times New Roman"/>
                <a:ea typeface="Times New Roman"/>
              </a:rPr>
              <a:t>Formal</a:t>
            </a:r>
            <a:r>
              <a:rPr lang="tr-TR" sz="2800" dirty="0" smtClean="0">
                <a:latin typeface="Times New Roman"/>
                <a:ea typeface="Times New Roman"/>
              </a:rPr>
              <a:t> </a:t>
            </a:r>
            <a:r>
              <a:rPr lang="tr-TR" sz="2800" dirty="0">
                <a:latin typeface="Times New Roman"/>
                <a:ea typeface="Times New Roman"/>
              </a:rPr>
              <a:t>değerlendirme sonuçları ile çocuğun özel eğitime uygun olup olmadığına kesin olarak karar verilirken, </a:t>
            </a:r>
            <a:r>
              <a:rPr lang="tr-TR" sz="2800" dirty="0" err="1">
                <a:latin typeface="Times New Roman"/>
                <a:ea typeface="Times New Roman"/>
              </a:rPr>
              <a:t>informal</a:t>
            </a:r>
            <a:r>
              <a:rPr lang="tr-TR" sz="2800" dirty="0">
                <a:latin typeface="Times New Roman"/>
                <a:ea typeface="Times New Roman"/>
              </a:rPr>
              <a:t> değerlendirme sonucu elde edilen bilgiler ile, eğitim programı ve öğretim planlarıyla ilgili kararlar alınabilir</a:t>
            </a:r>
            <a:endParaRPr lang="tr-TR" sz="2800" dirty="0"/>
          </a:p>
        </p:txBody>
      </p:sp>
    </p:spTree>
    <p:extLst>
      <p:ext uri="{BB962C8B-B14F-4D97-AF65-F5344CB8AC3E}">
        <p14:creationId xmlns:p14="http://schemas.microsoft.com/office/powerpoint/2010/main" val="278179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Değerlendirme, genel olarak çocuk ile ilgili sorunların belirlenip, doğru kararların alınması amacıyla veri toplama sürecidir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Okul öncesi eğitim kurumlarına ya da ilköğretim okullarına devam eden çocuklar akademik, davranışsal, ve fiziksel alanlarda sorunlar yaşayabilir.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sz="2800" dirty="0">
                <a:latin typeface="Times New Roman"/>
                <a:ea typeface="Times New Roman"/>
              </a:rPr>
              <a:t>Bu durumlarda öğretmenin, çocuğa nasıl davranacağını, onun için neler yapması gerektiğini bilmesi gerekmektedir. Bu nedenle öğretmen çocukların özel gereksinimlerini belirleme ve karşılama sürecinde önemli görevler üstlenmektedir. Bu sürece katkı sağlamanın en önemli bölümünü değerlendirme oluşturmaktadır</a:t>
            </a:r>
            <a:r>
              <a:rPr lang="tr-TR" dirty="0">
                <a:latin typeface="Times New Roman"/>
                <a:ea typeface="Times New Roman"/>
              </a:rPr>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Değerlendirmede erken tanılama </a:t>
            </a:r>
            <a:r>
              <a:rPr lang="tr-TR" sz="2800" dirty="0" smtClean="0">
                <a:latin typeface="Times New Roman"/>
                <a:ea typeface="Times New Roman"/>
              </a:rPr>
              <a:t>önemli </a:t>
            </a:r>
            <a:r>
              <a:rPr lang="tr-TR" sz="2800" dirty="0">
                <a:latin typeface="Times New Roman"/>
                <a:ea typeface="Times New Roman"/>
              </a:rPr>
              <a:t>bir yer tutmaktadır. </a:t>
            </a:r>
            <a:endParaRPr lang="tr-TR" sz="2800" dirty="0" smtClean="0">
              <a:latin typeface="Times New Roman"/>
              <a:ea typeface="Times New Roman"/>
            </a:endParaRPr>
          </a:p>
          <a:p>
            <a:r>
              <a:rPr lang="tr-TR" sz="2800" dirty="0" smtClean="0">
                <a:latin typeface="Times New Roman"/>
                <a:ea typeface="Times New Roman"/>
              </a:rPr>
              <a:t>Tanılamanın </a:t>
            </a:r>
            <a:r>
              <a:rPr lang="tr-TR" sz="2800" dirty="0">
                <a:latin typeface="Times New Roman"/>
                <a:ea typeface="Times New Roman"/>
              </a:rPr>
              <a:t>başlıca amacı çocuğun beklenilen düzeyde hizmet ve bakımı erken dönemde alabilmesidir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Erken tanılama sürecinde; doğum öncesinde kadın doğum doktorları, doğum sonrasında ise genellikle çocuk doktorları, aileler, çocuğu yakından tanıyan kişiler ve öğretmenler etkili olmaktadır. </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Çocuğun en önemli gözlemcileri olan aileler bir problem durumunda,  problem belirtisini görecek olan ilk kişiler arasında yer almaktadır. Bu nedenle araştırma sürecinde aileden elde edilen bilgiler tanılama için önemli veri oluşturmaktadır. Belirgin olan ve gözlenebilen yetersizlikler genellikle erken yaşlarda fark edilebilir ve tanımlanabilir. </a:t>
            </a:r>
            <a:endParaRPr lang="tr-TR" sz="2800" dirty="0"/>
          </a:p>
        </p:txBody>
      </p:sp>
    </p:spTree>
    <p:extLst>
      <p:ext uri="{BB962C8B-B14F-4D97-AF65-F5344CB8AC3E}">
        <p14:creationId xmlns:p14="http://schemas.microsoft.com/office/powerpoint/2010/main" val="2964780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Bu nedenle öğrenme ve gelişimsel özellikler yönünden akranlarından farklı olan ve sorunlar yaşayan çocukları belirlemek için, öğretmen çocuklar hakkında bilgi toplamalı, çeşitli değerlendirme tekniklerini kullanarak çocukları ayrıntılı bir şekilde değerlendirmelidir </a:t>
            </a:r>
            <a:endParaRPr lang="tr-TR" sz="2800" dirty="0"/>
          </a:p>
        </p:txBody>
      </p:sp>
    </p:spTree>
    <p:extLst>
      <p:ext uri="{BB962C8B-B14F-4D97-AF65-F5344CB8AC3E}">
        <p14:creationId xmlns:p14="http://schemas.microsoft.com/office/powerpoint/2010/main" val="561569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Bef>
                <a:spcPts val="800"/>
              </a:spcBef>
              <a:spcAft>
                <a:spcPts val="0"/>
              </a:spcAft>
            </a:pPr>
            <a:r>
              <a:rPr lang="tr-TR" b="1" dirty="0">
                <a:latin typeface="Times New Roman"/>
                <a:ea typeface="Times New Roman"/>
              </a:rPr>
              <a:t>DEĞERLENDİRMENİN AŞAMALARI</a:t>
            </a:r>
            <a:endParaRPr lang="tr-TR" i="1" dirty="0">
              <a:latin typeface="Times New Roman"/>
              <a:ea typeface="Times New Roman"/>
            </a:endParaRPr>
          </a:p>
          <a:p>
            <a:pPr algn="just">
              <a:lnSpc>
                <a:spcPct val="150000"/>
              </a:lnSpc>
              <a:spcBef>
                <a:spcPts val="800"/>
              </a:spcBef>
              <a:spcAft>
                <a:spcPts val="0"/>
              </a:spcAft>
            </a:pPr>
            <a:r>
              <a:rPr lang="tr-TR" dirty="0">
                <a:latin typeface="Times New Roman"/>
                <a:ea typeface="Times New Roman"/>
              </a:rPr>
              <a:t>Bireyin hali hazır durumunu ve tüm davranışlarını içeren nitelikli bir tanımayı kapsayan değerlendirmenin erken dönemde yapılması; eğitime erken başlanması ve özel </a:t>
            </a:r>
            <a:r>
              <a:rPr lang="tr-TR" dirty="0" err="1">
                <a:latin typeface="Times New Roman"/>
                <a:ea typeface="Times New Roman"/>
              </a:rPr>
              <a:t>gereksinimli</a:t>
            </a:r>
            <a:r>
              <a:rPr lang="tr-TR" dirty="0">
                <a:latin typeface="Times New Roman"/>
                <a:ea typeface="Times New Roman"/>
              </a:rPr>
              <a:t> çocukların topluma kazandırılması açısından önemlidir. </a:t>
            </a:r>
            <a:endParaRPr lang="tr-TR" i="1" dirty="0">
              <a:latin typeface="Times New Roman"/>
              <a:ea typeface="Times New Roman"/>
            </a:endParaRPr>
          </a:p>
        </p:txBody>
      </p:sp>
    </p:spTree>
    <p:extLst>
      <p:ext uri="{BB962C8B-B14F-4D97-AF65-F5344CB8AC3E}">
        <p14:creationId xmlns:p14="http://schemas.microsoft.com/office/powerpoint/2010/main" val="1320074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58</TotalTime>
  <Words>1504</Words>
  <Application>Microsoft Office PowerPoint</Application>
  <PresentationFormat>Ekran Gösterisi (4:3)</PresentationFormat>
  <Paragraphs>81</Paragraphs>
  <Slides>39</Slides>
  <Notes>0</Notes>
  <HiddenSlides>0</HiddenSlides>
  <MMClips>0</MMClips>
  <ScaleCrop>false</ScaleCrop>
  <HeadingPairs>
    <vt:vector size="4" baseType="variant">
      <vt:variant>
        <vt:lpstr>Tema</vt:lpstr>
      </vt:variant>
      <vt:variant>
        <vt:i4>1</vt:i4>
      </vt:variant>
      <vt:variant>
        <vt:lpstr>Slayt Başlıkları</vt:lpstr>
      </vt:variant>
      <vt:variant>
        <vt:i4>39</vt:i4>
      </vt:variant>
    </vt:vector>
  </HeadingPairs>
  <TitlesOfParts>
    <vt:vector size="40" baseType="lpstr">
      <vt:lpstr>Cumba</vt:lpstr>
      <vt:lpstr>ÖZEL EĞİTİME GEREKSİNİMİ OLAN ÇOCUKLARI GELİŞİMSEL OLARAK DEĞERLENDİRME</vt:lpstr>
      <vt:lpstr>PowerPoint Sunusu</vt:lpstr>
      <vt:lpstr>DEĞERLENDİRMENİN TANIMI VE ÖNEMİ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 Gürsoy</cp:lastModifiedBy>
  <cp:revision>23</cp:revision>
  <dcterms:created xsi:type="dcterms:W3CDTF">2017-01-03T11:15:32Z</dcterms:created>
  <dcterms:modified xsi:type="dcterms:W3CDTF">2017-01-29T19:38:48Z</dcterms:modified>
</cp:coreProperties>
</file>