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2" d="100"/>
          <a:sy n="52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56DD26-32A4-2A43-990A-6F7E5E73786E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1"/>
          <p:cNvSpPr txBox="1"/>
          <p:nvPr/>
        </p:nvSpPr>
        <p:spPr>
          <a:xfrm>
            <a:off x="2673729" y="1190201"/>
            <a:ext cx="5443903" cy="369075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4000" b="1" spc="-30" dirty="0">
                <a:solidFill>
                  <a:srgbClr val="552112"/>
                </a:solidFill>
                <a:latin typeface="Arial"/>
                <a:ea typeface="Arial"/>
              </a:rPr>
              <a:t>MUKAVEMET</a:t>
            </a:r>
            <a:r>
              <a:rPr lang="en-US" altLang="zh-CN" sz="4000" b="1" spc="4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4000" b="1" spc="-25" dirty="0">
                <a:solidFill>
                  <a:srgbClr val="552112"/>
                </a:solidFill>
                <a:latin typeface="Arial"/>
                <a:ea typeface="Arial"/>
              </a:rPr>
              <a:t>DERSİ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835"/>
              </a:lnSpc>
            </a:pPr>
            <a:endParaRPr lang="en-US" dirty="0" smtClean="0"/>
          </a:p>
          <a:p>
            <a:pPr marL="0" indent="709548">
              <a:lnSpc>
                <a:spcPct val="100000"/>
              </a:lnSpc>
            </a:pPr>
            <a:r>
              <a:rPr lang="en-US" altLang="zh-CN" sz="3600" b="1" dirty="0">
                <a:solidFill>
                  <a:srgbClr val="BF0000"/>
                </a:solidFill>
                <a:latin typeface="Arial"/>
                <a:ea typeface="Arial"/>
              </a:rPr>
              <a:t>(Normal</a:t>
            </a:r>
            <a:r>
              <a:rPr lang="en-US" altLang="zh-CN" sz="3600" b="1" spc="-5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BF0000"/>
                </a:solidFill>
                <a:latin typeface="Arial"/>
                <a:ea typeface="Arial"/>
              </a:rPr>
              <a:t>Kuvvet)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460"/>
              </a:lnSpc>
            </a:pPr>
            <a:endParaRPr lang="en-US" dirty="0" smtClean="0"/>
          </a:p>
          <a:p>
            <a:pPr indent="344042"/>
            <a:r>
              <a:rPr lang="tr-TR" altLang="zh-CN" sz="2800" b="1" i="1" dirty="0">
                <a:solidFill>
                  <a:srgbClr val="26110C"/>
                </a:solidFill>
                <a:latin typeface="Arial"/>
                <a:ea typeface="Arial"/>
              </a:rPr>
              <a:t>Doç.</a:t>
            </a:r>
            <a:r>
              <a:rPr lang="en-US" altLang="zh-CN" sz="2800" b="1" i="1" dirty="0">
                <a:solidFill>
                  <a:srgbClr val="26110C"/>
                </a:solidFill>
                <a:latin typeface="Arial"/>
                <a:cs typeface="Arial"/>
              </a:rPr>
              <a:t> </a:t>
            </a:r>
            <a:r>
              <a:rPr lang="en-US" altLang="zh-CN" sz="2800" b="1" i="1" dirty="0">
                <a:solidFill>
                  <a:srgbClr val="26110C"/>
                </a:solidFill>
                <a:latin typeface="Arial"/>
                <a:ea typeface="Arial"/>
              </a:rPr>
              <a:t>Dr.</a:t>
            </a:r>
            <a:r>
              <a:rPr lang="en-US" altLang="zh-CN" sz="2800" b="1" i="1" dirty="0">
                <a:solidFill>
                  <a:srgbClr val="26110C"/>
                </a:solidFill>
                <a:latin typeface="Arial"/>
                <a:cs typeface="Arial"/>
              </a:rPr>
              <a:t> </a:t>
            </a:r>
            <a:r>
              <a:rPr lang="tr-TR" altLang="zh-CN" sz="2800" b="1" i="1" dirty="0">
                <a:solidFill>
                  <a:srgbClr val="26110C"/>
                </a:solidFill>
                <a:latin typeface="Arial"/>
                <a:ea typeface="Arial"/>
              </a:rPr>
              <a:t>Havva Eylem POLAT</a:t>
            </a:r>
            <a:endParaRPr lang="en-US" altLang="zh-CN" sz="2800" b="1" i="1" dirty="0">
              <a:solidFill>
                <a:srgbClr val="26110C"/>
              </a:solidFill>
              <a:latin typeface="Arial"/>
              <a:ea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526794" y="357175"/>
            <a:ext cx="2022507" cy="48768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3200" dirty="0">
                <a:solidFill>
                  <a:srgbClr val="BF0000"/>
                </a:solidFill>
                <a:latin typeface="Arial"/>
                <a:ea typeface="Arial"/>
              </a:rPr>
              <a:t>Ders</a:t>
            </a:r>
            <a:r>
              <a:rPr lang="en-US" altLang="zh-CN" sz="3200" spc="-25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3200" dirty="0">
                <a:solidFill>
                  <a:srgbClr val="BF0000"/>
                </a:solidFill>
                <a:latin typeface="Arial"/>
                <a:ea typeface="Arial"/>
              </a:rPr>
              <a:t>Planı</a:t>
            </a:r>
          </a:p>
        </p:txBody>
      </p:sp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541272" y="902335"/>
          <a:ext cx="7010272" cy="506599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5751"/>
                <a:gridCol w="5954521"/>
              </a:tblGrid>
              <a:tr h="464566">
                <a:tc>
                  <a:txBody>
                    <a:bodyPr/>
                    <a:lstStyle/>
                    <a:p>
                      <a:pPr>
                        <a:lnSpc>
                          <a:spcPts val="730"/>
                        </a:lnSpc>
                      </a:pPr>
                      <a:endParaRPr lang="en-US" dirty="0" smtClean="0"/>
                    </a:p>
                    <a:p>
                      <a:pPr marL="0" indent="94995">
                        <a:lnSpc>
                          <a:spcPct val="100000"/>
                        </a:lnSpc>
                      </a:pPr>
                      <a:r>
                        <a:rPr lang="en-US" altLang="zh-CN" sz="2000" b="1" spc="-5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HA</a:t>
                      </a:r>
                      <a:r>
                        <a:rPr lang="en-US" altLang="zh-CN" sz="2000" b="1" spc="-44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FTA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30"/>
                        </a:lnSpc>
                      </a:pPr>
                      <a:endParaRPr lang="en-US" dirty="0" smtClean="0"/>
                    </a:p>
                    <a:p>
                      <a:pPr marL="0" indent="56387">
                        <a:lnSpc>
                          <a:spcPct val="100000"/>
                        </a:lnSpc>
                      </a:pPr>
                      <a:r>
                        <a:rPr lang="en-US" altLang="zh-CN" sz="2000" b="1" spc="-3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KO</a:t>
                      </a:r>
                      <a:r>
                        <a:rPr lang="en-US" altLang="zh-CN" sz="2000" b="1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NU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58342">
                <a:tc>
                  <a:txBody>
                    <a:bodyPr/>
                    <a:lstStyle/>
                    <a:p>
                      <a:pPr>
                        <a:lnSpc>
                          <a:spcPts val="665"/>
                        </a:lnSpc>
                      </a:pPr>
                      <a:endParaRPr lang="en-US" dirty="0" smtClean="0"/>
                    </a:p>
                    <a:p>
                      <a:pPr marL="0" indent="447039">
                        <a:lnSpc>
                          <a:spcPct val="100000"/>
                        </a:lnSpc>
                      </a:pPr>
                      <a:r>
                        <a:rPr lang="en-US" altLang="zh-CN" sz="2000" spc="-109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1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5"/>
                        </a:lnSpc>
                      </a:pPr>
                      <a:endParaRPr lang="en-US" dirty="0" smtClean="0"/>
                    </a:p>
                    <a:p>
                      <a:pPr marL="0" indent="56387">
                        <a:lnSpc>
                          <a:spcPct val="100000"/>
                        </a:lnSpc>
                      </a:pPr>
                      <a:r>
                        <a:rPr lang="en-US" altLang="zh-CN" sz="200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Giriş,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Mukavemetin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tanımı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ve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genel</a:t>
                      </a:r>
                      <a:r>
                        <a:rPr lang="en-US" altLang="zh-CN" sz="2000" spc="-16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ilkeleri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58215">
                <a:tc>
                  <a:txBody>
                    <a:bodyPr/>
                    <a:lstStyle/>
                    <a:p>
                      <a:pPr>
                        <a:lnSpc>
                          <a:spcPts val="665"/>
                        </a:lnSpc>
                      </a:pPr>
                      <a:endParaRPr lang="en-US" dirty="0" smtClean="0"/>
                    </a:p>
                    <a:p>
                      <a:pPr marL="0" indent="447039">
                        <a:lnSpc>
                          <a:spcPct val="100000"/>
                        </a:lnSpc>
                      </a:pPr>
                      <a:r>
                        <a:rPr lang="en-US" altLang="zh-CN" sz="2000" spc="-109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2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5"/>
                        </a:lnSpc>
                      </a:pPr>
                      <a:endParaRPr lang="en-US" dirty="0" smtClean="0"/>
                    </a:p>
                    <a:p>
                      <a:pPr marL="0" indent="56387">
                        <a:lnSpc>
                          <a:spcPct val="100000"/>
                        </a:lnSpc>
                      </a:pPr>
                      <a:r>
                        <a:rPr lang="en-US" altLang="zh-CN" sz="200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Mukavemetin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temel</a:t>
                      </a:r>
                      <a:r>
                        <a:rPr lang="en-US" altLang="zh-CN" sz="2000" spc="-11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kavramları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58216">
                <a:tc>
                  <a:txBody>
                    <a:bodyPr/>
                    <a:lstStyle/>
                    <a:p>
                      <a:pPr>
                        <a:lnSpc>
                          <a:spcPts val="669"/>
                        </a:lnSpc>
                      </a:pPr>
                      <a:endParaRPr lang="en-US" dirty="0" smtClean="0"/>
                    </a:p>
                    <a:p>
                      <a:pPr marL="0" indent="334263">
                        <a:lnSpc>
                          <a:spcPct val="100000"/>
                        </a:lnSpc>
                      </a:pPr>
                      <a:r>
                        <a:rPr lang="en-US" altLang="zh-CN" sz="2000" spc="-34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3</a:t>
                      </a:r>
                      <a:r>
                        <a:rPr lang="en-US" altLang="zh-CN" sz="2000" spc="-25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-</a:t>
                      </a:r>
                      <a:r>
                        <a:rPr lang="en-US" altLang="zh-CN" sz="2000" spc="-4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4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69"/>
                        </a:lnSpc>
                      </a:pPr>
                      <a:endParaRPr lang="en-US" dirty="0" smtClean="0"/>
                    </a:p>
                    <a:p>
                      <a:pPr marL="0" indent="56387">
                        <a:lnSpc>
                          <a:spcPct val="100000"/>
                        </a:lnSpc>
                      </a:pPr>
                      <a:r>
                        <a:rPr lang="en-US" altLang="zh-CN" sz="2000" spc="-1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Normal</a:t>
                      </a:r>
                      <a:r>
                        <a:rPr lang="en-US" altLang="zh-CN" sz="2000" spc="-25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altLang="zh-CN" sz="2000" spc="-5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kuvvet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58215">
                <a:tc>
                  <a:txBody>
                    <a:bodyPr/>
                    <a:lstStyle/>
                    <a:p>
                      <a:pPr>
                        <a:lnSpc>
                          <a:spcPts val="669"/>
                        </a:lnSpc>
                      </a:pPr>
                      <a:endParaRPr lang="en-US" dirty="0" smtClean="0"/>
                    </a:p>
                    <a:p>
                      <a:pPr marL="0" indent="334263">
                        <a:lnSpc>
                          <a:spcPct val="100000"/>
                        </a:lnSpc>
                      </a:pPr>
                      <a:r>
                        <a:rPr lang="en-US" altLang="zh-CN" sz="2000" spc="-34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5</a:t>
                      </a:r>
                      <a:r>
                        <a:rPr lang="en-US" altLang="zh-CN" sz="2000" spc="-25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-</a:t>
                      </a:r>
                      <a:r>
                        <a:rPr lang="en-US" altLang="zh-CN" sz="2000" spc="-4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6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69"/>
                        </a:lnSpc>
                      </a:pPr>
                      <a:endParaRPr lang="en-US" dirty="0" smtClean="0"/>
                    </a:p>
                    <a:p>
                      <a:pPr marL="0" indent="56387">
                        <a:lnSpc>
                          <a:spcPct val="100000"/>
                        </a:lnSpc>
                      </a:pPr>
                      <a:r>
                        <a:rPr lang="en-US" altLang="zh-CN" sz="2000" spc="-5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Gerilme</a:t>
                      </a:r>
                      <a:r>
                        <a:rPr lang="en-US" altLang="zh-CN" sz="2000" spc="-35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altLang="zh-CN" sz="2000" spc="-5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analizi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58216">
                <a:tc>
                  <a:txBody>
                    <a:bodyPr/>
                    <a:lstStyle/>
                    <a:p>
                      <a:pPr>
                        <a:lnSpc>
                          <a:spcPts val="669"/>
                        </a:lnSpc>
                      </a:pPr>
                      <a:endParaRPr lang="en-US" dirty="0" smtClean="0"/>
                    </a:p>
                    <a:p>
                      <a:pPr marL="0" indent="447039">
                        <a:lnSpc>
                          <a:spcPct val="100000"/>
                        </a:lnSpc>
                      </a:pPr>
                      <a:r>
                        <a:rPr lang="en-US" altLang="zh-CN" sz="2000" spc="-109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7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9"/>
                        </a:lnSpc>
                      </a:pPr>
                      <a:endParaRPr lang="en-US" dirty="0" smtClean="0"/>
                    </a:p>
                    <a:p>
                      <a:pPr marL="0" indent="56387">
                        <a:lnSpc>
                          <a:spcPct val="100000"/>
                        </a:lnSpc>
                      </a:pPr>
                      <a:r>
                        <a:rPr lang="en-US" altLang="zh-CN" sz="200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Şekil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değiştirme</a:t>
                      </a:r>
                      <a:r>
                        <a:rPr lang="en-US" altLang="zh-CN" sz="2000" spc="-1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analizi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58216">
                <a:tc>
                  <a:txBody>
                    <a:bodyPr/>
                    <a:lstStyle/>
                    <a:p>
                      <a:pPr>
                        <a:lnSpc>
                          <a:spcPts val="669"/>
                        </a:lnSpc>
                      </a:pPr>
                      <a:endParaRPr lang="en-US" dirty="0" smtClean="0"/>
                    </a:p>
                    <a:p>
                      <a:pPr marL="0" indent="447039">
                        <a:lnSpc>
                          <a:spcPct val="100000"/>
                        </a:lnSpc>
                      </a:pPr>
                      <a:r>
                        <a:rPr lang="en-US" altLang="zh-CN" sz="2000" spc="-109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8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9"/>
                        </a:lnSpc>
                      </a:pPr>
                      <a:endParaRPr lang="en-US" dirty="0" smtClean="0"/>
                    </a:p>
                    <a:p>
                      <a:pPr marL="0" indent="56387">
                        <a:lnSpc>
                          <a:spcPct val="100000"/>
                        </a:lnSpc>
                      </a:pPr>
                      <a:r>
                        <a:rPr lang="en-US" altLang="zh-CN" sz="2000" spc="-15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Aras</a:t>
                      </a:r>
                      <a:r>
                        <a:rPr lang="en-US" altLang="zh-CN" sz="2000" spc="-1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ınavı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58215">
                <a:tc>
                  <a:txBody>
                    <a:bodyPr/>
                    <a:lstStyle/>
                    <a:p>
                      <a:pPr>
                        <a:lnSpc>
                          <a:spcPts val="669"/>
                        </a:lnSpc>
                      </a:pPr>
                      <a:endParaRPr lang="en-US" dirty="0" smtClean="0"/>
                    </a:p>
                    <a:p>
                      <a:pPr marL="0" indent="262635">
                        <a:lnSpc>
                          <a:spcPct val="100000"/>
                        </a:lnSpc>
                      </a:pPr>
                      <a:r>
                        <a:rPr lang="en-US" altLang="zh-CN" sz="2000" spc="-25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9</a:t>
                      </a:r>
                      <a:r>
                        <a:rPr lang="en-US" altLang="zh-CN" sz="2000" spc="-15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-</a:t>
                      </a:r>
                      <a:r>
                        <a:rPr lang="en-US" altLang="zh-CN" sz="2000" spc="-3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10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69"/>
                        </a:lnSpc>
                      </a:pPr>
                      <a:endParaRPr lang="en-US" dirty="0" smtClean="0"/>
                    </a:p>
                    <a:p>
                      <a:pPr marL="0" indent="56387">
                        <a:lnSpc>
                          <a:spcPct val="100000"/>
                        </a:lnSpc>
                      </a:pPr>
                      <a:r>
                        <a:rPr lang="en-US" altLang="zh-CN" sz="2000" spc="-1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Kesme</a:t>
                      </a:r>
                      <a:r>
                        <a:rPr lang="en-US" altLang="zh-CN" sz="2000" spc="-2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altLang="zh-CN" sz="2000" spc="-5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etkisi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58216">
                <a:tc>
                  <a:txBody>
                    <a:bodyPr/>
                    <a:lstStyle/>
                    <a:p>
                      <a:pPr>
                        <a:lnSpc>
                          <a:spcPts val="669"/>
                        </a:lnSpc>
                      </a:pPr>
                      <a:endParaRPr lang="en-US" dirty="0" smtClean="0"/>
                    </a:p>
                    <a:p>
                      <a:pPr marL="0" indent="386079">
                        <a:lnSpc>
                          <a:spcPct val="100000"/>
                        </a:lnSpc>
                      </a:pPr>
                      <a:r>
                        <a:rPr lang="en-US" altLang="zh-CN" sz="2000" spc="-125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11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9"/>
                        </a:lnSpc>
                      </a:pPr>
                      <a:endParaRPr lang="en-US" dirty="0" smtClean="0"/>
                    </a:p>
                    <a:p>
                      <a:pPr marL="0" indent="56387">
                        <a:lnSpc>
                          <a:spcPct val="100000"/>
                        </a:lnSpc>
                      </a:pPr>
                      <a:r>
                        <a:rPr lang="en-US" altLang="zh-CN" sz="200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Kirişlerde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kesit</a:t>
                      </a:r>
                      <a:r>
                        <a:rPr lang="en-US" altLang="zh-CN" sz="2000" spc="-104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altLang="zh-CN" sz="200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tesirleri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58342">
                <a:tc>
                  <a:txBody>
                    <a:bodyPr/>
                    <a:lstStyle/>
                    <a:p>
                      <a:pPr>
                        <a:lnSpc>
                          <a:spcPts val="675"/>
                        </a:lnSpc>
                      </a:pPr>
                      <a:endParaRPr lang="en-US" dirty="0" smtClean="0"/>
                    </a:p>
                    <a:p>
                      <a:pPr marL="0" indent="192532">
                        <a:lnSpc>
                          <a:spcPct val="100000"/>
                        </a:lnSpc>
                      </a:pPr>
                      <a:r>
                        <a:rPr lang="en-US" altLang="zh-CN" sz="2000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12</a:t>
                      </a:r>
                      <a:r>
                        <a:rPr lang="en-US" altLang="zh-CN" sz="2000" spc="-1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-</a:t>
                      </a:r>
                      <a:r>
                        <a:rPr lang="en-US" altLang="zh-CN" sz="2000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13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15"/>
                        </a:lnSpc>
                      </a:pPr>
                      <a:endParaRPr lang="en-US" dirty="0" smtClean="0"/>
                    </a:p>
                    <a:p>
                      <a:pPr marL="0" indent="56387">
                        <a:lnSpc>
                          <a:spcPct val="100000"/>
                        </a:lnSpc>
                      </a:pPr>
                      <a:r>
                        <a:rPr lang="en-US" altLang="zh-CN" sz="2000" spc="-1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Eğilme</a:t>
                      </a:r>
                      <a:r>
                        <a:rPr lang="en-US" altLang="zh-CN" sz="2000" spc="-5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altLang="zh-CN" sz="2000" spc="-5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etkisi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77227">
                <a:tc>
                  <a:txBody>
                    <a:bodyPr/>
                    <a:lstStyle/>
                    <a:p>
                      <a:pPr>
                        <a:lnSpc>
                          <a:spcPts val="675"/>
                        </a:lnSpc>
                      </a:pPr>
                      <a:endParaRPr lang="en-US" dirty="0" smtClean="0"/>
                    </a:p>
                    <a:p>
                      <a:pPr marL="0" indent="192532">
                        <a:lnSpc>
                          <a:spcPct val="100000"/>
                        </a:lnSpc>
                      </a:pPr>
                      <a:r>
                        <a:rPr lang="en-US" altLang="zh-CN" sz="2000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14</a:t>
                      </a:r>
                      <a:r>
                        <a:rPr lang="en-US" altLang="zh-CN" sz="2000" spc="-1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-</a:t>
                      </a:r>
                      <a:r>
                        <a:rPr lang="en-US" altLang="zh-CN" sz="2000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15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75"/>
                        </a:lnSpc>
                      </a:pPr>
                      <a:endParaRPr lang="en-US" dirty="0" smtClean="0"/>
                    </a:p>
                    <a:p>
                      <a:pPr marL="0" indent="56387">
                        <a:lnSpc>
                          <a:spcPct val="100000"/>
                        </a:lnSpc>
                      </a:pPr>
                      <a:r>
                        <a:rPr lang="en-US" altLang="zh-CN" sz="2000" spc="-5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Burkulma</a:t>
                      </a:r>
                      <a:r>
                        <a:rPr lang="en-US" altLang="zh-CN" sz="2000" spc="-35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altLang="zh-CN" sz="2000" spc="-5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etkisi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extBox 6"/>
          <p:cNvSpPr txBox="1"/>
          <p:nvPr/>
        </p:nvSpPr>
        <p:spPr>
          <a:xfrm>
            <a:off x="1432813" y="584321"/>
            <a:ext cx="7509335" cy="28178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93980">
              <a:lnSpc>
                <a:spcPct val="100000"/>
              </a:lnSpc>
            </a:pPr>
            <a:r>
              <a:rPr lang="en-US" altLang="zh-CN" sz="3600" spc="-10" dirty="0">
                <a:solidFill>
                  <a:srgbClr val="BF0000"/>
                </a:solidFill>
                <a:latin typeface="Arial"/>
                <a:ea typeface="Arial"/>
              </a:rPr>
              <a:t>Yararlanılan</a:t>
            </a:r>
            <a:r>
              <a:rPr lang="en-US" altLang="zh-CN" sz="3600" spc="-3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3600" spc="-15" dirty="0">
                <a:solidFill>
                  <a:srgbClr val="BF0000"/>
                </a:solidFill>
                <a:latin typeface="Arial"/>
                <a:ea typeface="Arial"/>
              </a:rPr>
              <a:t>Kaynaklar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854"/>
              </a:lnSpc>
            </a:pPr>
            <a:endParaRPr lang="en-US" dirty="0" smtClean="0"/>
          </a:p>
          <a:p>
            <a:pPr marL="283463" indent="-283463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Girgin,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İ.,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Beyribey,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M.,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1990.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ea typeface="Arial"/>
              </a:rPr>
              <a:t>Mukavemet.</a:t>
            </a:r>
            <a:r>
              <a:rPr lang="en-US" altLang="zh-CN" sz="2400" i="1" spc="1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A.Ü.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Ziraat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Fakültesi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Yayınları: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1191,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Ders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Kitabı:</a:t>
            </a:r>
            <a:r>
              <a:rPr lang="en-US" altLang="zh-CN" sz="2400" spc="-19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341,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Ankara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>
              <a:lnSpc>
                <a:spcPts val="605"/>
              </a:lnSpc>
            </a:pPr>
            <a:endParaRPr lang="en-US" dirty="0" smtClean="0"/>
          </a:p>
          <a:p>
            <a:pPr marL="283463" indent="-283463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15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Omurtag,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M.,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2012.,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ea typeface="Arial"/>
              </a:rPr>
              <a:t>Mukavemet</a:t>
            </a:r>
            <a:r>
              <a:rPr lang="en-US" altLang="zh-CN" sz="2400" i="1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ea typeface="Arial"/>
              </a:rPr>
              <a:t>I.</a:t>
            </a:r>
            <a:r>
              <a:rPr lang="en-US" altLang="zh-CN" sz="2400" i="1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Birsen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yayınevi,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İstanbul,</a:t>
            </a:r>
            <a:r>
              <a:rPr lang="en-US" altLang="zh-CN" sz="2400" spc="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472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s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extBox 8"/>
          <p:cNvSpPr txBox="1"/>
          <p:nvPr/>
        </p:nvSpPr>
        <p:spPr>
          <a:xfrm>
            <a:off x="4257421" y="106928"/>
            <a:ext cx="1982240" cy="5486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Isı</a:t>
            </a:r>
            <a:r>
              <a:rPr lang="en-US" altLang="zh-CN" sz="3600" b="1" spc="-5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Etkisi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361566" y="701517"/>
            <a:ext cx="3429562" cy="7010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3463" indent="-283463" hangingPunct="0">
              <a:lnSpc>
                <a:spcPct val="95416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30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Cisimlerde</a:t>
            </a:r>
            <a:r>
              <a:rPr lang="en-US" altLang="zh-CN" sz="2400" spc="-10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ısı</a:t>
            </a:r>
            <a:r>
              <a:rPr lang="en-US" altLang="zh-CN" sz="2400" spc="-11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etkisi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değişimler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oluşur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4989321" y="704408"/>
            <a:ext cx="432090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5589778" y="704408"/>
            <a:ext cx="1263205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b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oyutsal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7021068" y="704408"/>
            <a:ext cx="449024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7638288" y="704408"/>
            <a:ext cx="1333075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spc="5" dirty="0">
                <a:solidFill>
                  <a:srgbClr val="000000"/>
                </a:solidFill>
                <a:latin typeface="Arial"/>
                <a:ea typeface="Arial"/>
              </a:rPr>
              <a:t>haci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msel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1361566" y="1433060"/>
            <a:ext cx="7581975" cy="508578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3463" indent="-283463" hangingPunct="0">
              <a:lnSpc>
                <a:spcPct val="95416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Sıcaklığın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artmasıyla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genleşme,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sıcaklığın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azalması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büzülme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ortaya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çıkar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durumda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ısısal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uzama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oranı;</a:t>
            </a:r>
          </a:p>
          <a:p>
            <a:pPr marL="0" indent="2021078">
              <a:lnSpc>
                <a:spcPct val="110416"/>
              </a:lnSpc>
              <a:spcBef>
                <a:spcPts val="185"/>
              </a:spcBef>
            </a:pPr>
            <a:r>
              <a:rPr lang="en-US" altLang="zh-CN" sz="2400" spc="85" dirty="0">
                <a:solidFill>
                  <a:srgbClr val="000000"/>
                </a:solidFill>
                <a:latin typeface="Calibri"/>
                <a:ea typeface="Calibri"/>
              </a:rPr>
              <a:t>ε</a:t>
            </a:r>
            <a:r>
              <a:rPr lang="en-US" altLang="zh-CN" sz="1600" spc="30" dirty="0">
                <a:solidFill>
                  <a:srgbClr val="000000"/>
                </a:solidFill>
                <a:latin typeface="Times New Roman"/>
                <a:ea typeface="Times New Roman"/>
              </a:rPr>
              <a:t>t</a:t>
            </a:r>
            <a:r>
              <a:rPr lang="en-US" altLang="zh-CN" sz="16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ea typeface="Times New Roman"/>
              </a:rPr>
              <a:t>=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04" dirty="0">
                <a:solidFill>
                  <a:srgbClr val="000000"/>
                </a:solidFill>
                <a:latin typeface="Calibri"/>
                <a:ea typeface="Calibri"/>
              </a:rPr>
              <a:t>α</a:t>
            </a:r>
            <a:r>
              <a:rPr lang="en-US" altLang="zh-CN" sz="1600" spc="34" dirty="0">
                <a:solidFill>
                  <a:srgbClr val="000000"/>
                </a:solidFill>
                <a:latin typeface="Times New Roman"/>
                <a:ea typeface="Times New Roman"/>
              </a:rPr>
              <a:t>t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ea typeface="Times New Roman"/>
              </a:rPr>
              <a:t>×</a:t>
            </a:r>
            <a:r>
              <a:rPr lang="en-US" altLang="zh-CN" sz="2400" spc="104" dirty="0">
                <a:solidFill>
                  <a:srgbClr val="000000"/>
                </a:solidFill>
                <a:latin typeface="Calibri"/>
                <a:ea typeface="Calibri"/>
              </a:rPr>
              <a:t>Δ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t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200"/>
              </a:lnSpc>
            </a:pPr>
            <a:endParaRPr lang="en-US" dirty="0" smtClean="0"/>
          </a:p>
          <a:p>
            <a:pPr marL="420624" hangingPunct="0">
              <a:lnSpc>
                <a:spcPct val="104583"/>
              </a:lnSpc>
            </a:pPr>
            <a:r>
              <a:rPr lang="en-US" altLang="zh-CN" sz="2400" spc="-40" dirty="0">
                <a:solidFill>
                  <a:srgbClr val="000000"/>
                </a:solidFill>
                <a:latin typeface="Calibri"/>
                <a:ea typeface="Calibri"/>
              </a:rPr>
              <a:t>α</a:t>
            </a:r>
            <a:r>
              <a:rPr lang="en-US" altLang="zh-CN" sz="1600" spc="-10" dirty="0">
                <a:solidFill>
                  <a:srgbClr val="000000"/>
                </a:solidFill>
                <a:latin typeface="Times New Roman"/>
                <a:ea typeface="Times New Roman"/>
              </a:rPr>
              <a:t>t</a:t>
            </a:r>
            <a:r>
              <a:rPr lang="en-US" altLang="zh-CN" sz="16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40" dirty="0">
                <a:solidFill>
                  <a:srgbClr val="000000"/>
                </a:solidFill>
                <a:latin typeface="Times New Roman"/>
                <a:ea typeface="Times New Roman"/>
              </a:rPr>
              <a:t>=</a:t>
            </a:r>
            <a:r>
              <a:rPr lang="en-US" altLang="zh-CN" sz="24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ea typeface="Times New Roman"/>
              </a:rPr>
              <a:t>ısısal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ea typeface="Times New Roman"/>
              </a:rPr>
              <a:t>genleşme</a:t>
            </a:r>
            <a:r>
              <a:rPr lang="en-US" altLang="zh-CN" sz="24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ea typeface="Times New Roman"/>
              </a:rPr>
              <a:t>katsayısı,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ea typeface="Times New Roman"/>
              </a:rPr>
              <a:t>1/°</a:t>
            </a:r>
            <a:r>
              <a:rPr lang="en-US" altLang="zh-CN" sz="2400" spc="-44" dirty="0">
                <a:solidFill>
                  <a:srgbClr val="000000"/>
                </a:solidFill>
                <a:latin typeface="Times New Roman"/>
                <a:ea typeface="Times New Roman"/>
              </a:rPr>
              <a:t>C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t/>
            </a:r>
            <a:br/>
            <a:r>
              <a:rPr lang="en-US" altLang="zh-CN" sz="2400" spc="-40" dirty="0">
                <a:solidFill>
                  <a:srgbClr val="000000"/>
                </a:solidFill>
                <a:latin typeface="Calibri"/>
                <a:ea typeface="Calibri"/>
              </a:rPr>
              <a:t>Δ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ea typeface="Times New Roman"/>
              </a:rPr>
              <a:t>t</a:t>
            </a:r>
            <a:r>
              <a:rPr lang="en-US" altLang="zh-CN" sz="24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40" dirty="0">
                <a:solidFill>
                  <a:srgbClr val="000000"/>
                </a:solidFill>
                <a:latin typeface="Times New Roman"/>
                <a:ea typeface="Times New Roman"/>
              </a:rPr>
              <a:t>=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ea typeface="Times New Roman"/>
              </a:rPr>
              <a:t>sıcaklık</a:t>
            </a:r>
            <a:r>
              <a:rPr lang="en-US" altLang="zh-CN" sz="24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400" spc="-34" dirty="0">
                <a:solidFill>
                  <a:srgbClr val="000000"/>
                </a:solidFill>
                <a:latin typeface="Calibri"/>
                <a:ea typeface="Calibri"/>
              </a:rPr>
              <a:t>ğ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ea typeface="Times New Roman"/>
              </a:rPr>
              <a:t>işimi,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45" dirty="0">
                <a:solidFill>
                  <a:srgbClr val="000000"/>
                </a:solidFill>
                <a:latin typeface="Times New Roman"/>
                <a:ea typeface="Times New Roman"/>
              </a:rPr>
              <a:t>°</a:t>
            </a:r>
            <a:r>
              <a:rPr lang="en-US" altLang="zh-CN" sz="2400" spc="-44" dirty="0">
                <a:solidFill>
                  <a:srgbClr val="000000"/>
                </a:solidFill>
                <a:latin typeface="Times New Roman"/>
                <a:ea typeface="Times New Roman"/>
              </a:rPr>
              <a:t>C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530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spc="-11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0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75" dirty="0">
                <a:solidFill>
                  <a:srgbClr val="000000"/>
                </a:solidFill>
                <a:latin typeface="Times New Roman"/>
                <a:ea typeface="Times New Roman"/>
              </a:rPr>
              <a:t>Buna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60" dirty="0">
                <a:solidFill>
                  <a:srgbClr val="000000"/>
                </a:solidFill>
                <a:latin typeface="Times New Roman"/>
                <a:ea typeface="Times New Roman"/>
              </a:rPr>
              <a:t>göre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60" dirty="0">
                <a:solidFill>
                  <a:srgbClr val="000000"/>
                </a:solidFill>
                <a:latin typeface="Times New Roman"/>
                <a:ea typeface="Times New Roman"/>
              </a:rPr>
              <a:t>çubuktaki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75" dirty="0">
                <a:solidFill>
                  <a:srgbClr val="000000"/>
                </a:solidFill>
                <a:latin typeface="Times New Roman"/>
                <a:ea typeface="Times New Roman"/>
              </a:rPr>
              <a:t>boy</a:t>
            </a:r>
            <a:r>
              <a:rPr lang="en-US" altLang="zh-CN" sz="2400" spc="-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69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400" spc="-65" dirty="0">
                <a:solidFill>
                  <a:srgbClr val="000000"/>
                </a:solidFill>
                <a:latin typeface="Calibri"/>
                <a:ea typeface="Calibri"/>
              </a:rPr>
              <a:t>ğ</a:t>
            </a:r>
            <a:r>
              <a:rPr lang="en-US" altLang="zh-CN" sz="2400" spc="-55" dirty="0">
                <a:solidFill>
                  <a:srgbClr val="000000"/>
                </a:solidFill>
                <a:latin typeface="Times New Roman"/>
                <a:ea typeface="Times New Roman"/>
              </a:rPr>
              <a:t>işimi: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530"/>
              </a:lnSpc>
            </a:pPr>
            <a:endParaRPr lang="en-US" dirty="0" smtClean="0"/>
          </a:p>
          <a:p>
            <a:pPr marL="0" indent="1851914">
              <a:lnSpc>
                <a:spcPct val="110416"/>
              </a:lnSpc>
            </a:pPr>
            <a:r>
              <a:rPr lang="en-US" altLang="zh-CN" sz="2400" dirty="0">
                <a:solidFill>
                  <a:srgbClr val="000000"/>
                </a:solidFill>
                <a:latin typeface="Calibri"/>
                <a:ea typeface="Calibri"/>
              </a:rPr>
              <a:t>Δ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L</a:t>
            </a:r>
            <a:r>
              <a:rPr lang="en-US" altLang="zh-CN" sz="1600" dirty="0">
                <a:solidFill>
                  <a:srgbClr val="000000"/>
                </a:solidFill>
                <a:latin typeface="Times New Roman"/>
                <a:ea typeface="Times New Roman"/>
              </a:rPr>
              <a:t>t</a:t>
            </a:r>
            <a:r>
              <a:rPr lang="en-US" altLang="zh-CN" sz="16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=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Calibri"/>
                <a:ea typeface="Calibri"/>
              </a:rPr>
              <a:t>α</a:t>
            </a:r>
            <a:r>
              <a:rPr lang="en-US" altLang="zh-CN" sz="1600" dirty="0">
                <a:solidFill>
                  <a:srgbClr val="000000"/>
                </a:solidFill>
                <a:latin typeface="Times New Roman"/>
                <a:ea typeface="Times New Roman"/>
              </a:rPr>
              <a:t>t</a:t>
            </a:r>
            <a:r>
              <a:rPr lang="en-US" altLang="zh-CN" sz="16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×(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Calibri"/>
                <a:ea typeface="Calibri"/>
              </a:rPr>
              <a:t>Δ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t)×L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200"/>
              </a:lnSpc>
            </a:pPr>
            <a:endParaRPr lang="en-US" dirty="0" smtClean="0"/>
          </a:p>
          <a:p>
            <a:pPr marL="0" indent="505968">
              <a:lnSpc>
                <a:spcPct val="100000"/>
              </a:lnSpc>
            </a:pPr>
            <a:r>
              <a:rPr lang="en-US" altLang="zh-CN" sz="2400" spc="-45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50" dirty="0">
                <a:solidFill>
                  <a:srgbClr val="000000"/>
                </a:solidFill>
                <a:latin typeface="Times New Roman"/>
                <a:ea typeface="Times New Roman"/>
              </a:rPr>
              <a:t>hesaplanır.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extBox 16"/>
          <p:cNvSpPr txBox="1"/>
          <p:nvPr/>
        </p:nvSpPr>
        <p:spPr>
          <a:xfrm>
            <a:off x="1361566" y="135630"/>
            <a:ext cx="7581097" cy="588721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895854">
              <a:lnSpc>
                <a:spcPct val="100000"/>
              </a:lnSpc>
            </a:pP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Isı</a:t>
            </a:r>
            <a:r>
              <a:rPr lang="en-US" altLang="zh-CN" sz="3600" b="1" spc="-5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Etkisi</a:t>
            </a:r>
          </a:p>
          <a:p>
            <a:pPr>
              <a:lnSpc>
                <a:spcPts val="1010"/>
              </a:lnSpc>
            </a:pPr>
            <a:endParaRPr lang="en-US" dirty="0" smtClean="0"/>
          </a:p>
          <a:p>
            <a:pPr marL="283463" indent="-283463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31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Eğer</a:t>
            </a:r>
            <a:r>
              <a:rPr lang="en-US" altLang="zh-CN" sz="2400" spc="-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sıcaklık</a:t>
            </a:r>
            <a:r>
              <a:rPr lang="en-US" altLang="zh-CN" sz="2400" spc="-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değişimi</a:t>
            </a:r>
            <a:r>
              <a:rPr lang="en-US" altLang="zh-CN" sz="2400" spc="-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spc="-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çubuk</a:t>
            </a:r>
            <a:r>
              <a:rPr lang="en-US" altLang="zh-CN" sz="2400" spc="-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boyunun</a:t>
            </a:r>
            <a:r>
              <a:rPr lang="en-US" altLang="zh-CN" sz="2400" spc="-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uzaması</a:t>
            </a:r>
            <a:r>
              <a:rPr lang="en-US" altLang="zh-CN" sz="2400" spc="-11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da</a:t>
            </a:r>
            <a:r>
              <a:rPr lang="en-US" altLang="zh-CN" sz="2400" spc="1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kısalması</a:t>
            </a:r>
            <a:r>
              <a:rPr lang="en-US" altLang="zh-CN" sz="2400" spc="1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sınırlanmaz</a:t>
            </a:r>
            <a:r>
              <a:rPr lang="en-US" altLang="zh-CN" sz="2400" spc="1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ise</a:t>
            </a:r>
            <a:r>
              <a:rPr lang="en-US" altLang="zh-CN" sz="2400" spc="1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çubukta</a:t>
            </a:r>
            <a:r>
              <a:rPr lang="en-US" altLang="zh-CN" sz="2400" spc="1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normal</a:t>
            </a:r>
            <a:r>
              <a:rPr lang="en-US" altLang="zh-CN" sz="2400" spc="1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oluşmaz</a:t>
            </a:r>
            <a:r>
              <a:rPr lang="en-US" altLang="zh-CN" sz="2400" spc="-2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>
              <a:lnSpc>
                <a:spcPts val="709"/>
              </a:lnSpc>
            </a:pPr>
            <a:endParaRPr lang="en-US" dirty="0" smtClean="0"/>
          </a:p>
          <a:p>
            <a:pPr marL="283463" indent="-283463" hangingPunct="0">
              <a:lnSpc>
                <a:spcPct val="97916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4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400" spc="-5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değiştirmeye</a:t>
            </a:r>
            <a:r>
              <a:rPr lang="en-US" altLang="zh-CN" sz="2400" spc="-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karşı</a:t>
            </a:r>
            <a:r>
              <a:rPr lang="en-US" altLang="zh-CN" sz="2400" spc="-5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sınırlandırılan</a:t>
            </a:r>
            <a:r>
              <a:rPr lang="en-US" altLang="zh-CN" sz="2400" spc="-5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çubuklarda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ısısal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gerilmeler</a:t>
            </a:r>
            <a:r>
              <a:rPr lang="en-US" altLang="zh-CN" sz="2400" spc="-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oluşur.</a:t>
            </a:r>
          </a:p>
          <a:p>
            <a:pPr>
              <a:lnSpc>
                <a:spcPts val="609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spc="-11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1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55" dirty="0">
                <a:solidFill>
                  <a:srgbClr val="000000"/>
                </a:solidFill>
                <a:latin typeface="Arial"/>
                <a:ea typeface="Arial"/>
              </a:rPr>
              <a:t>Isısal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ea typeface="Arial"/>
              </a:rPr>
              <a:t>normal</a:t>
            </a:r>
            <a:r>
              <a:rPr lang="en-US" altLang="zh-CN" sz="2400" spc="-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65" dirty="0">
                <a:solidFill>
                  <a:srgbClr val="000000"/>
                </a:solidFill>
                <a:latin typeface="Arial"/>
                <a:ea typeface="Arial"/>
              </a:rPr>
              <a:t>gerilme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ea typeface="Arial"/>
              </a:rPr>
              <a:t>;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110"/>
              </a:lnSpc>
            </a:pPr>
            <a:endParaRPr lang="en-US" dirty="0" smtClean="0"/>
          </a:p>
          <a:p>
            <a:pPr marL="0" indent="2693542">
              <a:lnSpc>
                <a:spcPct val="112083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σ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t</a:t>
            </a:r>
            <a:r>
              <a:rPr lang="en-US" altLang="zh-CN" sz="1600" spc="8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=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-E×α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t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×Δt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700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8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hesaplanır.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Bağıntıdaki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eksi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işaretinin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anlamı;</a:t>
            </a:r>
          </a:p>
          <a:p>
            <a:pPr marL="0" indent="283463">
              <a:lnSpc>
                <a:spcPct val="100000"/>
              </a:lnSpc>
              <a:tabLst>
                <a:tab pos="1348993" algn="l"/>
                <a:tab pos="3737483" algn="l"/>
                <a:tab pos="4742053" algn="l"/>
                <a:tab pos="5501004" algn="l"/>
                <a:tab pos="6464426" algn="l"/>
              </a:tabLst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cisim	zorlandığından	Δt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&gt;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0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ise	σ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t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&lt;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0	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(basma</a:t>
            </a:r>
          </a:p>
          <a:p>
            <a:pPr marL="283463" hangingPunct="0">
              <a:lnSpc>
                <a:spcPct val="99166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gerilmesi),</a:t>
            </a:r>
            <a:r>
              <a:rPr lang="en-US" altLang="zh-CN" sz="2400" spc="11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Δt&lt;0</a:t>
            </a:r>
            <a:r>
              <a:rPr lang="en-US" altLang="zh-CN" sz="2400" spc="11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ise</a:t>
            </a:r>
            <a:r>
              <a:rPr lang="en-US" altLang="zh-CN" sz="2400" spc="11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σ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t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&gt;0</a:t>
            </a:r>
            <a:r>
              <a:rPr lang="en-US" altLang="zh-CN" sz="2400" spc="11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(çekme</a:t>
            </a:r>
            <a:r>
              <a:rPr lang="en-US" altLang="zh-CN" sz="2400" spc="1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gerilmesi)</a:t>
            </a:r>
            <a:r>
              <a:rPr lang="en-US" altLang="zh-CN" sz="2400" spc="11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meydana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gelmesidir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193</Words>
  <Application>Microsoft Office PowerPoint</Application>
  <PresentationFormat>Ekran Gösterisi (4:3)</PresentationFormat>
  <Paragraphs>111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1" baseType="lpstr">
      <vt:lpstr>宋体</vt:lpstr>
      <vt:lpstr>Arial</vt:lpstr>
      <vt:lpstr>Calibri</vt:lpstr>
      <vt:lpstr>Times New Roman</vt:lpstr>
      <vt:lpstr>Wingdings</vt:lpstr>
      <vt:lpstr>Office Theme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Eylem</dc:creator>
  <cp:lastModifiedBy>Eylem</cp:lastModifiedBy>
  <cp:revision>3</cp:revision>
  <dcterms:created xsi:type="dcterms:W3CDTF">2011-01-21T15:00:27Z</dcterms:created>
  <dcterms:modified xsi:type="dcterms:W3CDTF">2020-01-07T11:57:40Z</dcterms:modified>
</cp:coreProperties>
</file>