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7" r:id="rId13"/>
    <p:sldId id="278" r:id="rId14"/>
    <p:sldId id="279" r:id="rId15"/>
    <p:sldId id="268" r:id="rId16"/>
    <p:sldId id="269" r:id="rId17"/>
    <p:sldId id="270" r:id="rId18"/>
    <p:sldId id="271" r:id="rId19"/>
    <p:sldId id="276" r:id="rId20"/>
    <p:sldId id="280" r:id="rId21"/>
    <p:sldId id="272" r:id="rId22"/>
    <p:sldId id="273" r:id="rId23"/>
    <p:sldId id="274" r:id="rId24"/>
    <p:sldId id="275" r:id="rId25"/>
  </p:sldIdLst>
  <p:sldSz cx="9906000" cy="6858000" type="A4"/>
  <p:notesSz cx="6662738" cy="9783763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0000"/>
    <a:srgbClr val="0000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42" y="-45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3" d="100"/>
          <a:sy n="43" d="100"/>
        </p:scale>
        <p:origin x="-1422" y="-90"/>
      </p:cViewPr>
      <p:guideLst>
        <p:guide orient="horz" pos="3081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4813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294813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0232E6-4697-4DF3-AC23-473490354A63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 cap="sq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88950"/>
          </a:xfrm>
          <a:prstGeom prst="rect">
            <a:avLst/>
          </a:prstGeom>
          <a:noFill/>
          <a:ln w="9525" cap="sq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685800" y="735013"/>
            <a:ext cx="5294313" cy="3665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46613"/>
            <a:ext cx="4884738" cy="4402137"/>
          </a:xfrm>
          <a:prstGeom prst="rect">
            <a:avLst/>
          </a:prstGeom>
          <a:noFill/>
          <a:ln w="9525" cap="sq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4813"/>
            <a:ext cx="2887663" cy="488950"/>
          </a:xfrm>
          <a:prstGeom prst="rect">
            <a:avLst/>
          </a:prstGeom>
          <a:noFill/>
          <a:ln w="9525" cap="sq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294813"/>
            <a:ext cx="2887663" cy="488950"/>
          </a:xfrm>
          <a:prstGeom prst="rect">
            <a:avLst/>
          </a:prstGeom>
          <a:noFill/>
          <a:ln w="9525" cap="sq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68ADD7-82B4-4004-851A-1BC225A0E61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-9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-9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-9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-9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-9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1234F-5FC7-4FFD-A46B-6FCBE099E561}" type="slidenum">
              <a:rPr lang="en-US"/>
              <a:pPr/>
              <a:t>2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8ADD7-82B4-4004-851A-1BC225A0E61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566985A9-E11A-4DDA-9005-4DD5827B5EB7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29F4E73-BE71-4A16-A1F5-23149DA9A1BA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173913" y="228600"/>
            <a:ext cx="2116137" cy="55387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825500" y="228600"/>
            <a:ext cx="6196013" cy="55387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30D03D2C-78C0-4AA9-A9B7-5DB9FFFC3A81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825500" y="228600"/>
            <a:ext cx="8464550" cy="55387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>
          <a:xfrm>
            <a:off x="908050" y="6508750"/>
            <a:ext cx="802005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361363" y="6562725"/>
            <a:ext cx="1446212" cy="24765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1F7FC049-B62E-4DA0-B6F0-2A67D237B966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>
          <a:xfrm rot="16200000">
            <a:off x="-453231" y="5534819"/>
            <a:ext cx="2360613" cy="2127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97C62F73-A58F-4AC7-8391-FBC2A439E4A4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37E6500C-7338-41F9-B7E3-B5A975A6B613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155700" y="1652588"/>
            <a:ext cx="3990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99075" y="1652588"/>
            <a:ext cx="3990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3C3E3624-2871-43DB-981B-F5D7AF53245F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90C78FA6-B98A-48ED-B16A-2A0AB335A0DF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72CA9CB-FFEE-4A6F-8C56-87F88746B46C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5B54599C-C141-4CD6-A7F4-DC024F335A5C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60A08C3-40E0-4C54-8FE7-68CC745D469F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37C074C4-2E8C-4BE5-9FEF-3ED952FCD76B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accent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5700" y="1652588"/>
            <a:ext cx="8134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8050" y="6508750"/>
            <a:ext cx="8020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6038" tIns="46038" rIns="46038" bIns="460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61363" y="6562725"/>
            <a:ext cx="144621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ctr" anchorCtr="0" compatLnSpc="1">
            <a:prstTxWarp prst="textNoShape">
              <a:avLst/>
            </a:prstTxWarp>
          </a:bodyPr>
          <a:lstStyle>
            <a:lvl2pPr lvl="1" algn="r">
              <a:defRPr sz="1400"/>
            </a:lvl2pPr>
          </a:lstStyle>
          <a:p>
            <a:pPr lvl="1"/>
            <a:fld id="{7E51B5F1-2406-44A1-89C6-BAA965732C32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 rot="16200000">
            <a:off x="-541337" y="5784850"/>
            <a:ext cx="15446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2800" b="1">
                <a:solidFill>
                  <a:schemeClr val="hlink"/>
                </a:solidFill>
                <a:latin typeface="Arial" charset="0"/>
              </a:rPr>
              <a:t>anküsem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25500" y="228600"/>
            <a:ext cx="82296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038" tIns="46038" rIns="46038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 rot="16200000">
            <a:off x="-453231" y="5534819"/>
            <a:ext cx="2360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0" rIns="92075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4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CC00"/>
        </a:buClr>
        <a:buChar char="–"/>
        <a:defRPr kumimoji="1" sz="24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99FF33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CCCC00"/>
        </a:buClr>
        <a:buChar char="–"/>
        <a:defRPr kumimoji="1"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Belgesi1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5500" y="1524000"/>
            <a:ext cx="8420100" cy="1143000"/>
          </a:xfrm>
        </p:spPr>
        <p:txBody>
          <a:bodyPr/>
          <a:lstStyle/>
          <a:p>
            <a:pPr algn="ctr"/>
            <a:r>
              <a:rPr lang="tr-TR" b="1"/>
              <a:t>İŞLETMELERDE PERSONEL BULMA</a:t>
            </a:r>
            <a:br>
              <a:rPr lang="tr-TR" b="1"/>
            </a:br>
            <a:r>
              <a:rPr lang="tr-TR" b="1"/>
              <a:t>SEÇME - İŞE ALMA</a:t>
            </a:r>
            <a:endParaRPr lang="tr-T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blackWhite">
          <a:xfrm>
            <a:off x="3219450" y="4343400"/>
            <a:ext cx="6686550" cy="1371600"/>
          </a:xfrm>
        </p:spPr>
        <p:txBody>
          <a:bodyPr/>
          <a:lstStyle/>
          <a:p>
            <a:r>
              <a:rPr lang="tr-TR" sz="2400" dirty="0"/>
              <a:t>Hazırlayan </a:t>
            </a:r>
          </a:p>
          <a:p>
            <a:r>
              <a:rPr lang="tr-TR" sz="2400" dirty="0"/>
              <a:t>Yrd.</a:t>
            </a:r>
            <a:r>
              <a:rPr lang="tr-TR" sz="2400" dirty="0" err="1"/>
              <a:t>Doç.Dr</a:t>
            </a:r>
            <a:r>
              <a:rPr lang="tr-TR" sz="2400" dirty="0"/>
              <a:t>. Hasan Hüseyin Aksoy</a:t>
            </a:r>
          </a:p>
          <a:p>
            <a:r>
              <a:rPr lang="tr-TR" sz="2400" dirty="0"/>
              <a:t>A.Ü. Eğitim Bilimleri </a:t>
            </a:r>
            <a:r>
              <a:rPr lang="tr-TR" sz="2400" dirty="0" smtClean="0"/>
              <a:t>Fakültesi</a:t>
            </a:r>
          </a:p>
          <a:p>
            <a:r>
              <a:rPr lang="tr-TR" sz="2400" dirty="0" smtClean="0"/>
              <a:t>Ankara, </a:t>
            </a:r>
            <a:r>
              <a:rPr lang="tr-TR" sz="2400" dirty="0" smtClean="0"/>
              <a:t>2003</a:t>
            </a:r>
            <a:endParaRPr lang="tr-T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769DEA65-843C-49EB-ACE0-06D30693C50E}" type="slidenum">
              <a:rPr lang="en-US"/>
              <a:pPr lvl="1"/>
              <a:t>10</a:t>
            </a:fld>
            <a:endParaRPr lang="en-US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>
            <p:ph/>
          </p:nvPr>
        </p:nvGraphicFramePr>
        <p:xfrm>
          <a:off x="2008188" y="0"/>
          <a:ext cx="6081712" cy="6811963"/>
        </p:xfrm>
        <a:graphic>
          <a:graphicData uri="http://schemas.openxmlformats.org/presentationml/2006/ole">
            <p:oleObj spid="_x0000_s15362" name="Document" r:id="rId4" imgW="5684400" imgH="72504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133259E7-8294-4C44-B3B1-BF1C01081AE8}" type="slidenum">
              <a:rPr lang="en-US"/>
              <a:pPr lvl="1"/>
              <a:t>11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/>
              <a:t>İşgören Seçme Kaynakları</a:t>
            </a:r>
            <a:endParaRPr lang="tr-T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2338" y="1728788"/>
            <a:ext cx="7097712" cy="3048000"/>
          </a:xfrm>
        </p:spPr>
        <p:txBody>
          <a:bodyPr/>
          <a:lstStyle/>
          <a:p>
            <a:r>
              <a:rPr lang="tr-TR" sz="3600" b="1">
                <a:hlinkClick r:id="rId3" action="ppaction://hlinksldjump"/>
              </a:rPr>
              <a:t>İç Kaynaklar</a:t>
            </a:r>
          </a:p>
          <a:p>
            <a:endParaRPr lang="tr-TR" sz="3600" b="1"/>
          </a:p>
          <a:p>
            <a:r>
              <a:rPr lang="tr-TR" sz="3600" b="1">
                <a:hlinkClick r:id="rId4" action="ppaction://hlinksldjump"/>
              </a:rPr>
              <a:t>Dış Kaynaklar</a:t>
            </a:r>
            <a:endParaRPr lang="tr-TR">
              <a:hlinkClick r:id="rId4" action="ppaction://hlinksldjump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308A6729-09AF-4F47-8A16-47C726A190CF}" type="slidenum">
              <a:rPr lang="en-US"/>
              <a:pPr lvl="1"/>
              <a:t>12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0" y="228600"/>
            <a:ext cx="7816850" cy="835025"/>
          </a:xfrm>
        </p:spPr>
        <p:txBody>
          <a:bodyPr/>
          <a:lstStyle/>
          <a:p>
            <a:pPr algn="ctr"/>
            <a:r>
              <a:rPr lang="en-US" b="1"/>
              <a:t>Eleman Bulmada İç Kaynaklar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80000"/>
              </a:lnSpc>
            </a:pPr>
            <a:r>
              <a:rPr lang="en-US"/>
              <a:t>Yükselme (Terfi)</a:t>
            </a:r>
          </a:p>
          <a:p>
            <a:pPr lvl="1">
              <a:lnSpc>
                <a:spcPct val="70000"/>
              </a:lnSpc>
            </a:pPr>
            <a:r>
              <a:rPr lang="en-US"/>
              <a:t>Eskilik (Kıdem) Durumuna Göre Yükselme</a:t>
            </a:r>
          </a:p>
          <a:p>
            <a:pPr lvl="1">
              <a:lnSpc>
                <a:spcPct val="70000"/>
              </a:lnSpc>
            </a:pPr>
            <a:r>
              <a:rPr lang="en-US"/>
              <a:t>Başarı (Performans) Durumuna Göre Yükselme</a:t>
            </a:r>
          </a:p>
          <a:p>
            <a:pPr>
              <a:lnSpc>
                <a:spcPct val="180000"/>
              </a:lnSpc>
            </a:pPr>
            <a:r>
              <a:rPr lang="en-US"/>
              <a:t>İç Transfer</a:t>
            </a:r>
          </a:p>
          <a:p>
            <a:pPr>
              <a:lnSpc>
                <a:spcPct val="180000"/>
              </a:lnSpc>
            </a:pPr>
            <a:r>
              <a:rPr lang="en-US"/>
              <a:t>Kademe Düşürme (Tenzil)</a:t>
            </a:r>
          </a:p>
          <a:p>
            <a:pPr>
              <a:lnSpc>
                <a:spcPct val="180000"/>
              </a:lnSpc>
            </a:pPr>
            <a:r>
              <a:rPr lang="en-US"/>
              <a:t>Hizmetiçi Eğitim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3C89CA59-CC5B-4000-99C1-F9773B015535}" type="slidenum">
              <a:rPr lang="en-US"/>
              <a:pPr lvl="1"/>
              <a:t>13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Eleman Bulmada Dış Kaynaklar       1/2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066800"/>
            <a:ext cx="8420100" cy="5791200"/>
          </a:xfrm>
        </p:spPr>
        <p:txBody>
          <a:bodyPr/>
          <a:lstStyle/>
          <a:p>
            <a:r>
              <a:rPr lang="en-US"/>
              <a:t>İlanlar (Gazete, Dergi, Radyo, Yerel TV, Billboard)</a:t>
            </a:r>
          </a:p>
          <a:p>
            <a:r>
              <a:rPr lang="en-US"/>
              <a:t>Çalışan Personelin Önerileri</a:t>
            </a:r>
          </a:p>
          <a:p>
            <a:r>
              <a:rPr lang="en-US"/>
              <a:t>Eğitim Kurumları</a:t>
            </a:r>
          </a:p>
          <a:p>
            <a:r>
              <a:rPr lang="en-US"/>
              <a:t>Meslek Kuruluşları</a:t>
            </a:r>
          </a:p>
          <a:p>
            <a:r>
              <a:rPr lang="en-US"/>
              <a:t>Bireysel Başvurular (Doğrudan veya CV Yollama Yoluyla)</a:t>
            </a:r>
          </a:p>
          <a:p>
            <a:r>
              <a:rPr lang="en-US"/>
              <a:t>İş Bulma Kurumları</a:t>
            </a:r>
          </a:p>
          <a:p>
            <a:pPr lvl="1"/>
            <a:r>
              <a:rPr lang="en-US"/>
              <a:t>Kamu (İş Kurumu)</a:t>
            </a:r>
          </a:p>
          <a:p>
            <a:pPr lvl="1"/>
            <a:r>
              <a:rPr lang="en-US"/>
              <a:t>Özel (Eğitim ve İnsan Kaynakları  Firmaları vb.)</a:t>
            </a:r>
          </a:p>
          <a:p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836B4916-B85B-4DAF-BEB5-A8C9049B76B3}" type="slidenum">
              <a:rPr lang="en-US"/>
              <a:pPr lvl="1"/>
              <a:t>14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228600"/>
            <a:ext cx="9080500" cy="835025"/>
          </a:xfrm>
        </p:spPr>
        <p:txBody>
          <a:bodyPr/>
          <a:lstStyle/>
          <a:p>
            <a:r>
              <a:rPr lang="en-US" b="1"/>
              <a:t>Eleman Bulmada Dış Kaynaklar		2/2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Eğitim Kuruluşları</a:t>
            </a:r>
          </a:p>
          <a:p>
            <a:r>
              <a:rPr lang="en-US"/>
              <a:t>Sakat ve Eski Hükümlüler</a:t>
            </a:r>
          </a:p>
          <a:p>
            <a:r>
              <a:rPr lang="en-US"/>
              <a:t>İşgören Kiralama (Leasing)</a:t>
            </a:r>
          </a:p>
          <a:p>
            <a:r>
              <a:rPr lang="en-US"/>
              <a:t>İnternet</a:t>
            </a:r>
          </a:p>
          <a:p>
            <a:r>
              <a:rPr lang="en-US"/>
              <a:t>Diğer Kaynaklar (mevsimlik işçiler, öğrenciler, ev kadınları vb.)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E24433C8-5A14-4BA6-9843-142BFAFC7394}" type="slidenum">
              <a:rPr lang="en-US"/>
              <a:pPr lvl="1"/>
              <a:t>15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İşgören Seçme Aracının Uygunluğu</a:t>
            </a:r>
            <a:endParaRPr lang="tr-T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1295400"/>
            <a:ext cx="8502650" cy="48768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kumimoji="0" lang="tr-TR">
                <a:solidFill>
                  <a:srgbClr val="000000"/>
                </a:solidFill>
              </a:rPr>
              <a:t>Örgüt işe alma sürecinde  bireylerin gelecekteki iş performanslarını kestirmeye yarayacak bilgileri toplamak durumundadır. Toplanan bilginin gelecekteki iş başarısını kestirmedeki değerini belirleme sürecine </a:t>
            </a:r>
            <a:r>
              <a:rPr kumimoji="0" lang="tr-TR" b="1">
                <a:solidFill>
                  <a:srgbClr val="000000"/>
                </a:solidFill>
              </a:rPr>
              <a:t>geçerlik (validation) </a:t>
            </a:r>
            <a:r>
              <a:rPr kumimoji="0" lang="tr-TR">
                <a:solidFill>
                  <a:srgbClr val="000000"/>
                </a:solidFill>
              </a:rPr>
              <a:t> adı verilir. Geçerliği saptamak için kullanılan iki temel </a:t>
            </a:r>
            <a:r>
              <a:rPr kumimoji="0" lang="tr-TR" b="1">
                <a:solidFill>
                  <a:srgbClr val="000000"/>
                </a:solidFill>
              </a:rPr>
              <a:t>yaklaşım yordamsal (tahmini) geçerlik ve içerik geçerliğidir.</a:t>
            </a:r>
            <a:endParaRPr kumimoji="0" lang="tr-TR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F502D7A5-7825-4FA9-BF18-17A341605FDF}" type="slidenum">
              <a:rPr lang="en-US"/>
              <a:pPr lvl="1"/>
              <a:t>16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/>
              <a:t>Yanlış Eleman Alma ve Maliyeti</a:t>
            </a:r>
            <a:endParaRPr lang="tr-T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Parasal ve Parasal Olmayan Maliyetler</a:t>
            </a:r>
          </a:p>
          <a:p>
            <a:endParaRPr lang="tr-TR"/>
          </a:p>
          <a:p>
            <a:endParaRPr lang="tr-TR"/>
          </a:p>
          <a:p>
            <a:r>
              <a:rPr lang="tr-TR"/>
              <a:t>Yanlış Pozitif- Yanlış Negatif Kararlar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7F9643D8-D7FC-47EA-9019-61E82C5A0E87}" type="slidenum">
              <a:rPr lang="en-US"/>
              <a:pPr lvl="1"/>
              <a:t>17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tr-TR" b="1">
                <a:solidFill>
                  <a:schemeClr val="tx1"/>
                </a:solidFill>
              </a:rPr>
              <a:t>Kötü İşe Alma Kararlarına Yol Açan Nedenler</a:t>
            </a:r>
            <a:endParaRPr kumimoji="0" lang="tr-TR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850" y="1371600"/>
            <a:ext cx="9328150" cy="5486400"/>
          </a:xfrm>
        </p:spPr>
        <p:txBody>
          <a:bodyPr/>
          <a:lstStyle/>
          <a:p>
            <a:r>
              <a:rPr kumimoji="0" lang="tr-TR" b="1"/>
              <a:t>İş işlevlerinin yetersiz analizi,</a:t>
            </a:r>
          </a:p>
          <a:p>
            <a:r>
              <a:rPr kumimoji="0" lang="tr-TR" b="1"/>
              <a:t>Gerekli kişilik –beceri profilinin yetersiz analizi,</a:t>
            </a:r>
          </a:p>
          <a:p>
            <a:r>
              <a:rPr kumimoji="0" lang="tr-TR" b="1"/>
              <a:t>Yetersiz ilk eleme,</a:t>
            </a:r>
          </a:p>
          <a:p>
            <a:r>
              <a:rPr kumimoji="0" lang="tr-TR" b="1"/>
              <a:t>Yetersiz görüşme teknikleri, </a:t>
            </a:r>
          </a:p>
          <a:p>
            <a:r>
              <a:rPr kumimoji="0" lang="tr-TR" b="1"/>
              <a:t>Yetersiz soru sorma teknikleri,</a:t>
            </a:r>
          </a:p>
          <a:p>
            <a:r>
              <a:rPr kumimoji="0" lang="tr-TR" b="1"/>
              <a:t>“İkinci görüş”lerden düşük yararlanma, </a:t>
            </a:r>
          </a:p>
          <a:p>
            <a:r>
              <a:rPr kumimoji="0" lang="tr-TR" b="1"/>
              <a:t>Firmanın aşırı veya uygun olmayan bir şekilde tanıtılması ve kariyer/para beklentileri yaratması</a:t>
            </a:r>
          </a:p>
          <a:p>
            <a:r>
              <a:rPr kumimoji="0" lang="tr-TR" b="1"/>
              <a:t>Kontrol edilmeyen referanslar.</a:t>
            </a:r>
            <a:endParaRPr kumimoji="0"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11188880-6C8C-4134-9109-03843E9A9B9F}" type="slidenum">
              <a:rPr lang="en-US"/>
              <a:pPr lvl="1"/>
              <a:t>18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800" b="1"/>
              <a:t>İşgören Seçiminde Kullanılan </a:t>
            </a:r>
            <a:br>
              <a:rPr lang="tr-TR" sz="2800" b="1"/>
            </a:br>
            <a:r>
              <a:rPr lang="tr-TR" sz="2800" b="1"/>
              <a:t>Yöntemler</a:t>
            </a:r>
            <a:endParaRPr lang="tr-T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0200" y="1066800"/>
            <a:ext cx="5365750" cy="5562600"/>
          </a:xfrm>
        </p:spPr>
        <p:txBody>
          <a:bodyPr/>
          <a:lstStyle/>
          <a:p>
            <a:r>
              <a:rPr lang="tr-TR" sz="2400">
                <a:solidFill>
                  <a:srgbClr val="000000"/>
                </a:solidFill>
                <a:hlinkClick r:id="rId3" action="ppaction://hlinksldjump"/>
              </a:rPr>
              <a:t>Beceri Testleri</a:t>
            </a:r>
          </a:p>
          <a:p>
            <a:r>
              <a:rPr lang="tr-TR" sz="2400">
                <a:solidFill>
                  <a:srgbClr val="000000"/>
                </a:solidFill>
                <a:hlinkClick r:id="rId3" action="ppaction://hlinksldjump"/>
              </a:rPr>
              <a:t>Psikolojik Testler</a:t>
            </a:r>
          </a:p>
          <a:p>
            <a:pPr lvl="1"/>
            <a:r>
              <a:rPr lang="tr-TR" sz="2000">
                <a:solidFill>
                  <a:srgbClr val="000000"/>
                </a:solidFill>
              </a:rPr>
              <a:t>Test Bataryaları</a:t>
            </a:r>
          </a:p>
          <a:p>
            <a:pPr lvl="2"/>
            <a:r>
              <a:rPr lang="tr-TR" sz="1800">
                <a:solidFill>
                  <a:srgbClr val="000000"/>
                </a:solidFill>
              </a:rPr>
              <a:t>Zeka Testleri</a:t>
            </a:r>
          </a:p>
          <a:p>
            <a:pPr lvl="2"/>
            <a:r>
              <a:rPr lang="tr-TR" sz="1800">
                <a:solidFill>
                  <a:srgbClr val="000000"/>
                </a:solidFill>
              </a:rPr>
              <a:t>Dikkate Testleri</a:t>
            </a:r>
          </a:p>
          <a:p>
            <a:pPr lvl="2"/>
            <a:r>
              <a:rPr lang="tr-TR" sz="1800">
                <a:solidFill>
                  <a:srgbClr val="000000"/>
                </a:solidFill>
              </a:rPr>
              <a:t>Yetenek Testleri</a:t>
            </a:r>
          </a:p>
          <a:p>
            <a:pPr lvl="2"/>
            <a:r>
              <a:rPr lang="tr-TR" sz="1800">
                <a:solidFill>
                  <a:srgbClr val="000000"/>
                </a:solidFill>
              </a:rPr>
              <a:t>Yaratıcılık Testleri</a:t>
            </a:r>
          </a:p>
          <a:p>
            <a:pPr lvl="2"/>
            <a:r>
              <a:rPr lang="tr-TR" sz="1800">
                <a:solidFill>
                  <a:srgbClr val="000000"/>
                </a:solidFill>
              </a:rPr>
              <a:t>Bilgi Testleri</a:t>
            </a:r>
          </a:p>
          <a:p>
            <a:pPr lvl="2"/>
            <a:r>
              <a:rPr lang="tr-TR" sz="1800">
                <a:solidFill>
                  <a:srgbClr val="000000"/>
                </a:solidFill>
              </a:rPr>
              <a:t>Hafıza Testleri</a:t>
            </a:r>
          </a:p>
          <a:p>
            <a:pPr lvl="2"/>
            <a:r>
              <a:rPr lang="tr-TR" sz="1800">
                <a:solidFill>
                  <a:srgbClr val="000000"/>
                </a:solidFill>
              </a:rPr>
              <a:t>Algı Testleri</a:t>
            </a:r>
          </a:p>
          <a:p>
            <a:pPr lvl="2"/>
            <a:r>
              <a:rPr lang="tr-TR" sz="1800">
                <a:solidFill>
                  <a:srgbClr val="000000"/>
                </a:solidFill>
              </a:rPr>
              <a:t>İlgi Testleri</a:t>
            </a:r>
          </a:p>
          <a:p>
            <a:pPr lvl="2"/>
            <a:r>
              <a:rPr lang="tr-TR" sz="1800">
                <a:solidFill>
                  <a:srgbClr val="000000"/>
                </a:solidFill>
              </a:rPr>
              <a:t>Kişilik Testleri</a:t>
            </a:r>
          </a:p>
          <a:p>
            <a:pPr lvl="2"/>
            <a:r>
              <a:rPr lang="tr-TR" sz="1800">
                <a:solidFill>
                  <a:srgbClr val="000000"/>
                </a:solidFill>
              </a:rPr>
              <a:t>Objektif Kişilik Testleri</a:t>
            </a:r>
          </a:p>
          <a:p>
            <a:pPr lvl="2"/>
            <a:r>
              <a:rPr lang="tr-TR" sz="1800">
                <a:solidFill>
                  <a:srgbClr val="000000"/>
                </a:solidFill>
              </a:rPr>
              <a:t>Projektif Kişilik Testleri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18100" y="1295400"/>
            <a:ext cx="4540250" cy="4648200"/>
          </a:xfrm>
        </p:spPr>
        <p:txBody>
          <a:bodyPr/>
          <a:lstStyle/>
          <a:p>
            <a:r>
              <a:rPr lang="tr-TR" sz="2400">
                <a:solidFill>
                  <a:srgbClr val="000000"/>
                </a:solidFill>
              </a:rPr>
              <a:t>Görüşme</a:t>
            </a:r>
          </a:p>
          <a:p>
            <a:r>
              <a:rPr lang="tr-TR" sz="2400">
                <a:solidFill>
                  <a:srgbClr val="000000"/>
                </a:solidFill>
              </a:rPr>
              <a:t>Referans</a:t>
            </a:r>
          </a:p>
          <a:p>
            <a:r>
              <a:rPr lang="tr-TR" sz="2400">
                <a:solidFill>
                  <a:srgbClr val="000000"/>
                </a:solidFill>
              </a:rPr>
              <a:t>Geçmiş Yaşantı ve Okul Kayıtları</a:t>
            </a:r>
          </a:p>
          <a:p>
            <a:r>
              <a:rPr lang="tr-TR" sz="2400">
                <a:solidFill>
                  <a:srgbClr val="000000"/>
                </a:solidFill>
              </a:rPr>
              <a:t>Kamu Sınavları</a:t>
            </a:r>
          </a:p>
          <a:p>
            <a:pPr lvl="1"/>
            <a:r>
              <a:rPr lang="tr-TR" sz="2000">
                <a:solidFill>
                  <a:srgbClr val="000000"/>
                </a:solidFill>
              </a:rPr>
              <a:t>Sivil Hizmetler Sınavları</a:t>
            </a:r>
          </a:p>
          <a:p>
            <a:pPr lvl="1"/>
            <a:r>
              <a:rPr lang="tr-TR" sz="2000">
                <a:solidFill>
                  <a:srgbClr val="000000"/>
                </a:solidFill>
              </a:rPr>
              <a:t>Askeri Hizmetler Sınavları</a:t>
            </a:r>
          </a:p>
          <a:p>
            <a:r>
              <a:rPr lang="tr-TR" sz="2400">
                <a:solidFill>
                  <a:srgbClr val="000000"/>
                </a:solidFill>
              </a:rPr>
              <a:t>Poligraphy Testi</a:t>
            </a:r>
          </a:p>
          <a:p>
            <a:r>
              <a:rPr lang="tr-TR" sz="2400">
                <a:solidFill>
                  <a:srgbClr val="000000"/>
                </a:solidFill>
              </a:rPr>
              <a:t>Yazılı Dürüstlük Testleri</a:t>
            </a:r>
          </a:p>
          <a:p>
            <a:r>
              <a:rPr lang="tr-TR" sz="2400">
                <a:solidFill>
                  <a:srgbClr val="000000"/>
                </a:solidFill>
              </a:rPr>
              <a:t>Sağlık Kontrolleri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A5E675C9-B8AA-4939-8A96-B16933595289}" type="slidenum">
              <a:rPr lang="en-US"/>
              <a:pPr lvl="1"/>
              <a:t>19</a:t>
            </a:fld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238250" y="609600"/>
            <a:ext cx="82296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6038" tIns="46038" rIns="46038" bIns="46038" anchor="b"/>
          <a:lstStyle/>
          <a:p>
            <a:pPr>
              <a:lnSpc>
                <a:spcPct val="85000"/>
              </a:lnSpc>
            </a:pPr>
            <a:r>
              <a:rPr kumimoji="1" lang="en-US" sz="3200">
                <a:solidFill>
                  <a:schemeClr val="tx2"/>
                </a:solidFill>
                <a:latin typeface="Arial" charset="0"/>
              </a:rPr>
              <a:t>Testlerde Aranan Nitelikler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320800" y="1804988"/>
            <a:ext cx="8134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FFCC00"/>
              </a:buClr>
              <a:buFontTx/>
              <a:buChar char="•"/>
            </a:pPr>
            <a:r>
              <a:rPr kumimoji="1" lang="en-US" sz="2800">
                <a:latin typeface="Arial" charset="0"/>
              </a:rPr>
              <a:t>Geçerlik</a:t>
            </a:r>
          </a:p>
          <a:p>
            <a:pPr marL="342900" indent="-342900">
              <a:spcBef>
                <a:spcPct val="20000"/>
              </a:spcBef>
              <a:buClr>
                <a:srgbClr val="FFCC00"/>
              </a:buClr>
              <a:buFontTx/>
              <a:buChar char="•"/>
            </a:pPr>
            <a:r>
              <a:rPr kumimoji="1" lang="en-US" sz="2800">
                <a:latin typeface="Arial" charset="0"/>
              </a:rPr>
              <a:t>Güvenirlik</a:t>
            </a:r>
          </a:p>
          <a:p>
            <a:pPr marL="342900" indent="-342900">
              <a:spcBef>
                <a:spcPct val="20000"/>
              </a:spcBef>
              <a:buClr>
                <a:srgbClr val="FFCC00"/>
              </a:buClr>
              <a:buFontTx/>
              <a:buChar char="•"/>
            </a:pPr>
            <a:r>
              <a:rPr kumimoji="1" lang="en-US" sz="2800">
                <a:latin typeface="Arial" charset="0"/>
              </a:rPr>
              <a:t>Duyarlık</a:t>
            </a:r>
          </a:p>
          <a:p>
            <a:pPr marL="342900" indent="-342900">
              <a:spcBef>
                <a:spcPct val="20000"/>
              </a:spcBef>
              <a:buClr>
                <a:srgbClr val="FFCC00"/>
              </a:buClr>
              <a:buFontTx/>
              <a:buChar char="•"/>
            </a:pPr>
            <a:r>
              <a:rPr kumimoji="1" lang="en-US" sz="2800">
                <a:latin typeface="Arial" charset="0"/>
              </a:rPr>
              <a:t>Ekonomiklik</a:t>
            </a:r>
          </a:p>
          <a:p>
            <a:pPr marL="342900" indent="-342900">
              <a:spcBef>
                <a:spcPct val="20000"/>
              </a:spcBef>
              <a:buClr>
                <a:srgbClr val="FFCC00"/>
              </a:buClr>
              <a:buFontTx/>
              <a:buChar char="•"/>
            </a:pPr>
            <a:endParaRPr kumimoji="1" lang="en-US" sz="280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E68F87AC-4DE2-4293-9572-0751DFCB118E}" type="slidenum">
              <a:rPr lang="en-US"/>
              <a:pPr lvl="1"/>
              <a:t>2</a:t>
            </a:fld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825500" y="381000"/>
            <a:ext cx="8667750" cy="1219200"/>
          </a:xfrm>
        </p:spPr>
        <p:txBody>
          <a:bodyPr/>
          <a:lstStyle/>
          <a:p>
            <a:pPr algn="ctr"/>
            <a:r>
              <a:rPr lang="tr-TR"/>
              <a:t>	</a:t>
            </a:r>
            <a:r>
              <a:rPr lang="tr-TR" b="1"/>
              <a:t>Eleman Seçimi Kararlarının 	 Öneminin Artmasına Yolaçan Nedenler</a:t>
            </a:r>
            <a:endParaRPr lang="tr-TR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073150" y="2057400"/>
            <a:ext cx="8134350" cy="4114800"/>
          </a:xfrm>
        </p:spPr>
        <p:txBody>
          <a:bodyPr/>
          <a:lstStyle/>
          <a:p>
            <a:r>
              <a:rPr lang="tr-TR"/>
              <a:t>İşgücü Piyasasındaki demografik değişme ve eğilimler</a:t>
            </a:r>
          </a:p>
          <a:p>
            <a:r>
              <a:rPr lang="tr-TR"/>
              <a:t>Seçim kararlarında halihazırdaki iş gerekliliklerinden çok davranışlar ve tutumlar ile ilgilenilmesi</a:t>
            </a:r>
          </a:p>
          <a:p>
            <a:r>
              <a:rPr lang="tr-TR"/>
              <a:t>Örgüt stratejisi ve iKY arasındaki bağlantı</a:t>
            </a:r>
          </a:p>
          <a:p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3C2A6423-06C7-4827-89E3-145A43BA9388}" type="slidenum">
              <a:rPr lang="en-US"/>
              <a:pPr lvl="1"/>
              <a:t>20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Görüşme Türleri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95400"/>
            <a:ext cx="8134350" cy="51816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/>
              <a:t>Standard Görüşme</a:t>
            </a:r>
          </a:p>
          <a:p>
            <a:pPr>
              <a:lnSpc>
                <a:spcPct val="130000"/>
              </a:lnSpc>
            </a:pPr>
            <a:r>
              <a:rPr lang="en-US"/>
              <a:t>Serbest Görüşme</a:t>
            </a:r>
          </a:p>
          <a:p>
            <a:pPr>
              <a:lnSpc>
                <a:spcPct val="130000"/>
              </a:lnSpc>
            </a:pPr>
            <a:r>
              <a:rPr lang="en-US"/>
              <a:t>Baskılı Görüşme</a:t>
            </a:r>
          </a:p>
          <a:p>
            <a:pPr>
              <a:lnSpc>
                <a:spcPct val="130000"/>
              </a:lnSpc>
            </a:pPr>
            <a:r>
              <a:rPr lang="en-US"/>
              <a:t>Grup Görüşmesi</a:t>
            </a:r>
          </a:p>
          <a:p>
            <a:pPr>
              <a:lnSpc>
                <a:spcPct val="130000"/>
              </a:lnSpc>
            </a:pPr>
            <a:r>
              <a:rPr lang="en-US"/>
              <a:t>Sorun Çözme Görüşmesi</a:t>
            </a:r>
          </a:p>
          <a:p>
            <a:pPr>
              <a:lnSpc>
                <a:spcPct val="130000"/>
              </a:lnSpc>
            </a:pPr>
            <a:r>
              <a:rPr lang="en-US"/>
              <a:t>Sıralı Görüşme </a:t>
            </a:r>
            <a:r>
              <a:rPr lang="en-US" sz="2000"/>
              <a:t>(Tek aday çok görüşmeci</a:t>
            </a:r>
            <a:r>
              <a:rPr lang="en-US"/>
              <a:t>)</a:t>
            </a:r>
          </a:p>
          <a:p>
            <a:pPr>
              <a:lnSpc>
                <a:spcPct val="130000"/>
              </a:lnSpc>
            </a:pPr>
            <a:r>
              <a:rPr lang="en-US"/>
              <a:t>Komisyon Görüşmesi</a:t>
            </a:r>
          </a:p>
          <a:p>
            <a:pPr>
              <a:lnSpc>
                <a:spcPct val="130000"/>
              </a:lnSpc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76BFA018-405F-422F-B2B0-582C747DDCEF}" type="slidenum">
              <a:rPr lang="en-US"/>
              <a:pPr lvl="1"/>
              <a:t>21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381000"/>
            <a:ext cx="8229600" cy="762000"/>
          </a:xfrm>
        </p:spPr>
        <p:txBody>
          <a:bodyPr/>
          <a:lstStyle/>
          <a:p>
            <a:pPr algn="ctr"/>
            <a:r>
              <a:rPr lang="tr-TR" b="1"/>
              <a:t>Bir Görüşme İçin Sorular</a:t>
            </a:r>
            <a:endParaRPr lang="tr-T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850" y="1295400"/>
            <a:ext cx="9328150" cy="4724400"/>
          </a:xfrm>
        </p:spPr>
        <p:txBody>
          <a:bodyPr/>
          <a:lstStyle/>
          <a:p>
            <a:r>
              <a:rPr lang="tr-T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Giriş Soruları                Eğitimle İlgili Sorular</a:t>
            </a:r>
          </a:p>
          <a:p>
            <a:r>
              <a:rPr lang="tr-T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Deneyimle İlgili Sorular        İşle İlgili Sorular</a:t>
            </a:r>
          </a:p>
          <a:p>
            <a:r>
              <a:rPr lang="tr-T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Hobilerle İlgili Sorular</a:t>
            </a:r>
          </a:p>
          <a:p>
            <a:r>
              <a:rPr lang="tr-TR"/>
              <a:t>Kendiniz hakkında bize neler söylersiniz?</a:t>
            </a:r>
          </a:p>
          <a:p>
            <a:r>
              <a:rPr lang="tr-TR"/>
              <a:t>Firmamız hakkında neler biliyorsunuz?</a:t>
            </a:r>
          </a:p>
          <a:p>
            <a:r>
              <a:rPr lang="tr-TR"/>
              <a:t>Bu firmada/kurumda çalışmayı neden istiyorsunuz?</a:t>
            </a:r>
          </a:p>
          <a:p>
            <a:r>
              <a:rPr lang="tr-TR"/>
              <a:t>Bu tür bir işi sevebileceğinizi nereden biliyorsunuz?</a:t>
            </a:r>
          </a:p>
          <a:p>
            <a:r>
              <a:rPr lang="tr-TR"/>
              <a:t>Okulda hangi konuda en iyi idiniz?</a:t>
            </a:r>
          </a:p>
          <a:p>
            <a:r>
              <a:rPr lang="tr-TR"/>
              <a:t>Okulda en zayıf olduğunuz konu ne idi?</a:t>
            </a:r>
          </a:p>
          <a:p>
            <a:r>
              <a:rPr lang="tr-TR"/>
              <a:t>Başka hangi işlerde çalıştınız?</a:t>
            </a:r>
          </a:p>
          <a:p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3A23B2B5-262D-4073-92D1-E034F8311C9F}" type="slidenum">
              <a:rPr lang="en-US"/>
              <a:pPr lvl="1"/>
              <a:t>22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8134350" cy="5257800"/>
          </a:xfrm>
        </p:spPr>
        <p:txBody>
          <a:bodyPr/>
          <a:lstStyle/>
          <a:p>
            <a:r>
              <a:rPr lang="tr-TR"/>
              <a:t>İşte en güçlü özelliğiniz nedir?</a:t>
            </a:r>
          </a:p>
          <a:p>
            <a:r>
              <a:rPr lang="tr-TR"/>
              <a:t>İşte en zayıf özelliğiniz nedir?</a:t>
            </a:r>
          </a:p>
          <a:p>
            <a:r>
              <a:rPr lang="tr-TR"/>
              <a:t>Herhangi bir işten atıldınız mı? Evetse neden?</a:t>
            </a:r>
          </a:p>
          <a:p>
            <a:r>
              <a:rPr lang="tr-TR"/>
              <a:t>Ne kadar bir ücret bekliyorsunuz?</a:t>
            </a:r>
          </a:p>
          <a:p>
            <a:r>
              <a:rPr lang="tr-TR"/>
              <a:t>Uzun bir süre çalışmayı düşünüyor musunuz?</a:t>
            </a:r>
          </a:p>
          <a:p>
            <a:r>
              <a:rPr lang="tr-TR"/>
              <a:t>Gelecek planlarınız neler?</a:t>
            </a:r>
          </a:p>
          <a:p>
            <a:r>
              <a:rPr lang="tr-TR"/>
              <a:t>Sizi neden işe almalıyız?</a:t>
            </a:r>
          </a:p>
          <a:p>
            <a:r>
              <a:rPr lang="tr-TR"/>
              <a:t>İşe ne zaman başlayabilirsiniz?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A5B2A64A-2B28-40C8-9655-91F267C361C6}" type="slidenum">
              <a:rPr lang="en-US"/>
              <a:pPr lvl="1"/>
              <a:t>23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228600"/>
            <a:ext cx="8229600" cy="304800"/>
          </a:xfrm>
        </p:spPr>
        <p:txBody>
          <a:bodyPr/>
          <a:lstStyle/>
          <a:p>
            <a:pPr algn="ctr"/>
            <a:r>
              <a:rPr lang="en-US" b="1"/>
              <a:t>Daha İleri Okuma İçin Kaynaklar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906000" cy="6019800"/>
          </a:xfrm>
        </p:spPr>
        <p:txBody>
          <a:bodyPr/>
          <a:lstStyle/>
          <a:p>
            <a:pPr lvl="2">
              <a:spcAft>
                <a:spcPts val="600"/>
              </a:spcAft>
            </a:pPr>
            <a:r>
              <a:rPr kumimoji="0" lang="tr-TR">
                <a:latin typeface="Times New Roman" pitchFamily="18" charset="-94"/>
              </a:rPr>
              <a:t>Başaran, İbrahim Ethem.(1985). </a:t>
            </a:r>
            <a:r>
              <a:rPr kumimoji="0" lang="tr-TR" b="1">
                <a:latin typeface="Times New Roman" pitchFamily="18" charset="-94"/>
              </a:rPr>
              <a:t>Örgütlerde İşgören Hizmetlerinin Yönetimi.</a:t>
            </a:r>
            <a:r>
              <a:rPr kumimoji="0" lang="tr-TR">
                <a:latin typeface="Times New Roman" pitchFamily="18" charset="-94"/>
              </a:rPr>
              <a:t> A.Ü. Eğitim Bilimleri Fakültesi Yayınları No: 139. Ankara.</a:t>
            </a:r>
          </a:p>
          <a:p>
            <a:pPr lvl="2">
              <a:spcAft>
                <a:spcPts val="600"/>
              </a:spcAft>
            </a:pPr>
            <a:r>
              <a:rPr kumimoji="0" lang="tr-TR">
                <a:latin typeface="Times New Roman" pitchFamily="18" charset="-94"/>
              </a:rPr>
              <a:t>Dale, Margaret.(1999). </a:t>
            </a:r>
            <a:r>
              <a:rPr kumimoji="0" lang="tr-TR" b="1">
                <a:latin typeface="Times New Roman" pitchFamily="18" charset="-94"/>
              </a:rPr>
              <a:t>Daha İyi Nasıl İş Görüşmesi</a:t>
            </a:r>
            <a:r>
              <a:rPr kumimoji="0" lang="tr-TR">
                <a:latin typeface="Times New Roman" pitchFamily="18" charset="-94"/>
              </a:rPr>
              <a:t>. Çev. Ali Çimen.Timaş Yayınları. İstanbul.</a:t>
            </a:r>
          </a:p>
          <a:p>
            <a:pPr lvl="2">
              <a:spcAft>
                <a:spcPts val="600"/>
              </a:spcAft>
            </a:pPr>
            <a:r>
              <a:rPr lang="en-US">
                <a:latin typeface="Times New Roman" pitchFamily="18" charset="-94"/>
              </a:rPr>
              <a:t> Ergin, Canan. 2002. </a:t>
            </a:r>
            <a:r>
              <a:rPr lang="en-US" b="1">
                <a:latin typeface="Times New Roman" pitchFamily="18" charset="-94"/>
              </a:rPr>
              <a:t>İnsan Kaynakları Yönetimi. Psikolojik Bir Yaklaşım.</a:t>
            </a:r>
            <a:r>
              <a:rPr lang="en-US">
                <a:latin typeface="Times New Roman" pitchFamily="18" charset="-94"/>
              </a:rPr>
              <a:t> Academyplus Yayınevi. Ankara, </a:t>
            </a:r>
          </a:p>
          <a:p>
            <a:pPr lvl="2">
              <a:spcAft>
                <a:spcPts val="600"/>
              </a:spcAft>
            </a:pPr>
            <a:r>
              <a:rPr kumimoji="0" lang="tr-TR">
                <a:latin typeface="Times New Roman" pitchFamily="18" charset="-94"/>
              </a:rPr>
              <a:t>Fındıkçı, İlhami.(2000). </a:t>
            </a:r>
            <a:r>
              <a:rPr kumimoji="0" lang="tr-TR" b="1">
                <a:latin typeface="Times New Roman" pitchFamily="18" charset="-94"/>
              </a:rPr>
              <a:t>İnsan Kaynakları Yönetimi. </a:t>
            </a:r>
            <a:r>
              <a:rPr kumimoji="0" lang="tr-TR">
                <a:latin typeface="Times New Roman" pitchFamily="18" charset="-94"/>
              </a:rPr>
              <a:t>2. Baskı. Alfa basım Yayım Dağıtım Ltd. Şti. İstanbul.</a:t>
            </a:r>
          </a:p>
          <a:p>
            <a:pPr lvl="2">
              <a:spcAft>
                <a:spcPts val="600"/>
              </a:spcAft>
            </a:pPr>
            <a:r>
              <a:rPr kumimoji="0" lang="tr-TR">
                <a:latin typeface="Times New Roman" pitchFamily="18" charset="-94"/>
              </a:rPr>
              <a:t>Finnigan, John. (1995). </a:t>
            </a:r>
            <a:r>
              <a:rPr kumimoji="0" lang="tr-TR" b="1">
                <a:latin typeface="Times New Roman" pitchFamily="18" charset="-94"/>
              </a:rPr>
              <a:t>Doğru İşe Doğru Eleman. </a:t>
            </a:r>
            <a:r>
              <a:rPr kumimoji="0" lang="tr-TR">
                <a:latin typeface="Times New Roman" pitchFamily="18" charset="-94"/>
              </a:rPr>
              <a:t>Çev.Mehmet Kılıç. Rota Yayın Yapım Tanıtım Tic. Ltd. Şti. İstanbul.</a:t>
            </a:r>
          </a:p>
          <a:p>
            <a:pPr lvl="2">
              <a:spcAft>
                <a:spcPts val="600"/>
              </a:spcAft>
            </a:pPr>
            <a:r>
              <a:rPr kumimoji="0" lang="tr-TR">
                <a:latin typeface="Times New Roman" pitchFamily="18" charset="-94"/>
              </a:rPr>
              <a:t>Öztürk, Zekai.</a:t>
            </a:r>
            <a:r>
              <a:rPr kumimoji="0" lang="tr-TR" b="1">
                <a:latin typeface="Times New Roman" pitchFamily="18" charset="-94"/>
              </a:rPr>
              <a:t> </a:t>
            </a:r>
            <a:r>
              <a:rPr kumimoji="0" lang="tr-TR">
                <a:latin typeface="Times New Roman" pitchFamily="18" charset="-94"/>
              </a:rPr>
              <a:t>(1995). </a:t>
            </a:r>
            <a:r>
              <a:rPr kumimoji="0" lang="tr-TR" b="1">
                <a:latin typeface="Times New Roman" pitchFamily="18" charset="-94"/>
              </a:rPr>
              <a:t>İşletmelerde Personel Seçim Yöntemleri ve Psikoteknik. </a:t>
            </a:r>
            <a:r>
              <a:rPr kumimoji="0" lang="tr-TR">
                <a:latin typeface="Times New Roman" pitchFamily="18" charset="-94"/>
              </a:rPr>
              <a:t>EPAR Yayınları No 1. Ankara. </a:t>
            </a:r>
          </a:p>
          <a:p>
            <a:pPr lvl="2">
              <a:spcAft>
                <a:spcPts val="600"/>
              </a:spcAft>
            </a:pPr>
            <a:r>
              <a:rPr kumimoji="0" lang="tr-TR">
                <a:latin typeface="Times New Roman" pitchFamily="18" charset="-94"/>
              </a:rPr>
              <a:t>Sabuncuoğlu, Zeyyat. (2000) </a:t>
            </a:r>
            <a:r>
              <a:rPr kumimoji="0" lang="tr-TR" b="1">
                <a:latin typeface="Times New Roman" pitchFamily="18" charset="-94"/>
              </a:rPr>
              <a:t>İnsan Kaynakları Yönetimi</a:t>
            </a:r>
            <a:r>
              <a:rPr kumimoji="0" lang="tr-TR">
                <a:latin typeface="Times New Roman" pitchFamily="18" charset="-94"/>
              </a:rPr>
              <a:t>. Ezgi Kitabevi Yayınları, Bursa.</a:t>
            </a:r>
          </a:p>
          <a:p>
            <a:pPr lvl="2" algn="ctr">
              <a:spcAft>
                <a:spcPts val="600"/>
              </a:spcAft>
              <a:buFontTx/>
              <a:buNone/>
            </a:pPr>
            <a:endParaRPr kumimoji="0" lang="tr-TR" sz="2400" b="1">
              <a:latin typeface="Times New Roman" pitchFamily="18" charset="-9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DE82C325-3C9C-4934-95C6-F5CA48C2526B}" type="slidenum">
              <a:rPr lang="en-US"/>
              <a:pPr lvl="1"/>
              <a:t>24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381000"/>
            <a:ext cx="8229600" cy="533400"/>
          </a:xfrm>
        </p:spPr>
        <p:txBody>
          <a:bodyPr/>
          <a:lstStyle/>
          <a:p>
            <a:pPr algn="ctr"/>
            <a:r>
              <a:rPr kumimoji="0" lang="tr-TR" sz="3600" b="1">
                <a:latin typeface="Times New Roman" pitchFamily="18" charset="-94"/>
              </a:rPr>
              <a:t>İngilizce Kaynaklar</a:t>
            </a:r>
            <a:endParaRPr kumimoji="0" lang="en-US" sz="3600" b="1">
              <a:latin typeface="Times New Roman" pitchFamily="18" charset="-94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1143000"/>
            <a:ext cx="9245600" cy="4114800"/>
          </a:xfrm>
        </p:spPr>
        <p:txBody>
          <a:bodyPr/>
          <a:lstStyle/>
          <a:p>
            <a:pPr lvl="2">
              <a:spcAft>
                <a:spcPts val="600"/>
              </a:spcAft>
            </a:pPr>
            <a:r>
              <a:rPr kumimoji="0" lang="tr-TR" sz="2400">
                <a:latin typeface="Times New Roman" pitchFamily="18" charset="-94"/>
              </a:rPr>
              <a:t>Griffin, Ricky W. (1993). </a:t>
            </a:r>
            <a:r>
              <a:rPr kumimoji="0" lang="tr-TR" sz="2400" b="1">
                <a:latin typeface="Times New Roman" pitchFamily="18" charset="-94"/>
              </a:rPr>
              <a:t>Management. </a:t>
            </a:r>
            <a:r>
              <a:rPr kumimoji="0" lang="tr-TR" sz="2400">
                <a:latin typeface="Times New Roman" pitchFamily="18" charset="-94"/>
              </a:rPr>
              <a:t> 4</a:t>
            </a:r>
            <a:r>
              <a:rPr kumimoji="0" lang="tr-TR" sz="2400" baseline="30000">
                <a:latin typeface="Times New Roman" pitchFamily="18" charset="-94"/>
              </a:rPr>
              <a:t>th</a:t>
            </a:r>
            <a:r>
              <a:rPr kumimoji="0" lang="tr-TR" sz="2400">
                <a:latin typeface="Times New Roman" pitchFamily="18" charset="-94"/>
              </a:rPr>
              <a:t> Edition. Houghton Mifflin Company. Boston. </a:t>
            </a:r>
          </a:p>
          <a:p>
            <a:pPr lvl="2">
              <a:spcAft>
                <a:spcPts val="600"/>
              </a:spcAft>
            </a:pPr>
            <a:r>
              <a:rPr kumimoji="0" lang="tr-TR" sz="2400">
                <a:latin typeface="Times New Roman" pitchFamily="18" charset="-94"/>
              </a:rPr>
              <a:t>Wright, Mary and Julie Storey. (1997). “Recruitment and Selection”.</a:t>
            </a:r>
            <a:r>
              <a:rPr kumimoji="0" lang="tr-TR" sz="2400" b="1">
                <a:latin typeface="Times New Roman" pitchFamily="18" charset="-94"/>
              </a:rPr>
              <a:t> Human Resource Management. A Contemporary Perspective. </a:t>
            </a:r>
            <a:r>
              <a:rPr kumimoji="0" lang="tr-TR" sz="2400">
                <a:latin typeface="Times New Roman" pitchFamily="18" charset="-94"/>
              </a:rPr>
              <a:t>Second Edition. (Edited by Ian Beardwell and Len Holden). Pitman Publishing. London. Ss.210-275.</a:t>
            </a:r>
          </a:p>
          <a:p>
            <a:pPr lvl="2">
              <a:spcAft>
                <a:spcPts val="600"/>
              </a:spcAft>
            </a:pPr>
            <a:r>
              <a:rPr kumimoji="0" lang="tr-TR" sz="2400">
                <a:latin typeface="Times New Roman" pitchFamily="18" charset="-94"/>
              </a:rPr>
              <a:t>Sandico, Cythia ve Brian H. Kleiner.(1999). “How to Hire Employees Effectively”. </a:t>
            </a:r>
            <a:r>
              <a:rPr kumimoji="0" lang="tr-TR" sz="2400" b="1">
                <a:latin typeface="Times New Roman" pitchFamily="18" charset="-94"/>
              </a:rPr>
              <a:t>Management Research News. Vol.22, Number 12, Ss.33-37.</a:t>
            </a:r>
            <a:endParaRPr kumimoji="0" lang="en-US" sz="2400" b="1">
              <a:latin typeface="Times New Roman" pitchFamily="18" charset="-9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D8A4A7CD-F899-4667-91CA-003D719F4F13}" type="slidenum">
              <a:rPr lang="en-US"/>
              <a:pPr lvl="1"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/>
              <a:t>İşgören  Alma Süreci</a:t>
            </a:r>
            <a:endParaRPr lang="tr-T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Mevcut işgören gereksinmelerinin tesbiti</a:t>
            </a:r>
          </a:p>
          <a:p>
            <a:r>
              <a:rPr lang="tr-TR"/>
              <a:t>Yetki alınması</a:t>
            </a:r>
          </a:p>
          <a:p>
            <a:r>
              <a:rPr lang="tr-TR"/>
              <a:t>İhtiyacın duyurulması</a:t>
            </a:r>
          </a:p>
          <a:p>
            <a:r>
              <a:rPr lang="tr-TR"/>
              <a:t>Başvuruların sağlanması ve kabulu</a:t>
            </a:r>
          </a:p>
          <a:p>
            <a:r>
              <a:rPr lang="tr-TR"/>
              <a:t>Aday değerlendirmesi</a:t>
            </a:r>
          </a:p>
          <a:p>
            <a:r>
              <a:rPr lang="tr-TR"/>
              <a:t>Uygun adayların işe alınması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AEABB8F7-955C-4C7C-BA83-FAB4466F3648}" type="slidenum">
              <a:rPr lang="en-US"/>
              <a:pPr lvl="1"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İşe Alma Sürecinde Yanıtlanacak Sorular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2133600"/>
            <a:ext cx="8420100" cy="2971800"/>
          </a:xfrm>
        </p:spPr>
        <p:txBody>
          <a:bodyPr/>
          <a:lstStyle/>
          <a:p>
            <a:r>
              <a:rPr kumimoji="0" lang="tr-TR" sz="3600">
                <a:solidFill>
                  <a:srgbClr val="000000"/>
                </a:solidFill>
              </a:rPr>
              <a:t>a) Neyi/kimi istiyoruz? </a:t>
            </a:r>
          </a:p>
          <a:p>
            <a:r>
              <a:rPr kumimoji="0" lang="tr-TR" sz="3600">
                <a:solidFill>
                  <a:srgbClr val="000000"/>
                </a:solidFill>
              </a:rPr>
              <a:t>b) Onları nerede bulacağız? </a:t>
            </a:r>
          </a:p>
          <a:p>
            <a:r>
              <a:rPr kumimoji="0" lang="tr-TR" sz="3600">
                <a:solidFill>
                  <a:srgbClr val="000000"/>
                </a:solidFill>
              </a:rPr>
              <a:t>c) Onları nasıl cezbedeğiz? </a:t>
            </a:r>
          </a:p>
          <a:p>
            <a:r>
              <a:rPr kumimoji="0" lang="tr-TR" sz="3600">
                <a:solidFill>
                  <a:srgbClr val="000000"/>
                </a:solidFill>
              </a:rPr>
              <a:t>d)Onları nasıl saptayacağız?</a:t>
            </a:r>
            <a:endParaRPr kumimoji="0" lang="tr-TR" sz="3600"/>
          </a:p>
        </p:txBody>
      </p:sp>
      <p:pic>
        <p:nvPicPr>
          <p:cNvPr id="9221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_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0050" y="5562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298" fill="hold"/>
                                        <p:tgtEl>
                                          <p:spTgt spid="92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1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05C4BB42-F0BE-455D-967C-731522ED0FB1}" type="slidenum">
              <a:rPr lang="en-US"/>
              <a:pPr lvl="1"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/>
              <a:t>İnsan Kaynakları Planlaması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kumimoji="0" lang="tr-TR" sz="3600"/>
          </a:p>
          <a:p>
            <a:pPr>
              <a:buFontTx/>
              <a:buNone/>
            </a:pPr>
            <a:r>
              <a:rPr kumimoji="0" lang="tr-TR" sz="3600"/>
              <a:t>Etkileşimli olarak iş analizi, işgücü arzı ve talebinin kestirilmesini içerir. (Griffin 1993, s.339).</a:t>
            </a:r>
            <a:r>
              <a:rPr kumimoji="0" lang="tr-TR" b="1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44B8B11C-779D-4B1B-B02C-6545F3BEE803}" type="slidenum">
              <a:rPr lang="en-US"/>
              <a:pPr lvl="1"/>
              <a:t>6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7842250" cy="914400"/>
          </a:xfrm>
        </p:spPr>
        <p:txBody>
          <a:bodyPr/>
          <a:lstStyle/>
          <a:p>
            <a:pPr algn="ctr"/>
            <a:r>
              <a:rPr lang="tr-TR" sz="3600" b="1"/>
              <a:t>İŞ ANALİZİ</a:t>
            </a:r>
            <a:endParaRPr lang="tr-T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990600"/>
            <a:ext cx="9245600" cy="6629400"/>
          </a:xfrm>
        </p:spPr>
        <p:txBody>
          <a:bodyPr/>
          <a:lstStyle/>
          <a:p>
            <a:pPr>
              <a:buFontTx/>
              <a:buNone/>
            </a:pPr>
            <a:r>
              <a:rPr kumimoji="0" lang="tr-TR" sz="3200" b="1">
                <a:solidFill>
                  <a:srgbClr val="000000"/>
                </a:solidFill>
              </a:rPr>
              <a:t>İş analizi,  bir örgüt içindeki işlerin sistematik bir analizidir. </a:t>
            </a:r>
          </a:p>
          <a:p>
            <a:pPr>
              <a:buFontTx/>
              <a:buNone/>
            </a:pPr>
            <a:r>
              <a:rPr kumimoji="0" lang="tr-TR" sz="3200" b="1">
                <a:solidFill>
                  <a:srgbClr val="000000"/>
                </a:solidFill>
              </a:rPr>
              <a:t>Bir iş analizi iki parçadan oluşur.</a:t>
            </a:r>
          </a:p>
          <a:p>
            <a:pPr>
              <a:buFontTx/>
              <a:buNone/>
            </a:pPr>
            <a:r>
              <a:rPr kumimoji="0" lang="tr-TR" sz="3200" b="1">
                <a:solidFill>
                  <a:srgbClr val="000000"/>
                </a:solidFill>
              </a:rPr>
              <a:t> </a:t>
            </a:r>
            <a:r>
              <a:rPr kumimoji="0" lang="tr-TR" sz="3200" b="1" i="1">
                <a:solidFill>
                  <a:srgbClr val="000000"/>
                </a:solidFill>
              </a:rPr>
              <a:t>İş tanımlama</a:t>
            </a:r>
            <a:r>
              <a:rPr kumimoji="0" lang="tr-TR" sz="3200" b="1">
                <a:solidFill>
                  <a:srgbClr val="000000"/>
                </a:solidFill>
              </a:rPr>
              <a:t>, bir işin yerine getirilmesi için kullanılan çalışma kuralları, araç ve gereçler, materyallerin listelenmesidir.</a:t>
            </a:r>
          </a:p>
          <a:p>
            <a:pPr>
              <a:buFontTx/>
              <a:buNone/>
            </a:pPr>
            <a:r>
              <a:rPr kumimoji="0" lang="tr-TR" sz="3200" b="1">
                <a:solidFill>
                  <a:srgbClr val="000000"/>
                </a:solidFill>
              </a:rPr>
              <a:t> </a:t>
            </a:r>
            <a:r>
              <a:rPr kumimoji="0" lang="tr-TR" sz="3200" b="1" i="1">
                <a:solidFill>
                  <a:srgbClr val="000000"/>
                </a:solidFill>
              </a:rPr>
              <a:t>İş gerekleri, </a:t>
            </a:r>
            <a:r>
              <a:rPr kumimoji="0" lang="tr-TR" sz="3200" b="1">
                <a:solidFill>
                  <a:srgbClr val="000000"/>
                </a:solidFill>
              </a:rPr>
              <a:t>(job specification) işi yapmak için gereken beceriler, yetenekler ve diğer özelliklerin listesidir.</a:t>
            </a:r>
            <a:r>
              <a:rPr kumimoji="0" lang="tr-TR"/>
              <a:t> </a:t>
            </a:r>
          </a:p>
          <a:p>
            <a:pPr>
              <a:buFontTx/>
              <a:buNone/>
            </a:pPr>
            <a:r>
              <a:rPr kumimoji="0" lang="tr-TR"/>
              <a:t>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25DB233C-5A8B-49B8-A928-43DA9E363087}" type="slidenum">
              <a:rPr lang="en-US"/>
              <a:pPr lvl="1"/>
              <a:t>7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tr-TR" b="1">
                <a:solidFill>
                  <a:schemeClr val="tx1"/>
                </a:solidFill>
              </a:rPr>
              <a:t>İnsan Kaynakları Planlamasında Gerçekleştirilecek Çalışmalar</a:t>
            </a:r>
            <a:endParaRPr kumimoji="0" lang="tr-TR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tr-TR"/>
              <a:t>İşletmenin mevcut ve ileriye dönük amaçlarının açık ve net olarak saptanması,</a:t>
            </a:r>
          </a:p>
          <a:p>
            <a:r>
              <a:rPr kumimoji="0" lang="tr-TR"/>
              <a:t>Saptanan amaç ya da amaçlar doğrultusunda örgütsel yapının yeniden düzenlenmesi,</a:t>
            </a:r>
          </a:p>
          <a:p>
            <a:r>
              <a:rPr kumimoji="0" lang="tr-TR"/>
              <a:t>Oluşturulan yeni örgütsel yapıda yer alan tüm pozisyonların iş analizleri sonucu elde edilen bilgilerin ışığı altında görev tanımlarının yapılması,</a:t>
            </a:r>
          </a:p>
          <a:p>
            <a:endParaRPr kumimoji="0"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3B42FD87-F6FF-4C1E-B1D0-F61390DB5180}" type="slidenum">
              <a:rPr lang="en-US"/>
              <a:pPr lvl="1"/>
              <a:t>8</a:t>
            </a:fld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38200"/>
            <a:ext cx="9410700" cy="5486400"/>
          </a:xfrm>
        </p:spPr>
        <p:txBody>
          <a:bodyPr/>
          <a:lstStyle/>
          <a:p>
            <a:r>
              <a:rPr kumimoji="0" lang="tr-TR"/>
              <a:t>Her göreve atanacak personelde öğrenim, deneyim, eğitim dahil gerekli tüm niteliklerin belirlenmesi (iş gereklerinin saptanması),</a:t>
            </a:r>
          </a:p>
          <a:p>
            <a:r>
              <a:rPr kumimoji="0" lang="tr-TR"/>
              <a:t>Mevcut personelin envanterinin çıkarılması,</a:t>
            </a:r>
          </a:p>
          <a:p>
            <a:r>
              <a:rPr kumimoji="0" lang="tr-TR"/>
              <a:t>Mevcut personel ile işletmenin öngördüğü amaçlar doğrultusunda yeniden dizayn edilen organizasyon şemasının gerektirdiği personel arasındaki farkın işe alma ve hizmet içi eğitim programları aracılığı ile giderilmesi,</a:t>
            </a:r>
          </a:p>
          <a:p>
            <a:r>
              <a:rPr kumimoji="0" lang="tr-TR"/>
              <a:t>İş ölçümü yöntemlerinden yararlanmak suretiyle her bir birim için gerekli personel sayısının saptanması (norm kadronun saptanması).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/>
            <a:fld id="{8AE869BA-BD8C-4654-AC19-2B60DF9419C1}" type="slidenum">
              <a:rPr lang="en-US"/>
              <a:pPr lvl="1"/>
              <a:t>9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1371600"/>
          </a:xfrm>
        </p:spPr>
        <p:txBody>
          <a:bodyPr/>
          <a:lstStyle/>
          <a:p>
            <a:pPr algn="ctr"/>
            <a:r>
              <a:rPr kumimoji="0" lang="tr-TR" sz="2800" b="1">
                <a:solidFill>
                  <a:schemeClr val="tx1"/>
                </a:solidFill>
              </a:rPr>
              <a:t>İnsangücü Kaynakları Planlamasının </a:t>
            </a:r>
            <a:br>
              <a:rPr kumimoji="0" lang="tr-TR" sz="2800" b="1">
                <a:solidFill>
                  <a:schemeClr val="tx1"/>
                </a:solidFill>
              </a:rPr>
            </a:br>
            <a:r>
              <a:rPr kumimoji="0" lang="tr-TR" sz="2800" b="1">
                <a:solidFill>
                  <a:schemeClr val="tx1"/>
                </a:solidFill>
              </a:rPr>
              <a:t>Başarıya Ulaşması  İçin Orta Vadede</a:t>
            </a:r>
            <a:r>
              <a:rPr kumimoji="0" lang="tr-TR" b="1">
                <a:solidFill>
                  <a:schemeClr val="tx1"/>
                </a:solidFill>
              </a:rPr>
              <a:t> </a:t>
            </a:r>
            <a:r>
              <a:rPr kumimoji="0" lang="tr-TR" sz="2800" b="1">
                <a:solidFill>
                  <a:schemeClr val="tx1"/>
                </a:solidFill>
              </a:rPr>
              <a:t>Tahmin Edilmesi Gereken Değişmeler</a:t>
            </a:r>
            <a:r>
              <a:rPr kumimoji="0" lang="tr-TR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9906000" cy="4648200"/>
          </a:xfrm>
        </p:spPr>
        <p:txBody>
          <a:bodyPr/>
          <a:lstStyle/>
          <a:p>
            <a:pPr lvl="2">
              <a:spcAft>
                <a:spcPts val="600"/>
              </a:spcAft>
              <a:buFontTx/>
              <a:buNone/>
            </a:pPr>
            <a:r>
              <a:rPr lang="tr-TR" sz="2400">
                <a:solidFill>
                  <a:srgbClr val="000000"/>
                </a:solidFill>
              </a:rPr>
              <a:t>1)</a:t>
            </a:r>
            <a:r>
              <a:rPr kumimoji="0" lang="tr-TR" sz="2400">
                <a:solidFill>
                  <a:srgbClr val="000000"/>
                </a:solidFill>
              </a:rPr>
              <a:t>İşletmenin mali kaynaklarında olabilecek değişmeler,</a:t>
            </a:r>
          </a:p>
          <a:p>
            <a:pPr lvl="2">
              <a:spcAft>
                <a:spcPts val="600"/>
              </a:spcAft>
              <a:buFontTx/>
              <a:buNone/>
            </a:pPr>
            <a:r>
              <a:rPr lang="tr-TR" sz="2400">
                <a:solidFill>
                  <a:srgbClr val="000000"/>
                </a:solidFill>
              </a:rPr>
              <a:t>2)</a:t>
            </a:r>
            <a:r>
              <a:rPr kumimoji="0" lang="tr-TR" sz="2400">
                <a:solidFill>
                  <a:srgbClr val="000000"/>
                </a:solidFill>
              </a:rPr>
              <a:t>İşletmenin personel politikasında  olabilecek değişmeler,</a:t>
            </a:r>
            <a:endParaRPr kumimoji="0" lang="tr-TR" sz="2400" b="1">
              <a:solidFill>
                <a:srgbClr val="000000"/>
              </a:solidFill>
            </a:endParaRPr>
          </a:p>
          <a:p>
            <a:pPr lvl="2">
              <a:spcAft>
                <a:spcPts val="600"/>
              </a:spcAft>
              <a:buFontTx/>
              <a:buNone/>
            </a:pPr>
            <a:r>
              <a:rPr lang="tr-TR" sz="2400">
                <a:solidFill>
                  <a:srgbClr val="000000"/>
                </a:solidFill>
              </a:rPr>
              <a:t>3)</a:t>
            </a:r>
            <a:r>
              <a:rPr kumimoji="0" lang="tr-TR" sz="2400">
                <a:solidFill>
                  <a:srgbClr val="000000"/>
                </a:solidFill>
              </a:rPr>
              <a:t>İşletmenin genel planında olabilecek değişmeler,</a:t>
            </a:r>
            <a:endParaRPr kumimoji="0" lang="tr-TR" sz="2400" b="1">
              <a:solidFill>
                <a:srgbClr val="000000"/>
              </a:solidFill>
            </a:endParaRPr>
          </a:p>
          <a:p>
            <a:pPr lvl="2">
              <a:spcAft>
                <a:spcPts val="600"/>
              </a:spcAft>
              <a:buFontTx/>
              <a:buNone/>
            </a:pPr>
            <a:r>
              <a:rPr lang="tr-TR" sz="2400">
                <a:solidFill>
                  <a:srgbClr val="000000"/>
                </a:solidFill>
              </a:rPr>
              <a:t>4)</a:t>
            </a:r>
            <a:r>
              <a:rPr kumimoji="0" lang="tr-TR" sz="2400">
                <a:solidFill>
                  <a:srgbClr val="000000"/>
                </a:solidFill>
              </a:rPr>
              <a:t>İşletmeyi ve özellikle personeli etkileyebilecek yasal değişmeler,</a:t>
            </a:r>
            <a:endParaRPr kumimoji="0" lang="tr-TR" sz="2400" b="1">
              <a:solidFill>
                <a:srgbClr val="000000"/>
              </a:solidFill>
            </a:endParaRPr>
          </a:p>
          <a:p>
            <a:pPr lvl="2">
              <a:spcAft>
                <a:spcPts val="600"/>
              </a:spcAft>
              <a:buFontTx/>
              <a:buNone/>
            </a:pPr>
            <a:r>
              <a:rPr lang="tr-TR" sz="2400">
                <a:solidFill>
                  <a:srgbClr val="000000"/>
                </a:solidFill>
              </a:rPr>
              <a:t>5)</a:t>
            </a:r>
            <a:r>
              <a:rPr kumimoji="0" lang="tr-TR" sz="2400">
                <a:solidFill>
                  <a:srgbClr val="000000"/>
                </a:solidFill>
              </a:rPr>
              <a:t>İşletmede olabilecek büyümeler, küçülmeler,</a:t>
            </a:r>
            <a:endParaRPr kumimoji="0" lang="tr-TR" sz="2400" b="1">
              <a:solidFill>
                <a:srgbClr val="000000"/>
              </a:solidFill>
            </a:endParaRPr>
          </a:p>
          <a:p>
            <a:pPr lvl="2">
              <a:spcAft>
                <a:spcPts val="600"/>
              </a:spcAft>
              <a:buFontTx/>
              <a:buNone/>
            </a:pPr>
            <a:r>
              <a:rPr lang="tr-TR" sz="2400">
                <a:solidFill>
                  <a:srgbClr val="000000"/>
                </a:solidFill>
              </a:rPr>
              <a:t>6)</a:t>
            </a:r>
            <a:r>
              <a:rPr kumimoji="0" lang="tr-TR" sz="2400">
                <a:solidFill>
                  <a:srgbClr val="000000"/>
                </a:solidFill>
              </a:rPr>
              <a:t>İşletmenin yenileşme ihtiyaçları. </a:t>
            </a:r>
            <a:endParaRPr kumimoji="0" lang="tr-TR" sz="2400" b="1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tr-TR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nküsem">
  <a:themeElements>
    <a:clrScheme name="anküse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nküse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9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94"/>
          </a:defRPr>
        </a:defPPr>
      </a:lstStyle>
    </a:lnDef>
  </a:objectDefaults>
  <a:extraClrSchemeLst>
    <a:extraClrScheme>
      <a:clrScheme name="anküsem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küse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küsem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küsem 4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küsem 5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küsem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küsem 7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Ofis\Templates\Presentations\anküsem.pot</Template>
  <TotalTime>484</TotalTime>
  <Words>1054</Words>
  <Application>Microsoft Office PowerPoint</Application>
  <PresentationFormat>A4 Kağıt (210x297 mm)</PresentationFormat>
  <Paragraphs>202</Paragraphs>
  <Slides>24</Slides>
  <Notes>24</Notes>
  <HiddenSlides>0</HiddenSlides>
  <MMClips>1</MMClips>
  <ScaleCrop>false</ScaleCrop>
  <HeadingPairs>
    <vt:vector size="8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Times New Roman</vt:lpstr>
      <vt:lpstr>Arial</vt:lpstr>
      <vt:lpstr>anküsem</vt:lpstr>
      <vt:lpstr>Microsoft Word Document</vt:lpstr>
      <vt:lpstr>İŞLETMELERDE PERSONEL BULMA SEÇME - İŞE ALMA</vt:lpstr>
      <vt:lpstr> Eleman Seçimi Kararlarının   Öneminin Artmasına Yolaçan Nedenler</vt:lpstr>
      <vt:lpstr>İşgören  Alma Süreci</vt:lpstr>
      <vt:lpstr>İşe Alma Sürecinde Yanıtlanacak Sorular</vt:lpstr>
      <vt:lpstr>İnsan Kaynakları Planlaması</vt:lpstr>
      <vt:lpstr>İŞ ANALİZİ</vt:lpstr>
      <vt:lpstr>İnsan Kaynakları Planlamasında Gerçekleştirilecek Çalışmalar</vt:lpstr>
      <vt:lpstr>Slayt 8</vt:lpstr>
      <vt:lpstr>İnsangücü Kaynakları Planlamasının  Başarıya Ulaşması  İçin Orta Vadede Tahmin Edilmesi Gereken Değişmeler </vt:lpstr>
      <vt:lpstr>Slayt 10</vt:lpstr>
      <vt:lpstr>İşgören Seçme Kaynakları</vt:lpstr>
      <vt:lpstr>Eleman Bulmada İç Kaynaklar</vt:lpstr>
      <vt:lpstr>Eleman Bulmada Dış Kaynaklar       1/2</vt:lpstr>
      <vt:lpstr>Eleman Bulmada Dış Kaynaklar  2/2</vt:lpstr>
      <vt:lpstr>İşgören Seçme Aracının Uygunluğu</vt:lpstr>
      <vt:lpstr>Yanlış Eleman Alma ve Maliyeti</vt:lpstr>
      <vt:lpstr>Kötü İşe Alma Kararlarına Yol Açan Nedenler</vt:lpstr>
      <vt:lpstr>İşgören Seçiminde Kullanılan  Yöntemler</vt:lpstr>
      <vt:lpstr>Slayt 19</vt:lpstr>
      <vt:lpstr>Görüşme Türleri</vt:lpstr>
      <vt:lpstr>Bir Görüşme İçin Sorular</vt:lpstr>
      <vt:lpstr>Slayt 22</vt:lpstr>
      <vt:lpstr>Daha İleri Okuma İçin Kaynaklar</vt:lpstr>
      <vt:lpstr>İngilizce Kaynaklar</vt:lpstr>
    </vt:vector>
  </TitlesOfParts>
  <Company>EBF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İşletmelerde Personel Bulma Seçme - İşe Alma</dc:title>
  <dc:creator>hha</dc:creator>
  <cp:lastModifiedBy>H_HUSEYIN</cp:lastModifiedBy>
  <cp:revision>8</cp:revision>
  <cp:lastPrinted>2003-03-28T11:52:47Z</cp:lastPrinted>
  <dcterms:created xsi:type="dcterms:W3CDTF">2001-03-30T20:49:15Z</dcterms:created>
  <dcterms:modified xsi:type="dcterms:W3CDTF">2018-02-13T19:27:08Z</dcterms:modified>
</cp:coreProperties>
</file>